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Default Extension="emf" ContentType="image/x-emf"/>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 id="2147483648" r:id="rId2"/>
    <p:sldMasterId id="2147483670" r:id="rId3"/>
  </p:sldMasterIdLst>
  <p:notesMasterIdLst>
    <p:notesMasterId r:id="rId41"/>
  </p:notesMasterIdLst>
  <p:handoutMasterIdLst>
    <p:handoutMasterId r:id="rId42"/>
  </p:handoutMasterIdLst>
  <p:sldIdLst>
    <p:sldId id="256" r:id="rId4"/>
    <p:sldId id="1638" r:id="rId5"/>
    <p:sldId id="1415" r:id="rId6"/>
    <p:sldId id="1684" r:id="rId7"/>
    <p:sldId id="1630" r:id="rId8"/>
    <p:sldId id="1639" r:id="rId9"/>
    <p:sldId id="1701" r:id="rId10"/>
    <p:sldId id="1681" r:id="rId11"/>
    <p:sldId id="1680" r:id="rId12"/>
    <p:sldId id="1675" r:id="rId13"/>
    <p:sldId id="1695" r:id="rId14"/>
    <p:sldId id="1688" r:id="rId15"/>
    <p:sldId id="1640" r:id="rId16"/>
    <p:sldId id="1700" r:id="rId17"/>
    <p:sldId id="1641" r:id="rId18"/>
    <p:sldId id="1666" r:id="rId19"/>
    <p:sldId id="1687" r:id="rId20"/>
    <p:sldId id="1683" r:id="rId21"/>
    <p:sldId id="1645" r:id="rId22"/>
    <p:sldId id="1689" r:id="rId23"/>
    <p:sldId id="1671" r:id="rId24"/>
    <p:sldId id="1696" r:id="rId25"/>
    <p:sldId id="1651" r:id="rId26"/>
    <p:sldId id="1697" r:id="rId27"/>
    <p:sldId id="1698" r:id="rId28"/>
    <p:sldId id="1699" r:id="rId29"/>
    <p:sldId id="1657" r:id="rId30"/>
    <p:sldId id="1658" r:id="rId31"/>
    <p:sldId id="1659" r:id="rId32"/>
    <p:sldId id="1634" r:id="rId33"/>
    <p:sldId id="1668" r:id="rId34"/>
    <p:sldId id="1669" r:id="rId35"/>
    <p:sldId id="1686" r:id="rId36"/>
    <p:sldId id="1694" r:id="rId37"/>
    <p:sldId id="1652" r:id="rId38"/>
    <p:sldId id="1625" r:id="rId39"/>
    <p:sldId id="1685" r:id="rId40"/>
  </p:sldIdLst>
  <p:sldSz cx="9906000" cy="6858000" type="A4"/>
  <p:notesSz cx="6808788" cy="9940925"/>
  <p:defaultTextStyle>
    <a:defPPr>
      <a:defRPr lang="en-GB"/>
    </a:defPPr>
    <a:lvl1pPr algn="ctr" rtl="0" eaLnBrk="0" fontAlgn="base" hangingPunct="0">
      <a:spcBef>
        <a:spcPct val="0"/>
      </a:spcBef>
      <a:spcAft>
        <a:spcPct val="0"/>
      </a:spcAft>
      <a:defRPr sz="2400" kern="1200">
        <a:solidFill>
          <a:schemeClr val="bg1"/>
        </a:solidFill>
        <a:latin typeface="Arial" charset="0"/>
        <a:ea typeface="ＭＳ Ｐゴシック" charset="0"/>
        <a:cs typeface="+mn-cs"/>
      </a:defRPr>
    </a:lvl1pPr>
    <a:lvl2pPr marL="457200" algn="ctr" rtl="0" eaLnBrk="0" fontAlgn="base" hangingPunct="0">
      <a:spcBef>
        <a:spcPct val="0"/>
      </a:spcBef>
      <a:spcAft>
        <a:spcPct val="0"/>
      </a:spcAft>
      <a:defRPr sz="2400" kern="1200">
        <a:solidFill>
          <a:schemeClr val="bg1"/>
        </a:solidFill>
        <a:latin typeface="Arial" charset="0"/>
        <a:ea typeface="ＭＳ Ｐゴシック" charset="0"/>
        <a:cs typeface="+mn-cs"/>
      </a:defRPr>
    </a:lvl2pPr>
    <a:lvl3pPr marL="914400" algn="ctr" rtl="0" eaLnBrk="0" fontAlgn="base" hangingPunct="0">
      <a:spcBef>
        <a:spcPct val="0"/>
      </a:spcBef>
      <a:spcAft>
        <a:spcPct val="0"/>
      </a:spcAft>
      <a:defRPr sz="2400" kern="1200">
        <a:solidFill>
          <a:schemeClr val="bg1"/>
        </a:solidFill>
        <a:latin typeface="Arial" charset="0"/>
        <a:ea typeface="ＭＳ Ｐゴシック" charset="0"/>
        <a:cs typeface="+mn-cs"/>
      </a:defRPr>
    </a:lvl3pPr>
    <a:lvl4pPr marL="1371600" algn="ctr" rtl="0" eaLnBrk="0" fontAlgn="base" hangingPunct="0">
      <a:spcBef>
        <a:spcPct val="0"/>
      </a:spcBef>
      <a:spcAft>
        <a:spcPct val="0"/>
      </a:spcAft>
      <a:defRPr sz="2400" kern="1200">
        <a:solidFill>
          <a:schemeClr val="bg1"/>
        </a:solidFill>
        <a:latin typeface="Arial" charset="0"/>
        <a:ea typeface="ＭＳ Ｐゴシック" charset="0"/>
        <a:cs typeface="+mn-cs"/>
      </a:defRPr>
    </a:lvl4pPr>
    <a:lvl5pPr marL="1828800" algn="ctr" rtl="0" eaLnBrk="0" fontAlgn="base" hangingPunct="0">
      <a:spcBef>
        <a:spcPct val="0"/>
      </a:spcBef>
      <a:spcAft>
        <a:spcPct val="0"/>
      </a:spcAft>
      <a:defRPr sz="2400" kern="1200">
        <a:solidFill>
          <a:schemeClr val="bg1"/>
        </a:solidFill>
        <a:latin typeface="Arial" charset="0"/>
        <a:ea typeface="ＭＳ Ｐゴシック" charset="0"/>
        <a:cs typeface="+mn-cs"/>
      </a:defRPr>
    </a:lvl5pPr>
    <a:lvl6pPr marL="2286000" algn="l" defTabSz="457200" rtl="0" eaLnBrk="1" latinLnBrk="0" hangingPunct="1">
      <a:defRPr sz="2400" kern="1200">
        <a:solidFill>
          <a:schemeClr val="bg1"/>
        </a:solidFill>
        <a:latin typeface="Arial" charset="0"/>
        <a:ea typeface="ＭＳ Ｐゴシック" charset="0"/>
        <a:cs typeface="+mn-cs"/>
      </a:defRPr>
    </a:lvl6pPr>
    <a:lvl7pPr marL="2743200" algn="l" defTabSz="457200" rtl="0" eaLnBrk="1" latinLnBrk="0" hangingPunct="1">
      <a:defRPr sz="2400" kern="1200">
        <a:solidFill>
          <a:schemeClr val="bg1"/>
        </a:solidFill>
        <a:latin typeface="Arial" charset="0"/>
        <a:ea typeface="ＭＳ Ｐゴシック" charset="0"/>
        <a:cs typeface="+mn-cs"/>
      </a:defRPr>
    </a:lvl7pPr>
    <a:lvl8pPr marL="3200400" algn="l" defTabSz="457200" rtl="0" eaLnBrk="1" latinLnBrk="0" hangingPunct="1">
      <a:defRPr sz="2400" kern="1200">
        <a:solidFill>
          <a:schemeClr val="bg1"/>
        </a:solidFill>
        <a:latin typeface="Arial" charset="0"/>
        <a:ea typeface="ＭＳ Ｐゴシック" charset="0"/>
        <a:cs typeface="+mn-cs"/>
      </a:defRPr>
    </a:lvl8pPr>
    <a:lvl9pPr marL="3657600" algn="l" defTabSz="457200" rtl="0" eaLnBrk="1" latinLnBrk="0" hangingPunct="1">
      <a:defRPr sz="2400" kern="1200">
        <a:solidFill>
          <a:schemeClr val="bg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4319">
          <p15:clr>
            <a:srgbClr val="A4A3A4"/>
          </p15:clr>
        </p15:guide>
        <p15:guide id="2" orient="horz">
          <p15:clr>
            <a:srgbClr val="A4A3A4"/>
          </p15:clr>
        </p15:guide>
        <p15:guide id="3">
          <p15:clr>
            <a:srgbClr val="A4A3A4"/>
          </p15:clr>
        </p15:guide>
        <p15:guide id="4" pos="6239">
          <p15:clr>
            <a:srgbClr val="A4A3A4"/>
          </p15:clr>
        </p15:guide>
      </p15:sldGuideLst>
    </p:ext>
    <p:ext uri="{2D200454-40CA-4A62-9FC3-DE9A4176ACB9}">
      <p15:notesGuideLst xmlns:p15="http://schemas.microsoft.com/office/powerpoint/2012/main" xmlns="">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mer" initials="b" lastIdx="16" clrIdx="0"/>
  <p:cmAuthor id="1" name="Daniel Folian" initials="" lastIdx="0" clrIdx="1"/>
  <p:cmAuthor id="2" name="Renzenbrink Nele" initials="RN" lastIdx="0" clrIdx="2">
    <p:extLst>
      <p:ext uri="{19B8F6BF-5375-455C-9EA6-DF929625EA0E}">
        <p15:presenceInfo xmlns:p15="http://schemas.microsoft.com/office/powerpoint/2012/main" xmlns="" userId="S-1-5-21-1993962763-343818398-682003330-1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3366"/>
    <a:srgbClr val="78AAD6"/>
    <a:srgbClr val="A8D7FF"/>
    <a:srgbClr val="004479"/>
    <a:srgbClr val="003399"/>
    <a:srgbClr val="6699CC"/>
    <a:srgbClr val="CCCCFF"/>
    <a:srgbClr val="00478E"/>
    <a:srgbClr val="3399FF"/>
    <a:srgbClr val="66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4" autoAdjust="0"/>
    <p:restoredTop sz="95788" autoAdjust="0"/>
  </p:normalViewPr>
  <p:slideViewPr>
    <p:cSldViewPr snapToGrid="0" snapToObjects="1">
      <p:cViewPr varScale="1">
        <p:scale>
          <a:sx n="73" d="100"/>
          <a:sy n="73" d="100"/>
        </p:scale>
        <p:origin x="-858" y="-102"/>
      </p:cViewPr>
      <p:guideLst>
        <p:guide orient="horz" pos="4319"/>
        <p:guide orient="horz"/>
        <p:guide/>
        <p:guide pos="6239"/>
      </p:guideLst>
    </p:cSldViewPr>
  </p:slideViewPr>
  <p:outlineViewPr>
    <p:cViewPr>
      <p:scale>
        <a:sx n="170" d="100"/>
        <a:sy n="170" d="100"/>
      </p:scale>
      <p:origin x="372" y="201102"/>
    </p:cViewPr>
  </p:outlineViewPr>
  <p:notesTextViewPr>
    <p:cViewPr>
      <p:scale>
        <a:sx n="3" d="2"/>
        <a:sy n="3" d="2"/>
      </p:scale>
      <p:origin x="0" y="0"/>
    </p:cViewPr>
  </p:notesTextViewPr>
  <p:sorterViewPr>
    <p:cViewPr>
      <p:scale>
        <a:sx n="100" d="100"/>
        <a:sy n="100" d="100"/>
      </p:scale>
      <p:origin x="0" y="12972"/>
    </p:cViewPr>
  </p:sorterViewPr>
  <p:notesViewPr>
    <p:cSldViewPr snapToGrid="0" snapToObjects="1">
      <p:cViewPr varScale="1">
        <p:scale>
          <a:sx n="73" d="100"/>
          <a:sy n="73" d="100"/>
        </p:scale>
        <p:origin x="-3384" y="-108"/>
      </p:cViewPr>
      <p:guideLst>
        <p:guide orient="horz" pos="3130"/>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Arbeitsblat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Arbeitsblat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Arbeitsblat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Arbeitsblatt4.xlsx"/></Relationships>
</file>

<file path=ppt/charts/chart1.xml><?xml version="1.0" encoding="utf-8"?>
<c:chartSpace xmlns:c="http://schemas.openxmlformats.org/drawingml/2006/chart" xmlns:a="http://schemas.openxmlformats.org/drawingml/2006/main" xmlns:r="http://schemas.openxmlformats.org/officeDocument/2006/relationships">
  <c:lang val="de-AT"/>
  <c:style val="11"/>
  <c:clrMapOvr bg1="lt1" tx1="dk1" bg2="lt2" tx2="dk2" accent1="accent1" accent2="accent2" accent3="accent3" accent4="accent4" accent5="accent5" accent6="accent6" hlink="hlink" folHlink="folHlink"/>
  <c:chart>
    <c:plotArea>
      <c:layout/>
      <c:doughnutChart>
        <c:varyColors val="1"/>
        <c:dLbls/>
        <c:firstSliceAng val="0"/>
        <c:holeSize val="50"/>
      </c:doughnutChart>
    </c:plotArea>
    <c:plotVisOnly val="1"/>
    <c:dispBlanksAs val="zero"/>
  </c:chart>
  <c:spPr>
    <a:ln>
      <a:noFill/>
    </a:ln>
  </c:spPr>
  <c:txPr>
    <a:bodyPr/>
    <a:lstStyle/>
    <a:p>
      <a:pPr>
        <a:defRPr sz="1200" b="1"/>
      </a:pPr>
      <a:endParaRPr lang="de-DE"/>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AT"/>
  <c:chart>
    <c:autoTitleDeleted val="1"/>
    <c:plotArea>
      <c:layout>
        <c:manualLayout>
          <c:layoutTarget val="inner"/>
          <c:xMode val="edge"/>
          <c:yMode val="edge"/>
          <c:x val="0.21875000000000008"/>
          <c:y val="0.11510791366906498"/>
          <c:w val="0.56770833333333937"/>
          <c:h val="0.78417266187049972"/>
        </c:manualLayout>
      </c:layout>
      <c:doughnutChart>
        <c:varyColors val="1"/>
        <c:ser>
          <c:idx val="0"/>
          <c:order val="0"/>
          <c:spPr>
            <a:solidFill>
              <a:srgbClr val="78AAD6"/>
            </a:solidFill>
            <a:ln w="34372">
              <a:solidFill>
                <a:srgbClr val="FFFFFF"/>
              </a:solidFill>
              <a:prstDash val="solid"/>
            </a:ln>
          </c:spPr>
          <c:dPt>
            <c:idx val="0"/>
            <c:spPr>
              <a:solidFill>
                <a:srgbClr val="004479"/>
              </a:solidFill>
              <a:ln w="34372">
                <a:solidFill>
                  <a:srgbClr val="FFFFFF"/>
                </a:solidFill>
                <a:prstDash val="solid"/>
              </a:ln>
            </c:spPr>
            <c:extLst xmlns:c16r2="http://schemas.microsoft.com/office/drawing/2015/06/chart">
              <c:ext xmlns:c16="http://schemas.microsoft.com/office/drawing/2014/chart" uri="{C3380CC4-5D6E-409C-BE32-E72D297353CC}">
                <c16:uniqueId val="{00000001-985E-4DA2-83BE-35888A3E4958}"/>
              </c:ext>
            </c:extLst>
          </c:dPt>
          <c:dPt>
            <c:idx val="1"/>
            <c:extLst xmlns:c16r2="http://schemas.microsoft.com/office/drawing/2015/06/chart">
              <c:ext xmlns:c16="http://schemas.microsoft.com/office/drawing/2014/chart" uri="{C3380CC4-5D6E-409C-BE32-E72D297353CC}">
                <c16:uniqueId val="{00000003-985E-4DA2-83BE-35888A3E4958}"/>
              </c:ext>
            </c:extLst>
          </c:dPt>
          <c:dPt>
            <c:idx val="2"/>
            <c:spPr>
              <a:solidFill>
                <a:srgbClr val="A8D7FF"/>
              </a:solidFill>
              <a:ln w="34372">
                <a:solidFill>
                  <a:srgbClr val="FFFFFF"/>
                </a:solidFill>
                <a:prstDash val="solid"/>
              </a:ln>
            </c:spPr>
            <c:extLst xmlns:c16r2="http://schemas.microsoft.com/office/drawing/2015/06/chart">
              <c:ext xmlns:c16="http://schemas.microsoft.com/office/drawing/2014/chart" uri="{C3380CC4-5D6E-409C-BE32-E72D297353CC}">
                <c16:uniqueId val="{00000005-985E-4DA2-83BE-35888A3E4958}"/>
              </c:ext>
            </c:extLst>
          </c:dPt>
          <c:dLbls>
            <c:dLbl>
              <c:idx val="0"/>
              <c:layout>
                <c:manualLayout>
                  <c:x val="0.17871414805347946"/>
                  <c:y val="-6.252758054057321E-2"/>
                </c:manualLayout>
              </c:layout>
              <c:tx>
                <c:rich>
                  <a:bodyPr/>
                  <a:lstStyle/>
                  <a:p>
                    <a:pPr>
                      <a:defRPr lang="de-DE" sz="1000">
                        <a:solidFill>
                          <a:srgbClr val="003366"/>
                        </a:solidFill>
                      </a:defRPr>
                    </a:pPr>
                    <a:r>
                      <a:rPr lang="en-US" sz="1600" dirty="0">
                        <a:solidFill>
                          <a:srgbClr val="003366"/>
                        </a:solidFill>
                      </a:rPr>
                      <a:t>Hotels
EUR</a:t>
                    </a:r>
                    <a:r>
                      <a:rPr lang="en-US" sz="1600" baseline="0" dirty="0">
                        <a:solidFill>
                          <a:srgbClr val="003366"/>
                        </a:solidFill>
                      </a:rPr>
                      <a:t> 65 m</a:t>
                    </a:r>
                    <a:r>
                      <a:rPr lang="en-US" sz="1600" dirty="0">
                        <a:solidFill>
                          <a:srgbClr val="003366"/>
                        </a:solidFill>
                      </a:rPr>
                      <a:t> (EUR 62 m)</a:t>
                    </a:r>
                  </a:p>
                </c:rich>
              </c:tx>
              <c:spPr>
                <a:noFill/>
                <a:ln>
                  <a:noFill/>
                </a:ln>
                <a:effectLst/>
              </c:spPr>
              <c:showCatName val="1"/>
              <c:extLst xmlns:c16r2="http://schemas.microsoft.com/office/drawing/2015/06/chart">
                <c:ext xmlns:c15="http://schemas.microsoft.com/office/drawing/2012/chart" uri="{CE6537A1-D6FC-4f65-9D91-7224C49458BB}">
                  <c15:layout>
                    <c:manualLayout>
                      <c:w val="0.24960660355292599"/>
                      <c:h val="0.175322344625749"/>
                    </c:manualLayout>
                  </c15:layout>
                </c:ext>
                <c:ext xmlns:c16="http://schemas.microsoft.com/office/drawing/2014/chart" uri="{C3380CC4-5D6E-409C-BE32-E72D297353CC}">
                  <c16:uniqueId val="{00000001-985E-4DA2-83BE-35888A3E4958}"/>
                </c:ext>
              </c:extLst>
            </c:dLbl>
            <c:dLbl>
              <c:idx val="1"/>
              <c:layout>
                <c:manualLayout>
                  <c:x val="0.25695152343931049"/>
                  <c:y val="8.5320840584745261E-2"/>
                </c:manualLayout>
              </c:layout>
              <c:tx>
                <c:rich>
                  <a:bodyPr/>
                  <a:lstStyle/>
                  <a:p>
                    <a:r>
                      <a:rPr lang="en-US" sz="1600" b="1" i="0" u="none" strike="noStrike" kern="1200" baseline="0" dirty="0">
                        <a:solidFill>
                          <a:srgbClr val="003366"/>
                        </a:solidFill>
                        <a:latin typeface="Arial "/>
                        <a:ea typeface="Arial "/>
                        <a:cs typeface="Arial "/>
                      </a:rPr>
                      <a:t>Offices
EUR 88 m </a:t>
                    </a:r>
                  </a:p>
                  <a:p>
                    <a:r>
                      <a:rPr lang="en-US" sz="1600" b="1" i="0" u="none" strike="noStrike" kern="1200" baseline="0" dirty="0">
                        <a:solidFill>
                          <a:srgbClr val="003366"/>
                        </a:solidFill>
                        <a:latin typeface="Arial "/>
                        <a:ea typeface="Arial "/>
                        <a:cs typeface="Arial "/>
                      </a:rPr>
                      <a:t>(EUR 84 m)</a:t>
                    </a:r>
                  </a:p>
                </c:rich>
              </c:tx>
              <c:showCatName val="1"/>
              <c:extLst xmlns:c16r2="http://schemas.microsoft.com/office/drawing/2015/06/chart">
                <c:ext xmlns:c15="http://schemas.microsoft.com/office/drawing/2012/chart" uri="{CE6537A1-D6FC-4f65-9D91-7224C49458BB}">
                  <c15:layout>
                    <c:manualLayout>
                      <c:w val="0.29282875176283851"/>
                      <c:h val="0.17532232593284716"/>
                    </c:manualLayout>
                  </c15:layout>
                </c:ext>
                <c:ext xmlns:c16="http://schemas.microsoft.com/office/drawing/2014/chart" uri="{C3380CC4-5D6E-409C-BE32-E72D297353CC}">
                  <c16:uniqueId val="{00000003-985E-4DA2-83BE-35888A3E4958}"/>
                </c:ext>
              </c:extLst>
            </c:dLbl>
            <c:dLbl>
              <c:idx val="2"/>
              <c:layout>
                <c:manualLayout>
                  <c:x val="-0.17494683528548832"/>
                  <c:y val="-4.5675353255699616E-2"/>
                </c:manualLayout>
              </c:layout>
              <c:tx>
                <c:rich>
                  <a:bodyPr/>
                  <a:lstStyle/>
                  <a:p>
                    <a:r>
                      <a:rPr lang="en-US" sz="1600" b="1" dirty="0">
                        <a:solidFill>
                          <a:srgbClr val="003366"/>
                        </a:solidFill>
                      </a:rPr>
                      <a:t>Development </a:t>
                    </a:r>
                  </a:p>
                  <a:p>
                    <a:r>
                      <a:rPr lang="en-US" sz="1600" b="1" dirty="0">
                        <a:solidFill>
                          <a:srgbClr val="003366"/>
                        </a:solidFill>
                      </a:rPr>
                      <a:t>EUR 74 m (EUR 57 m)</a:t>
                    </a:r>
                  </a:p>
                  <a:p>
                    <a:endParaRPr lang="en-US" dirty="0"/>
                  </a:p>
                </c:rich>
              </c:tx>
              <c:showCatName val="1"/>
              <c:extLst xmlns:c16r2="http://schemas.microsoft.com/office/drawing/2015/06/chart">
                <c:ext xmlns:c15="http://schemas.microsoft.com/office/drawing/2012/chart" uri="{CE6537A1-D6FC-4f65-9D91-7224C49458BB}">
                  <c15:layout>
                    <c:manualLayout>
                      <c:w val="0.24401996225232342"/>
                      <c:h val="0.17699199386583603"/>
                    </c:manualLayout>
                  </c15:layout>
                </c:ext>
                <c:ext xmlns:c16="http://schemas.microsoft.com/office/drawing/2014/chart" uri="{C3380CC4-5D6E-409C-BE32-E72D297353CC}">
                  <c16:uniqueId val="{00000005-985E-4DA2-83BE-35888A3E4958}"/>
                </c:ext>
              </c:extLst>
            </c:dLbl>
            <c:spPr>
              <a:noFill/>
              <a:ln>
                <a:noFill/>
              </a:ln>
              <a:effectLst/>
            </c:spPr>
            <c:txPr>
              <a:bodyPr/>
              <a:lstStyle/>
              <a:p>
                <a:pPr>
                  <a:defRPr lang="de-DE" sz="1000"/>
                </a:pPr>
                <a:endParaRPr lang="de-DE"/>
              </a:p>
            </c:txPr>
            <c:showCatName val="1"/>
            <c:showLeaderLines val="1"/>
            <c:extLst xmlns:c16r2="http://schemas.microsoft.com/office/drawing/2015/06/chart">
              <c:ext xmlns:c15="http://schemas.microsoft.com/office/drawing/2012/chart" uri="{CE6537A1-D6FC-4f65-9D91-7224C49458BB}"/>
            </c:extLst>
          </c:dLbls>
          <c:val>
            <c:numRef>
              <c:f>Sheet1!$B$2:$D$2</c:f>
              <c:numCache>
                <c:formatCode>General</c:formatCode>
                <c:ptCount val="3"/>
                <c:pt idx="0">
                  <c:v>62</c:v>
                </c:pt>
                <c:pt idx="1">
                  <c:v>84</c:v>
                </c:pt>
                <c:pt idx="2">
                  <c:v>56</c:v>
                </c:pt>
              </c:numCache>
            </c:numRef>
          </c:val>
          <c:extLst xmlns:c16r2="http://schemas.microsoft.com/office/drawing/2015/06/chart">
            <c:ext xmlns:c16="http://schemas.microsoft.com/office/drawing/2014/chart" uri="{C3380CC4-5D6E-409C-BE32-E72D297353CC}">
              <c16:uniqueId val="{00000006-985E-4DA2-83BE-35888A3E4958}"/>
            </c:ext>
          </c:extLst>
        </c:ser>
        <c:dLbls/>
        <c:firstSliceAng val="0"/>
        <c:holeSize val="50"/>
      </c:doughnutChart>
      <c:spPr>
        <a:noFill/>
        <a:ln w="22914">
          <a:noFill/>
        </a:ln>
      </c:spPr>
    </c:plotArea>
    <c:plotVisOnly val="1"/>
    <c:dispBlanksAs val="zero"/>
  </c:chart>
  <c:spPr>
    <a:noFill/>
    <a:ln>
      <a:noFill/>
    </a:ln>
  </c:spPr>
  <c:txPr>
    <a:bodyPr/>
    <a:lstStyle/>
    <a:p>
      <a:pPr>
        <a:defRPr sz="496" b="1" i="0" u="none" strike="noStrike" baseline="0">
          <a:solidFill>
            <a:srgbClr val="000000"/>
          </a:solidFill>
          <a:latin typeface="Arial "/>
          <a:ea typeface="Arial "/>
          <a:cs typeface="Arial "/>
        </a:defRPr>
      </a:pPr>
      <a:endParaRPr lang="de-DE"/>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de-AT"/>
  <c:style val="11"/>
  <c:clrMapOvr bg1="lt1" tx1="dk1" bg2="lt2" tx2="dk2" accent1="accent1" accent2="accent2" accent3="accent3" accent4="accent4" accent5="accent5" accent6="accent6" hlink="hlink" folHlink="folHlink"/>
  <c:chart>
    <c:plotArea>
      <c:layout/>
      <c:doughnutChart>
        <c:varyColors val="1"/>
        <c:ser>
          <c:idx val="0"/>
          <c:order val="0"/>
          <c:dPt>
            <c:idx val="1"/>
            <c:spPr>
              <a:solidFill>
                <a:srgbClr val="004479"/>
              </a:solidFill>
            </c:spPr>
            <c:extLst xmlns:c16r2="http://schemas.microsoft.com/office/drawing/2015/06/chart">
              <c:ext xmlns:c16="http://schemas.microsoft.com/office/drawing/2014/chart" uri="{C3380CC4-5D6E-409C-BE32-E72D297353CC}">
                <c16:uniqueId val="{00000001-FF92-4FF3-AAFB-95508B4B01C5}"/>
              </c:ext>
            </c:extLst>
          </c:dPt>
          <c:dPt>
            <c:idx val="4"/>
            <c:spPr>
              <a:solidFill>
                <a:srgbClr val="78AAD6"/>
              </a:solidFill>
            </c:spPr>
            <c:extLst xmlns:c16r2="http://schemas.microsoft.com/office/drawing/2015/06/chart">
              <c:ext xmlns:c16="http://schemas.microsoft.com/office/drawing/2014/chart" uri="{C3380CC4-5D6E-409C-BE32-E72D297353CC}">
                <c16:uniqueId val="{00000004-FF92-4FF3-AAFB-95508B4B01C5}"/>
              </c:ext>
            </c:extLst>
          </c:dPt>
          <c:dPt>
            <c:idx val="5"/>
            <c:spPr>
              <a:solidFill>
                <a:srgbClr val="A8D7FF"/>
              </a:solidFill>
            </c:spPr>
            <c:extLst xmlns:c16r2="http://schemas.microsoft.com/office/drawing/2015/06/chart">
              <c:ext xmlns:c16="http://schemas.microsoft.com/office/drawing/2014/chart" uri="{C3380CC4-5D6E-409C-BE32-E72D297353CC}">
                <c16:uniqueId val="{00000005-FF92-4FF3-AAFB-95508B4B01C5}"/>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F92-4FF3-AAFB-95508B4B01C5}"/>
                </c:ext>
              </c:extLst>
            </c:dLbl>
            <c:dLbl>
              <c:idx val="1"/>
              <c:layout>
                <c:manualLayout>
                  <c:x val="0.16455483948279556"/>
                  <c:y val="2.0373158784723237E-2"/>
                </c:manualLayout>
              </c:layout>
              <c:tx>
                <c:rich>
                  <a:bodyPr/>
                  <a:lstStyle/>
                  <a:p>
                    <a:r>
                      <a:rPr lang="en-US" sz="900" dirty="0">
                        <a:solidFill>
                          <a:srgbClr val="003366"/>
                        </a:solidFill>
                        <a:latin typeface="Arial "/>
                      </a:rPr>
                      <a:t> </a:t>
                    </a:r>
                    <a:r>
                      <a:rPr lang="en-US" sz="1600" dirty="0">
                        <a:solidFill>
                          <a:srgbClr val="003366"/>
                        </a:solidFill>
                      </a:rPr>
                      <a:t>PL:</a:t>
                    </a:r>
                    <a:r>
                      <a:rPr lang="en-US" sz="1600" baseline="0" dirty="0">
                        <a:solidFill>
                          <a:srgbClr val="003366"/>
                        </a:solidFill>
                      </a:rPr>
                      <a:t> 35 %</a:t>
                    </a:r>
                    <a:endParaRPr lang="en-US" sz="900" dirty="0">
                      <a:solidFill>
                        <a:srgbClr val="003366"/>
                      </a:solidFill>
                    </a:endParaRPr>
                  </a:p>
                </c:rich>
              </c:tx>
              <c:showVal val="1"/>
              <c:showCatName val="1"/>
              <c:extLst xmlns:c16r2="http://schemas.microsoft.com/office/drawing/2015/06/chart">
                <c:ext xmlns:c15="http://schemas.microsoft.com/office/drawing/2012/chart" uri="{CE6537A1-D6FC-4f65-9D91-7224C49458BB}">
                  <c15:layout>
                    <c:manualLayout>
                      <c:w val="0.20164367676521625"/>
                      <c:h val="0.11745168957226489"/>
                    </c:manualLayout>
                  </c15:layout>
                </c:ext>
                <c:ext xmlns:c16="http://schemas.microsoft.com/office/drawing/2014/chart" uri="{C3380CC4-5D6E-409C-BE32-E72D297353CC}">
                  <c16:uniqueId val="{00000001-FF92-4FF3-AAFB-95508B4B01C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F92-4FF3-AAFB-95508B4B01C5}"/>
                </c:ext>
              </c:extLst>
            </c:dLbl>
            <c:dLbl>
              <c:idx val="3"/>
              <c:layout>
                <c:manualLayout>
                  <c:x val="-0.37784654646658999"/>
                  <c:y val="0.13121251440361548"/>
                </c:manualLayout>
              </c:layout>
              <c:tx>
                <c:rich>
                  <a:bodyPr/>
                  <a:lstStyle/>
                  <a:p>
                    <a:r>
                      <a:rPr lang="en-US" sz="900" dirty="0">
                        <a:latin typeface="Arial "/>
                      </a:rPr>
                      <a:t> </a:t>
                    </a:r>
                    <a:r>
                      <a:rPr lang="en-US" sz="1600" dirty="0">
                        <a:solidFill>
                          <a:srgbClr val="003366"/>
                        </a:solidFill>
                      </a:rPr>
                      <a:t>RU:  29</a:t>
                    </a:r>
                    <a:r>
                      <a:rPr lang="en-US" sz="1600" baseline="0" dirty="0">
                        <a:solidFill>
                          <a:srgbClr val="003366"/>
                        </a:solidFill>
                      </a:rPr>
                      <a:t> %</a:t>
                    </a:r>
                    <a:endParaRPr lang="en-US" sz="900" dirty="0">
                      <a:solidFill>
                        <a:srgbClr val="003366"/>
                      </a:solidFill>
                    </a:endParaRPr>
                  </a:p>
                </c:rich>
              </c:tx>
              <c:showVal val="1"/>
              <c:showCatName val="1"/>
              <c:extLst xmlns:c16r2="http://schemas.microsoft.com/office/drawing/2015/06/chart">
                <c:ext xmlns:c15="http://schemas.microsoft.com/office/drawing/2012/chart" uri="{CE6537A1-D6FC-4f65-9D91-7224C49458BB}">
                  <c15:layout>
                    <c:manualLayout>
                      <c:w val="0.22229911594141991"/>
                      <c:h val="0.15702296626922568"/>
                    </c:manualLayout>
                  </c15:layout>
                </c:ext>
                <c:ext xmlns:c16="http://schemas.microsoft.com/office/drawing/2014/chart" uri="{C3380CC4-5D6E-409C-BE32-E72D297353CC}">
                  <c16:uniqueId val="{00000003-FF92-4FF3-AAFB-95508B4B01C5}"/>
                </c:ext>
              </c:extLst>
            </c:dLbl>
            <c:dLbl>
              <c:idx val="4"/>
              <c:layout>
                <c:manualLayout>
                  <c:x val="0.35465292022618355"/>
                  <c:y val="4.8647335601141525E-2"/>
                </c:manualLayout>
              </c:layout>
              <c:tx>
                <c:rich>
                  <a:bodyPr/>
                  <a:lstStyle/>
                  <a:p>
                    <a:r>
                      <a:rPr lang="en-US" sz="900" dirty="0">
                        <a:latin typeface="Arial "/>
                      </a:rPr>
                      <a:t> </a:t>
                    </a:r>
                    <a:r>
                      <a:rPr lang="en-US" sz="1600" dirty="0">
                        <a:solidFill>
                          <a:srgbClr val="003366"/>
                        </a:solidFill>
                        <a:latin typeface="Arial "/>
                      </a:rPr>
                      <a:t>HU</a:t>
                    </a:r>
                    <a:r>
                      <a:rPr lang="en-US" sz="1600" dirty="0">
                        <a:solidFill>
                          <a:srgbClr val="003366"/>
                        </a:solidFill>
                      </a:rPr>
                      <a:t>: 14</a:t>
                    </a:r>
                    <a:r>
                      <a:rPr lang="en-US" sz="1600" baseline="0" dirty="0">
                        <a:solidFill>
                          <a:srgbClr val="003366"/>
                        </a:solidFill>
                      </a:rPr>
                      <a:t> %</a:t>
                    </a:r>
                    <a:endParaRPr lang="en-US" sz="900" dirty="0">
                      <a:solidFill>
                        <a:srgbClr val="003366"/>
                      </a:solidFill>
                    </a:endParaRP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F92-4FF3-AAFB-95508B4B01C5}"/>
                </c:ext>
              </c:extLst>
            </c:dLbl>
            <c:dLbl>
              <c:idx val="5"/>
              <c:layout>
                <c:manualLayout>
                  <c:x val="-0.16123412132105319"/>
                  <c:y val="-4.4215595295056399E-2"/>
                </c:manualLayout>
              </c:layout>
              <c:tx>
                <c:rich>
                  <a:bodyPr/>
                  <a:lstStyle/>
                  <a:p>
                    <a:pPr>
                      <a:defRPr sz="1600">
                        <a:latin typeface="Arial "/>
                      </a:defRPr>
                    </a:pPr>
                    <a:r>
                      <a:rPr lang="en-US" sz="1600" dirty="0">
                        <a:solidFill>
                          <a:srgbClr val="003366"/>
                        </a:solidFill>
                        <a:latin typeface="Arial "/>
                      </a:rPr>
                      <a:t>F</a:t>
                    </a:r>
                    <a:r>
                      <a:rPr lang="en-US" sz="1600" dirty="0">
                        <a:solidFill>
                          <a:srgbClr val="003366"/>
                        </a:solidFill>
                      </a:rPr>
                      <a:t>R: 22</a:t>
                    </a:r>
                    <a:r>
                      <a:rPr lang="en-US" sz="1600" baseline="0" dirty="0">
                        <a:solidFill>
                          <a:srgbClr val="003366"/>
                        </a:solidFill>
                      </a:rPr>
                      <a:t> %</a:t>
                    </a:r>
                    <a:endParaRPr lang="en-US" sz="1600" dirty="0">
                      <a:solidFill>
                        <a:srgbClr val="003366"/>
                      </a:solidFill>
                    </a:endParaRPr>
                  </a:p>
                </c:rich>
              </c:tx>
              <c:spPr>
                <a:noFill/>
                <a:ln>
                  <a:noFill/>
                </a:ln>
                <a:effectLst/>
              </c:spPr>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F92-4FF3-AAFB-95508B4B01C5}"/>
                </c:ext>
              </c:extLst>
            </c:dLbl>
            <c:spPr>
              <a:noFill/>
              <a:ln>
                <a:noFill/>
              </a:ln>
              <a:effectLst/>
            </c:spPr>
            <c:txPr>
              <a:bodyPr/>
              <a:lstStyle/>
              <a:p>
                <a:pPr>
                  <a:defRPr sz="900">
                    <a:latin typeface="Arial "/>
                  </a:defRPr>
                </a:pPr>
                <a:endParaRPr lang="de-DE"/>
              </a:p>
            </c:txPr>
            <c:showVal val="1"/>
            <c:showCatName val="1"/>
            <c:extLst xmlns:c16r2="http://schemas.microsoft.com/office/drawing/2015/06/chart">
              <c:ext xmlns:c15="http://schemas.microsoft.com/office/drawing/2012/chart" uri="{CE6537A1-D6FC-4f65-9D91-7224C49458BB}"/>
            </c:extLst>
          </c:dLbls>
          <c:cat>
            <c:strRef>
              <c:f>Tabelle2!$A$25:$A$30</c:f>
              <c:strCache>
                <c:ptCount val="6"/>
                <c:pt idx="0">
                  <c:v>• Tschechien</c:v>
                </c:pt>
                <c:pt idx="1">
                  <c:v>• Polen</c:v>
                </c:pt>
                <c:pt idx="2">
                  <c:v>• Rumänien</c:v>
                </c:pt>
                <c:pt idx="3">
                  <c:v>Hungary</c:v>
                </c:pt>
                <c:pt idx="4">
                  <c:v>Russland</c:v>
                </c:pt>
                <c:pt idx="5">
                  <c:v>• Frankreich</c:v>
                </c:pt>
              </c:strCache>
            </c:strRef>
          </c:cat>
          <c:val>
            <c:numRef>
              <c:f>Tabelle2!$B$25:$B$30</c:f>
              <c:numCache>
                <c:formatCode>0%</c:formatCode>
                <c:ptCount val="6"/>
                <c:pt idx="0">
                  <c:v>0</c:v>
                </c:pt>
                <c:pt idx="1">
                  <c:v>0.28000000000000008</c:v>
                </c:pt>
                <c:pt idx="2">
                  <c:v>0</c:v>
                </c:pt>
                <c:pt idx="3">
                  <c:v>0.14000000000000001</c:v>
                </c:pt>
                <c:pt idx="4">
                  <c:v>0.35000000000000014</c:v>
                </c:pt>
                <c:pt idx="5">
                  <c:v>0.22</c:v>
                </c:pt>
              </c:numCache>
            </c:numRef>
          </c:val>
          <c:extLst xmlns:c16r2="http://schemas.microsoft.com/office/drawing/2015/06/chart">
            <c:ext xmlns:c16="http://schemas.microsoft.com/office/drawing/2014/chart" uri="{C3380CC4-5D6E-409C-BE32-E72D297353CC}">
              <c16:uniqueId val="{00000006-FF92-4FF3-AAFB-95508B4B01C5}"/>
            </c:ext>
          </c:extLst>
        </c:ser>
        <c:dLbls/>
        <c:firstSliceAng val="0"/>
        <c:holeSize val="50"/>
      </c:doughnutChart>
    </c:plotArea>
    <c:plotVisOnly val="1"/>
    <c:dispBlanksAs val="zero"/>
  </c:chart>
  <c:spPr>
    <a:ln>
      <a:noFill/>
    </a:ln>
  </c:spPr>
  <c:txPr>
    <a:bodyPr/>
    <a:lstStyle/>
    <a:p>
      <a:pPr>
        <a:defRPr sz="1200" b="1"/>
      </a:pPr>
      <a:endParaRPr lang="de-DE"/>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de-AT"/>
  <c:chart>
    <c:autoTitleDeleted val="1"/>
    <c:plotArea>
      <c:layout>
        <c:manualLayout>
          <c:layoutTarget val="inner"/>
          <c:xMode val="edge"/>
          <c:yMode val="edge"/>
          <c:x val="0.201581027667984"/>
          <c:y val="0.10052910052910102"/>
          <c:w val="0.60474308300395629"/>
          <c:h val="0.80952380952381331"/>
        </c:manualLayout>
      </c:layout>
      <c:doughnutChart>
        <c:varyColors val="1"/>
        <c:ser>
          <c:idx val="0"/>
          <c:order val="0"/>
          <c:spPr>
            <a:ln w="34372">
              <a:solidFill>
                <a:srgbClr val="FFFFFF"/>
              </a:solidFill>
              <a:prstDash val="solid"/>
            </a:ln>
          </c:spPr>
          <c:dPt>
            <c:idx val="0"/>
            <c:spPr>
              <a:solidFill>
                <a:srgbClr val="99CCFF"/>
              </a:solidFill>
              <a:ln w="34372">
                <a:solidFill>
                  <a:srgbClr val="FFFFFF"/>
                </a:solidFill>
                <a:prstDash val="solid"/>
              </a:ln>
            </c:spPr>
            <c:extLst xmlns:c16r2="http://schemas.microsoft.com/office/drawing/2015/06/chart">
              <c:ext xmlns:c16="http://schemas.microsoft.com/office/drawing/2014/chart" uri="{C3380CC4-5D6E-409C-BE32-E72D297353CC}">
                <c16:uniqueId val="{00000001-602C-4FE6-B434-B08539780F20}"/>
              </c:ext>
            </c:extLst>
          </c:dPt>
          <c:dPt>
            <c:idx val="1"/>
            <c:spPr>
              <a:solidFill>
                <a:srgbClr val="99CCFF"/>
              </a:solidFill>
              <a:ln w="34372">
                <a:solidFill>
                  <a:srgbClr val="FFFFFF"/>
                </a:solidFill>
                <a:prstDash val="solid"/>
              </a:ln>
            </c:spPr>
            <c:extLst xmlns:c16r2="http://schemas.microsoft.com/office/drawing/2015/06/chart">
              <c:ext xmlns:c16="http://schemas.microsoft.com/office/drawing/2014/chart" uri="{C3380CC4-5D6E-409C-BE32-E72D297353CC}">
                <c16:uniqueId val="{00000003-602C-4FE6-B434-B08539780F20}"/>
              </c:ext>
            </c:extLst>
          </c:dPt>
          <c:dPt>
            <c:idx val="2"/>
            <c:spPr>
              <a:solidFill>
                <a:srgbClr val="99CCFF"/>
              </a:solidFill>
              <a:ln w="34372">
                <a:solidFill>
                  <a:srgbClr val="FFFFFF"/>
                </a:solidFill>
                <a:prstDash val="solid"/>
              </a:ln>
            </c:spPr>
            <c:extLst xmlns:c16r2="http://schemas.microsoft.com/office/drawing/2015/06/chart">
              <c:ext xmlns:c16="http://schemas.microsoft.com/office/drawing/2014/chart" uri="{C3380CC4-5D6E-409C-BE32-E72D297353CC}">
                <c16:uniqueId val="{00000005-602C-4FE6-B434-B08539780F20}"/>
              </c:ext>
            </c:extLst>
          </c:dPt>
          <c:dPt>
            <c:idx val="3"/>
            <c:spPr>
              <a:solidFill>
                <a:srgbClr val="99CCFF"/>
              </a:solidFill>
              <a:ln w="34372">
                <a:solidFill>
                  <a:srgbClr val="FFFFFF"/>
                </a:solidFill>
                <a:prstDash val="solid"/>
              </a:ln>
            </c:spPr>
            <c:extLst xmlns:c16r2="http://schemas.microsoft.com/office/drawing/2015/06/chart">
              <c:ext xmlns:c16="http://schemas.microsoft.com/office/drawing/2014/chart" uri="{C3380CC4-5D6E-409C-BE32-E72D297353CC}">
                <c16:uniqueId val="{00000007-602C-4FE6-B434-B08539780F20}"/>
              </c:ext>
            </c:extLst>
          </c:dPt>
          <c:dPt>
            <c:idx val="4"/>
            <c:spPr>
              <a:solidFill>
                <a:srgbClr val="6699CC"/>
              </a:solidFill>
              <a:ln w="34372">
                <a:solidFill>
                  <a:srgbClr val="FFFFFF"/>
                </a:solidFill>
                <a:prstDash val="solid"/>
              </a:ln>
            </c:spPr>
            <c:extLst xmlns:c16r2="http://schemas.microsoft.com/office/drawing/2015/06/chart">
              <c:ext xmlns:c16="http://schemas.microsoft.com/office/drawing/2014/chart" uri="{C3380CC4-5D6E-409C-BE32-E72D297353CC}">
                <c16:uniqueId val="{00000009-602C-4FE6-B434-B08539780F20}"/>
              </c:ext>
            </c:extLst>
          </c:dPt>
          <c:dPt>
            <c:idx val="5"/>
            <c:spPr>
              <a:solidFill>
                <a:srgbClr val="6699CC"/>
              </a:solidFill>
              <a:ln w="34372">
                <a:solidFill>
                  <a:srgbClr val="FFFFFF"/>
                </a:solidFill>
                <a:prstDash val="solid"/>
              </a:ln>
            </c:spPr>
            <c:extLst xmlns:c16r2="http://schemas.microsoft.com/office/drawing/2015/06/chart">
              <c:ext xmlns:c16="http://schemas.microsoft.com/office/drawing/2014/chart" uri="{C3380CC4-5D6E-409C-BE32-E72D297353CC}">
                <c16:uniqueId val="{0000000B-602C-4FE6-B434-B08539780F20}"/>
              </c:ext>
            </c:extLst>
          </c:dPt>
          <c:dPt>
            <c:idx val="6"/>
            <c:spPr>
              <a:solidFill>
                <a:srgbClr val="000090"/>
              </a:solidFill>
              <a:ln w="34372">
                <a:solidFill>
                  <a:srgbClr val="FFFFFF"/>
                </a:solidFill>
                <a:prstDash val="solid"/>
              </a:ln>
            </c:spPr>
            <c:extLst xmlns:c16r2="http://schemas.microsoft.com/office/drawing/2015/06/chart">
              <c:ext xmlns:c16="http://schemas.microsoft.com/office/drawing/2014/chart" uri="{C3380CC4-5D6E-409C-BE32-E72D297353CC}">
                <c16:uniqueId val="{0000000D-602C-4FE6-B434-B08539780F20}"/>
              </c:ext>
            </c:extLst>
          </c:dPt>
          <c:val>
            <c:numRef>
              <c:f>Sheet1!$B$2:$H$2</c:f>
              <c:numCache>
                <c:formatCode>General</c:formatCode>
                <c:ptCount val="7"/>
                <c:pt idx="0">
                  <c:v>14.6</c:v>
                </c:pt>
                <c:pt idx="1">
                  <c:v>14.1</c:v>
                </c:pt>
                <c:pt idx="2">
                  <c:v>10.6</c:v>
                </c:pt>
                <c:pt idx="3">
                  <c:v>10.7</c:v>
                </c:pt>
                <c:pt idx="4">
                  <c:v>5</c:v>
                </c:pt>
                <c:pt idx="5">
                  <c:v>45</c:v>
                </c:pt>
              </c:numCache>
            </c:numRef>
          </c:val>
          <c:extLst xmlns:c16r2="http://schemas.microsoft.com/office/drawing/2015/06/chart">
            <c:ext xmlns:c16="http://schemas.microsoft.com/office/drawing/2014/chart" uri="{C3380CC4-5D6E-409C-BE32-E72D297353CC}">
              <c16:uniqueId val="{0000000E-602C-4FE6-B434-B08539780F20}"/>
            </c:ext>
          </c:extLst>
        </c:ser>
        <c:dLbls/>
        <c:firstSliceAng val="0"/>
        <c:holeSize val="50"/>
      </c:doughnutChart>
      <c:spPr>
        <a:noFill/>
        <a:ln w="22914">
          <a:noFill/>
        </a:ln>
      </c:spPr>
    </c:plotArea>
    <c:plotVisOnly val="1"/>
    <c:dispBlanksAs val="zero"/>
  </c:chart>
  <c:spPr>
    <a:noFill/>
    <a:ln>
      <a:noFill/>
    </a:ln>
  </c:spPr>
  <c:txPr>
    <a:bodyPr/>
    <a:lstStyle/>
    <a:p>
      <a:pPr>
        <a:defRPr sz="1200" b="1" i="0" u="none" strike="noStrike" baseline="0">
          <a:solidFill>
            <a:srgbClr val="000000"/>
          </a:solidFill>
          <a:latin typeface="Arial "/>
          <a:ea typeface="Arial "/>
          <a:cs typeface="Arial "/>
        </a:defRPr>
      </a:pPr>
      <a:endParaRPr lang="de-DE"/>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cdr:x>
      <cdr:y>0.09706</cdr:y>
    </cdr:from>
    <cdr:to>
      <cdr:x>0.46258</cdr:x>
      <cdr:y>0.28087</cdr:y>
    </cdr:to>
    <cdr:sp macro="" textlink="">
      <cdr:nvSpPr>
        <cdr:cNvPr id="2" name="Textfeld 1"/>
        <cdr:cNvSpPr txBox="1"/>
      </cdr:nvSpPr>
      <cdr:spPr>
        <a:xfrm xmlns:a="http://schemas.openxmlformats.org/drawingml/2006/main">
          <a:off x="-1534234" y="539745"/>
          <a:ext cx="2854325" cy="10221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de-DE" sz="1600" b="1" dirty="0">
            <a:solidFill>
              <a:srgbClr val="003366"/>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1" y="1"/>
            <a:ext cx="2951217" cy="49760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304" tIns="44150" rIns="88304" bIns="44150" numCol="1" anchor="t" anchorCtr="0" compatLnSpc="1">
            <a:prstTxWarp prst="textNoShape">
              <a:avLst/>
            </a:prstTxWarp>
          </a:bodyPr>
          <a:lstStyle>
            <a:lvl1pPr algn="l" defTabSz="883793">
              <a:defRPr sz="1200">
                <a:solidFill>
                  <a:schemeClr val="tx1"/>
                </a:solidFill>
              </a:defRPr>
            </a:lvl1pPr>
          </a:lstStyle>
          <a:p>
            <a:endParaRPr lang="de-AT"/>
          </a:p>
        </p:txBody>
      </p:sp>
      <p:sp>
        <p:nvSpPr>
          <p:cNvPr id="99331" name="Rectangle 3"/>
          <p:cNvSpPr>
            <a:spLocks noGrp="1" noChangeArrowheads="1"/>
          </p:cNvSpPr>
          <p:nvPr>
            <p:ph type="dt" sz="quarter" idx="1"/>
          </p:nvPr>
        </p:nvSpPr>
        <p:spPr bwMode="auto">
          <a:xfrm>
            <a:off x="3855982" y="1"/>
            <a:ext cx="2951217" cy="49760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304" tIns="44150" rIns="88304" bIns="44150" numCol="1" anchor="t" anchorCtr="0" compatLnSpc="1">
            <a:prstTxWarp prst="textNoShape">
              <a:avLst/>
            </a:prstTxWarp>
          </a:bodyPr>
          <a:lstStyle>
            <a:lvl1pPr algn="r" defTabSz="883793">
              <a:defRPr sz="1200">
                <a:solidFill>
                  <a:schemeClr val="tx1"/>
                </a:solidFill>
              </a:defRPr>
            </a:lvl1pPr>
          </a:lstStyle>
          <a:p>
            <a:endParaRPr lang="de-AT"/>
          </a:p>
        </p:txBody>
      </p:sp>
      <p:sp>
        <p:nvSpPr>
          <p:cNvPr id="99332" name="Rectangle 4"/>
          <p:cNvSpPr>
            <a:spLocks noGrp="1" noChangeArrowheads="1"/>
          </p:cNvSpPr>
          <p:nvPr>
            <p:ph type="ftr" sz="quarter" idx="2"/>
          </p:nvPr>
        </p:nvSpPr>
        <p:spPr bwMode="auto">
          <a:xfrm>
            <a:off x="1" y="9441733"/>
            <a:ext cx="2951217" cy="49760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304" tIns="44150" rIns="88304" bIns="44150" numCol="1" anchor="b" anchorCtr="0" compatLnSpc="1">
            <a:prstTxWarp prst="textNoShape">
              <a:avLst/>
            </a:prstTxWarp>
          </a:bodyPr>
          <a:lstStyle>
            <a:lvl1pPr algn="l" defTabSz="883793">
              <a:defRPr sz="1200">
                <a:solidFill>
                  <a:schemeClr val="tx1"/>
                </a:solidFill>
              </a:defRPr>
            </a:lvl1pPr>
          </a:lstStyle>
          <a:p>
            <a:endParaRPr lang="de-AT"/>
          </a:p>
        </p:txBody>
      </p:sp>
      <p:sp>
        <p:nvSpPr>
          <p:cNvPr id="99333" name="Rectangle 5"/>
          <p:cNvSpPr>
            <a:spLocks noGrp="1" noChangeArrowheads="1"/>
          </p:cNvSpPr>
          <p:nvPr>
            <p:ph type="sldNum" sz="quarter" idx="3"/>
          </p:nvPr>
        </p:nvSpPr>
        <p:spPr bwMode="auto">
          <a:xfrm>
            <a:off x="3855982" y="9441733"/>
            <a:ext cx="2951217" cy="497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8304" tIns="44150" rIns="88304" bIns="44150" numCol="1" anchor="b" anchorCtr="0" compatLnSpc="1">
            <a:prstTxWarp prst="textNoShape">
              <a:avLst/>
            </a:prstTxWarp>
          </a:bodyPr>
          <a:lstStyle>
            <a:lvl1pPr algn="r" defTabSz="883793">
              <a:defRPr sz="1200">
                <a:solidFill>
                  <a:schemeClr val="tx1"/>
                </a:solidFill>
              </a:defRPr>
            </a:lvl1pPr>
          </a:lstStyle>
          <a:p>
            <a:fld id="{1A952CC3-6C9D-2C49-B1E1-42C70272F234}" type="slidenum">
              <a:rPr lang="de-AT"/>
              <a:pPr/>
              <a:t>‹Nr.›</a:t>
            </a:fld>
            <a:endParaRPr lang="de-AT"/>
          </a:p>
        </p:txBody>
      </p:sp>
    </p:spTree>
    <p:extLst>
      <p:ext uri="{BB962C8B-B14F-4D97-AF65-F5344CB8AC3E}">
        <p14:creationId xmlns:p14="http://schemas.microsoft.com/office/powerpoint/2010/main" xmlns="" val="13866609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8" name="AutoShape 4"/>
          <p:cNvSpPr>
            <a:spLocks noChangeArrowheads="1"/>
          </p:cNvSpPr>
          <p:nvPr/>
        </p:nvSpPr>
        <p:spPr bwMode="auto">
          <a:xfrm>
            <a:off x="2" y="0"/>
            <a:ext cx="6810379" cy="9940925"/>
          </a:xfrm>
          <a:prstGeom prst="roundRect">
            <a:avLst>
              <a:gd name="adj" fmla="val 23"/>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524" tIns="45763" rIns="91524" bIns="45763" anchor="ctr"/>
          <a:lstStyle/>
          <a:p>
            <a:pPr defTabSz="918762"/>
            <a:endParaRPr lang="cs-CZ"/>
          </a:p>
        </p:txBody>
      </p:sp>
      <p:sp>
        <p:nvSpPr>
          <p:cNvPr id="39939" name="Rectangle 2"/>
          <p:cNvSpPr>
            <a:spLocks noGrp="1" noRot="1" noChangeAspect="1" noChangeArrowheads="1" noTextEdit="1"/>
          </p:cNvSpPr>
          <p:nvPr>
            <p:ph type="sldImg"/>
          </p:nvPr>
        </p:nvSpPr>
        <p:spPr bwMode="auto">
          <a:xfrm>
            <a:off x="784225" y="781050"/>
            <a:ext cx="5318125" cy="3683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147" name="Rectangle 3"/>
          <p:cNvSpPr txBox="1">
            <a:spLocks noGrp="1" noChangeArrowheads="1"/>
          </p:cNvSpPr>
          <p:nvPr>
            <p:ph type="body" idx="1"/>
          </p:nvPr>
        </p:nvSpPr>
        <p:spPr bwMode="auto">
          <a:xfrm>
            <a:off x="895224" y="4748688"/>
            <a:ext cx="5005620" cy="44625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2168" tIns="41083" rIns="82168" bIns="41083" numCol="1" anchor="t" anchorCtr="0" compatLnSpc="1">
            <a:prstTxWarp prst="textNoShape">
              <a:avLst/>
            </a:prstTxWarp>
          </a:bodyPr>
          <a:lstStyle/>
          <a:p>
            <a:pPr lvl="0"/>
            <a:endParaRPr lang="de-AT" noProof="0"/>
          </a:p>
        </p:txBody>
      </p:sp>
    </p:spTree>
    <p:extLst>
      <p:ext uri="{BB962C8B-B14F-4D97-AF65-F5344CB8AC3E}">
        <p14:creationId xmlns:p14="http://schemas.microsoft.com/office/powerpoint/2010/main" xmlns="" val="2908270803"/>
      </p:ext>
    </p:extLst>
  </p:cSld>
  <p:clrMap bg1="lt1" tx1="dk1" bg2="lt2" tx2="dk2" accent1="accent1" accent2="accent2" accent3="accent3" accent4="accent4" accent5="accent5" accent6="accent6" hlink="hlink" folHlink="folHlink"/>
  <p:hf sldNum="0" hdr="0" ftr="0" dt="0"/>
  <p:notesStyle>
    <a:lvl1pPr algn="l" defTabSz="449263" rtl="0" eaLnBrk="0" fontAlgn="base" hangingPunct="0">
      <a:spcBef>
        <a:spcPct val="30000"/>
      </a:spcBef>
      <a:spcAft>
        <a:spcPct val="0"/>
      </a:spcAft>
      <a:buClr>
        <a:srgbClr val="000000"/>
      </a:buClr>
      <a:buSzPct val="100000"/>
      <a:buFont typeface="Arial" charset="0"/>
      <a:defRPr sz="1200" kern="1200">
        <a:solidFill>
          <a:srgbClr val="000000"/>
        </a:solidFill>
        <a:latin typeface="Arial" pitchFamily="34"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Arial" charset="0"/>
      <a:defRPr sz="1200" kern="1200">
        <a:solidFill>
          <a:srgbClr val="000000"/>
        </a:solidFill>
        <a:latin typeface="Arial" pitchFamily="34"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Arial" charset="0"/>
      <a:defRPr sz="1200" kern="1200">
        <a:solidFill>
          <a:srgbClr val="000000"/>
        </a:solidFill>
        <a:latin typeface="Arial" pitchFamily="34"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Arial" charset="0"/>
      <a:defRPr sz="1200" kern="1200">
        <a:solidFill>
          <a:srgbClr val="000000"/>
        </a:solidFill>
        <a:latin typeface="Arial" pitchFamily="34"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Arial" charset="0"/>
      <a:defRPr sz="1200" kern="1200">
        <a:solidFill>
          <a:srgbClr val="000000"/>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3"/>
          <p:cNvSpPr>
            <a:spLocks noGrp="1" noRot="1" noChangeAspect="1" noChangeArrowheads="1" noTextEdit="1"/>
          </p:cNvSpPr>
          <p:nvPr>
            <p:ph type="sldImg"/>
          </p:nvPr>
        </p:nvSpPr>
        <p:spPr>
          <a:xfrm>
            <a:off x="715963" y="749300"/>
            <a:ext cx="5380037" cy="3725863"/>
          </a:xfrm>
          <a:solidFill>
            <a:srgbClr val="FFFFFF"/>
          </a:solidFill>
          <a:ln/>
        </p:spPr>
      </p:sp>
      <p:sp>
        <p:nvSpPr>
          <p:cNvPr id="40963" name="Rectangle 2"/>
          <p:cNvSpPr txBox="1">
            <a:spLocks noGrp="1" noChangeArrowheads="1"/>
          </p:cNvSpPr>
          <p:nvPr>
            <p:ph type="body" idx="1"/>
          </p:nvPr>
        </p:nvSpPr>
        <p:spPr>
          <a:xfrm>
            <a:off x="895224" y="4748688"/>
            <a:ext cx="5005620" cy="4464116"/>
          </a:xfrm>
        </p:spPr>
        <p:txBody>
          <a:bodyPr wrap="none" lIns="91535" tIns="45769" rIns="91535" bIns="45769" anchor="ctr"/>
          <a:lstStyle/>
          <a:p>
            <a:pPr marL="171450" indent="-171450">
              <a:buFont typeface="Arial" panose="020B0604020202020204" pitchFamily="34" charset="0"/>
              <a:buChar char="•"/>
            </a:pPr>
            <a:r>
              <a:rPr lang="de-AT" dirty="0">
                <a:latin typeface="Arial" charset="0"/>
              </a:rPr>
              <a:t>Welcome!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2564" lvl="0" indent="-171450" defTabSz="449937">
              <a:buFont typeface="Arial" panose="020B0604020202020204" pitchFamily="34" charset="0"/>
              <a:buChar char="•"/>
              <a:defRPr/>
            </a:pPr>
            <a:r>
              <a:rPr lang="en-GB" dirty="0">
                <a:solidFill>
                  <a:schemeClr val="tx1"/>
                </a:solidFill>
              </a:rPr>
              <a:t>We set a milestone in the history of our company with the sale of eight hotel holdings to the Thai investor U City at the end of May. This transaction allowed us to accomplish something in one fell swoop that had not been possible at a sufficient return during the economically challenging previous years. </a:t>
            </a:r>
          </a:p>
          <a:p>
            <a:pPr marL="0" indent="0" defTabSz="449937">
              <a:buFont typeface="Arial" panose="020B0604020202020204" pitchFamily="34" charset="0"/>
              <a:buNone/>
              <a:defRPr/>
            </a:pPr>
            <a:endParaRPr lang="de-AT" dirty="0"/>
          </a:p>
          <a:p>
            <a:endParaRPr lang="de-AT" dirty="0">
              <a:solidFill>
                <a:srgbClr val="003366"/>
              </a:solidFill>
            </a:endParaRPr>
          </a:p>
        </p:txBody>
      </p:sp>
    </p:spTree>
    <p:extLst>
      <p:ext uri="{BB962C8B-B14F-4D97-AF65-F5344CB8AC3E}">
        <p14:creationId xmlns:p14="http://schemas.microsoft.com/office/powerpoint/2010/main" xmlns="" val="107761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2822" marR="0" lvl="0" indent="-171707" algn="l" defTabSz="449937"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endParaRPr lang="de-AT" dirty="0">
              <a:solidFill>
                <a:srgbClr val="003366"/>
              </a:solidFill>
            </a:endParaRPr>
          </a:p>
        </p:txBody>
      </p:sp>
    </p:spTree>
    <p:extLst>
      <p:ext uri="{BB962C8B-B14F-4D97-AF65-F5344CB8AC3E}">
        <p14:creationId xmlns:p14="http://schemas.microsoft.com/office/powerpoint/2010/main" xmlns="" val="350027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689" indent="-171689" defTabSz="449891">
              <a:buFont typeface="Arial" panose="020B0604020202020204" pitchFamily="34" charset="0"/>
              <a:buChar char="•"/>
              <a:defRPr/>
            </a:pPr>
            <a:r>
              <a:rPr lang="en-GB" dirty="0"/>
              <a:t>The proceeds from the portfolio sale will allow us to launch new real estate projects and thus achieve organic growth as well as to quickly complete our current developments. </a:t>
            </a:r>
          </a:p>
          <a:p>
            <a:pPr defTabSz="449891">
              <a:defRPr/>
            </a:pPr>
            <a:endParaRPr lang="de-AT" dirty="0"/>
          </a:p>
          <a:p>
            <a:endParaRPr lang="de-DE" dirty="0"/>
          </a:p>
        </p:txBody>
      </p:sp>
    </p:spTree>
    <p:extLst>
      <p:ext uri="{BB962C8B-B14F-4D97-AF65-F5344CB8AC3E}">
        <p14:creationId xmlns:p14="http://schemas.microsoft.com/office/powerpoint/2010/main" xmlns="" val="3528979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689" indent="-171689">
              <a:buFont typeface="Arial" panose="020B0604020202020204" pitchFamily="34" charset="0"/>
              <a:buChar char="•"/>
            </a:pPr>
            <a:r>
              <a:rPr lang="en-GB" dirty="0"/>
              <a:t>Also in Krakow, we are planning the construction of an office building with around 26,000 square metres of total space on a development property next to the Chopin Hotel. </a:t>
            </a:r>
            <a:endParaRPr lang="de-AT" dirty="0"/>
          </a:p>
        </p:txBody>
      </p:sp>
    </p:spTree>
    <p:extLst>
      <p:ext uri="{BB962C8B-B14F-4D97-AF65-F5344CB8AC3E}">
        <p14:creationId xmlns:p14="http://schemas.microsoft.com/office/powerpoint/2010/main" xmlns="" val="3031536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689" indent="-171689">
              <a:buFont typeface="Arial" panose="020B0604020202020204" pitchFamily="34" charset="0"/>
              <a:buChar char="•"/>
            </a:pPr>
            <a:r>
              <a:rPr lang="en-GB" dirty="0"/>
              <a:t>The same applies to the </a:t>
            </a:r>
            <a:r>
              <a:rPr lang="en-GB" dirty="0" err="1"/>
              <a:t>Mogilska</a:t>
            </a:r>
            <a:r>
              <a:rPr lang="en-GB" dirty="0"/>
              <a:t> office building in Krakow. Construction has already started and a long-term lease agreement has been signed for 60 % of the space.</a:t>
            </a:r>
            <a:endParaRPr lang="de-AT" dirty="0"/>
          </a:p>
        </p:txBody>
      </p:sp>
    </p:spTree>
    <p:extLst>
      <p:ext uri="{BB962C8B-B14F-4D97-AF65-F5344CB8AC3E}">
        <p14:creationId xmlns:p14="http://schemas.microsoft.com/office/powerpoint/2010/main" xmlns="" val="2912672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689" indent="-171689" defTabSz="449891">
              <a:buFont typeface="Arial" panose="020B0604020202020204" pitchFamily="34" charset="0"/>
              <a:buChar char="•"/>
              <a:defRPr/>
            </a:pPr>
            <a:r>
              <a:rPr lang="en-GB" dirty="0"/>
              <a:t>In </a:t>
            </a:r>
            <a:r>
              <a:rPr lang="en-GB" dirty="0" err="1"/>
              <a:t>Białystok</a:t>
            </a:r>
            <a:r>
              <a:rPr lang="en-GB" dirty="0"/>
              <a:t>, we own a building plot that was expanded through the purchase of adjacent lots during the reporting period. Four office properties will be built on this site in multiple phases. </a:t>
            </a:r>
            <a:endParaRPr lang="de-AT" dirty="0"/>
          </a:p>
        </p:txBody>
      </p:sp>
    </p:spTree>
    <p:extLst>
      <p:ext uri="{BB962C8B-B14F-4D97-AF65-F5344CB8AC3E}">
        <p14:creationId xmlns:p14="http://schemas.microsoft.com/office/powerpoint/2010/main" xmlns="" val="291047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707" indent="-171707">
              <a:buFont typeface="Arial" panose="020B0604020202020204" pitchFamily="34" charset="0"/>
              <a:buChar char="•"/>
            </a:pPr>
            <a:r>
              <a:rPr lang="de-DE" dirty="0" err="1"/>
              <a:t>Currently</a:t>
            </a:r>
            <a:r>
              <a:rPr lang="de-DE" dirty="0"/>
              <a:t>, </a:t>
            </a:r>
            <a:r>
              <a:rPr lang="de-DE" dirty="0" err="1"/>
              <a:t>there</a:t>
            </a:r>
            <a:r>
              <a:rPr lang="de-DE" dirty="0"/>
              <a:t> </a:t>
            </a:r>
            <a:r>
              <a:rPr lang="de-DE" dirty="0" err="1"/>
              <a:t>are</a:t>
            </a:r>
            <a:r>
              <a:rPr lang="de-DE" dirty="0"/>
              <a:t> 9 </a:t>
            </a:r>
            <a:r>
              <a:rPr lang="de-DE" dirty="0" err="1"/>
              <a:t>development</a:t>
            </a:r>
            <a:r>
              <a:rPr lang="de-DE" dirty="0"/>
              <a:t> </a:t>
            </a:r>
            <a:r>
              <a:rPr lang="de-DE" dirty="0" err="1"/>
              <a:t>projects</a:t>
            </a:r>
            <a:r>
              <a:rPr lang="de-DE" dirty="0"/>
              <a:t> in </a:t>
            </a:r>
            <a:r>
              <a:rPr lang="de-DE" dirty="0" err="1"/>
              <a:t>our</a:t>
            </a:r>
            <a:r>
              <a:rPr lang="de-DE" dirty="0"/>
              <a:t> </a:t>
            </a:r>
            <a:r>
              <a:rPr lang="de-DE" dirty="0" err="1"/>
              <a:t>pipeline</a:t>
            </a:r>
            <a:r>
              <a:rPr lang="de-DE" dirty="0"/>
              <a:t> – </a:t>
            </a:r>
            <a:r>
              <a:rPr lang="de-DE" dirty="0" err="1"/>
              <a:t>some</a:t>
            </a:r>
            <a:r>
              <a:rPr lang="de-DE" dirty="0"/>
              <a:t> </a:t>
            </a:r>
            <a:r>
              <a:rPr lang="de-DE" dirty="0" err="1"/>
              <a:t>of</a:t>
            </a:r>
            <a:r>
              <a:rPr lang="de-DE" dirty="0"/>
              <a:t> </a:t>
            </a:r>
            <a:r>
              <a:rPr lang="de-DE" dirty="0" err="1"/>
              <a:t>them</a:t>
            </a:r>
            <a:r>
              <a:rPr lang="de-DE" dirty="0"/>
              <a:t> </a:t>
            </a:r>
            <a:r>
              <a:rPr lang="de-DE" dirty="0" err="1"/>
              <a:t>already</a:t>
            </a:r>
            <a:r>
              <a:rPr lang="de-DE" dirty="0"/>
              <a:t> </a:t>
            </a:r>
            <a:r>
              <a:rPr lang="de-DE" dirty="0" err="1"/>
              <a:t>quite</a:t>
            </a:r>
            <a:r>
              <a:rPr lang="de-DE" dirty="0"/>
              <a:t> </a:t>
            </a:r>
            <a:r>
              <a:rPr lang="de-DE" dirty="0" err="1"/>
              <a:t>advanced</a:t>
            </a:r>
            <a:r>
              <a:rPr lang="de-DE" dirty="0"/>
              <a:t>, </a:t>
            </a:r>
            <a:r>
              <a:rPr lang="de-DE" dirty="0" err="1"/>
              <a:t>others</a:t>
            </a:r>
            <a:r>
              <a:rPr lang="de-DE" dirty="0"/>
              <a:t> still in </a:t>
            </a:r>
            <a:r>
              <a:rPr lang="de-DE" dirty="0" err="1"/>
              <a:t>the</a:t>
            </a:r>
            <a:r>
              <a:rPr lang="de-DE" dirty="0"/>
              <a:t> </a:t>
            </a:r>
            <a:r>
              <a:rPr lang="de-DE" dirty="0" err="1"/>
              <a:t>planning</a:t>
            </a:r>
            <a:r>
              <a:rPr lang="de-DE" dirty="0"/>
              <a:t> </a:t>
            </a:r>
            <a:r>
              <a:rPr lang="de-DE" dirty="0" err="1"/>
              <a:t>stage</a:t>
            </a:r>
            <a:r>
              <a:rPr lang="de-DE" dirty="0"/>
              <a:t>.</a:t>
            </a:r>
          </a:p>
        </p:txBody>
      </p:sp>
    </p:spTree>
    <p:extLst>
      <p:ext uri="{BB962C8B-B14F-4D97-AF65-F5344CB8AC3E}">
        <p14:creationId xmlns:p14="http://schemas.microsoft.com/office/powerpoint/2010/main" xmlns="" val="453888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689" indent="-171689">
              <a:buFont typeface="Arial" panose="020B0604020202020204" pitchFamily="34" charset="0"/>
              <a:buChar char="•"/>
            </a:pPr>
            <a:r>
              <a:rPr lang="en-GB" dirty="0"/>
              <a:t>Let me now give you a short overview on our transactions and acquisitions in 2017.</a:t>
            </a:r>
          </a:p>
        </p:txBody>
      </p:sp>
    </p:spTree>
    <p:extLst>
      <p:ext uri="{BB962C8B-B14F-4D97-AF65-F5344CB8AC3E}">
        <p14:creationId xmlns:p14="http://schemas.microsoft.com/office/powerpoint/2010/main" xmlns="" val="1935242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lang="en-GB" dirty="0"/>
              <a:t>In April 2018 – after the reporting date – we acquired the fully occupied B52 office building in Budapest. </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lang="en-GB" dirty="0"/>
              <a:t>In early March, we signed a contract for the sale of the development property in Budapest, where we were planning a hotel with adjacent apartments. The closing is scheduled for May 2018. </a:t>
            </a:r>
            <a:endParaRPr lang="de-DE" dirty="0"/>
          </a:p>
        </p:txBody>
      </p:sp>
    </p:spTree>
    <p:extLst>
      <p:ext uri="{BB962C8B-B14F-4D97-AF65-F5344CB8AC3E}">
        <p14:creationId xmlns:p14="http://schemas.microsoft.com/office/powerpoint/2010/main" xmlns="" val="837152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707" indent="-171707">
              <a:buFont typeface="Arial" panose="020B0604020202020204" pitchFamily="34" charset="0"/>
              <a:buChar char="•"/>
            </a:pPr>
            <a:r>
              <a:rPr lang="de-AT" dirty="0"/>
              <a:t>This </a:t>
            </a:r>
            <a:r>
              <a:rPr lang="de-AT" dirty="0" err="1"/>
              <a:t>overview</a:t>
            </a:r>
            <a:r>
              <a:rPr lang="de-AT" dirty="0"/>
              <a:t> </a:t>
            </a:r>
            <a:r>
              <a:rPr lang="de-AT" dirty="0" err="1"/>
              <a:t>shows</a:t>
            </a:r>
            <a:r>
              <a:rPr lang="de-AT" dirty="0"/>
              <a:t> </a:t>
            </a:r>
            <a:r>
              <a:rPr lang="de-AT" dirty="0" err="1"/>
              <a:t>which</a:t>
            </a:r>
            <a:r>
              <a:rPr lang="de-AT" dirty="0"/>
              <a:t> </a:t>
            </a:r>
            <a:r>
              <a:rPr lang="de-AT" dirty="0" err="1"/>
              <a:t>hotel</a:t>
            </a:r>
            <a:r>
              <a:rPr lang="de-AT" dirty="0"/>
              <a:t> </a:t>
            </a:r>
            <a:r>
              <a:rPr lang="de-AT" dirty="0" err="1"/>
              <a:t>holdings</a:t>
            </a:r>
            <a:r>
              <a:rPr lang="de-AT" dirty="0"/>
              <a:t> </a:t>
            </a:r>
            <a:r>
              <a:rPr lang="de-AT" dirty="0" err="1"/>
              <a:t>were</a:t>
            </a:r>
            <a:r>
              <a:rPr lang="de-AT" dirty="0"/>
              <a:t> </a:t>
            </a:r>
            <a:r>
              <a:rPr lang="de-AT" dirty="0" err="1"/>
              <a:t>sold</a:t>
            </a:r>
            <a:r>
              <a:rPr lang="de-AT" dirty="0"/>
              <a:t> </a:t>
            </a:r>
            <a:r>
              <a:rPr lang="de-AT" dirty="0" err="1"/>
              <a:t>to</a:t>
            </a:r>
            <a:r>
              <a:rPr lang="de-AT" dirty="0"/>
              <a:t> U City in May 2017.</a:t>
            </a:r>
          </a:p>
          <a:p>
            <a:pPr marL="171707" marR="0" lvl="0" indent="-171707"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lang="en-GB" dirty="0"/>
              <a:t>In addition to this transaction, we concluded several smaller but no less important deals. </a:t>
            </a:r>
          </a:p>
          <a:p>
            <a:pPr marL="171707" marR="0" lvl="0" indent="-171707"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defRPr/>
            </a:pPr>
            <a:r>
              <a:rPr lang="en-GB" dirty="0"/>
              <a:t>We purchased the remaining shares in the </a:t>
            </a:r>
            <a:r>
              <a:rPr lang="en-GB" dirty="0" err="1"/>
              <a:t>Bykovskaya</a:t>
            </a:r>
            <a:r>
              <a:rPr lang="en-GB" dirty="0"/>
              <a:t> multi-use building in St. Petersburg, so the building is now fully owned by the Group. </a:t>
            </a:r>
          </a:p>
          <a:p>
            <a:pPr marL="0" marR="0" lvl="0" indent="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None/>
              <a:tabLst/>
              <a:defRPr/>
            </a:pPr>
            <a:endParaRPr lang="en-GB" dirty="0"/>
          </a:p>
        </p:txBody>
      </p:sp>
    </p:spTree>
    <p:extLst>
      <p:ext uri="{BB962C8B-B14F-4D97-AF65-F5344CB8AC3E}">
        <p14:creationId xmlns:p14="http://schemas.microsoft.com/office/powerpoint/2010/main" xmlns="" val="106421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689" indent="-171689">
              <a:buFont typeface="Arial" panose="020B0604020202020204" pitchFamily="34" charset="0"/>
              <a:buChar char="•"/>
            </a:pPr>
            <a:r>
              <a:rPr lang="en-GB" dirty="0"/>
              <a:t>Construction is progressing nicely for the </a:t>
            </a:r>
            <a:r>
              <a:rPr lang="en-GB" dirty="0" err="1"/>
              <a:t>Ogrodowa</a:t>
            </a:r>
            <a:r>
              <a:rPr lang="en-GB" dirty="0"/>
              <a:t> office building in the Polish city of </a:t>
            </a:r>
            <a:r>
              <a:rPr lang="en-GB" dirty="0" err="1"/>
              <a:t>Łódź</a:t>
            </a:r>
            <a:r>
              <a:rPr lang="en-GB" dirty="0"/>
              <a:t>. An LOI for 40 % of the office space has already been signed. </a:t>
            </a:r>
            <a:endParaRPr lang="de-AT" dirty="0"/>
          </a:p>
        </p:txBody>
      </p:sp>
    </p:spTree>
    <p:extLst>
      <p:ext uri="{BB962C8B-B14F-4D97-AF65-F5344CB8AC3E}">
        <p14:creationId xmlns:p14="http://schemas.microsoft.com/office/powerpoint/2010/main" xmlns="" val="3540412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xmlns="" val="1088811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689" indent="-171689" defTabSz="449891">
              <a:buFont typeface="Arial" panose="020B0604020202020204" pitchFamily="34" charset="0"/>
              <a:buChar char="•"/>
              <a:defRPr/>
            </a:pPr>
            <a:r>
              <a:rPr lang="en-GB" dirty="0"/>
              <a:t>The excellent results 2017 will allow Warimpex to implement three key objectives: </a:t>
            </a:r>
          </a:p>
          <a:p>
            <a:pPr marL="971550" lvl="1" indent="-228600" defTabSz="449891">
              <a:buFont typeface="+mj-lt"/>
              <a:buAutoNum type="arabicPeriod"/>
              <a:defRPr/>
            </a:pPr>
            <a:r>
              <a:rPr lang="en-GB" dirty="0"/>
              <a:t>new developments that are already under construction or in the planning stage, </a:t>
            </a:r>
          </a:p>
          <a:p>
            <a:pPr marL="971550" lvl="1" indent="-228600" defTabSz="449891">
              <a:buFont typeface="+mj-lt"/>
              <a:buAutoNum type="arabicPeriod"/>
              <a:defRPr/>
            </a:pPr>
            <a:r>
              <a:rPr lang="en-GB" dirty="0"/>
              <a:t>strategic acquisitions in order to quickly return to a solid level of cash flows</a:t>
            </a:r>
          </a:p>
          <a:p>
            <a:pPr marL="742950" marR="0" lvl="1" indent="0" algn="l" defTabSz="449891" rtl="0" eaLnBrk="0" fontAlgn="base" latinLnBrk="0" hangingPunct="0">
              <a:lnSpc>
                <a:spcPct val="100000"/>
              </a:lnSpc>
              <a:spcBef>
                <a:spcPct val="30000"/>
              </a:spcBef>
              <a:spcAft>
                <a:spcPct val="0"/>
              </a:spcAft>
              <a:buClr>
                <a:srgbClr val="000000"/>
              </a:buClr>
              <a:buSzPct val="100000"/>
              <a:buFont typeface="+mj-lt"/>
              <a:buNone/>
              <a:tabLst/>
              <a:defRPr/>
            </a:pPr>
            <a:r>
              <a:rPr lang="en-GB" dirty="0">
                <a:sym typeface="Wingdings" panose="05000000000000000000" pitchFamily="2" charset="2"/>
              </a:rPr>
              <a:t> </a:t>
            </a:r>
            <a:r>
              <a:rPr lang="en-GB" dirty="0"/>
              <a:t>We plan to reach the same portfolio volume we had before the sale of the hotel holdings by the end of 2019 through selective purchases and construction progress.</a:t>
            </a:r>
            <a:endParaRPr lang="de-AT" dirty="0"/>
          </a:p>
          <a:p>
            <a:pPr marL="742950" lvl="1" indent="0" defTabSz="449891">
              <a:buFont typeface="+mj-lt"/>
              <a:buNone/>
              <a:defRPr/>
            </a:pPr>
            <a:r>
              <a:rPr lang="en-GB" sz="1200" kern="1200" dirty="0">
                <a:solidFill>
                  <a:srgbClr val="000000"/>
                </a:solidFill>
                <a:latin typeface="Arial" pitchFamily="34" charset="0"/>
                <a:ea typeface="ＭＳ Ｐゴシック" charset="0"/>
                <a:cs typeface="+mn-cs"/>
              </a:rPr>
              <a:t>3. and a commensurate dividend of EUR 0.06 that we plan to propose at the coming Annual General Meeting. </a:t>
            </a:r>
          </a:p>
          <a:p>
            <a:pPr marL="171689" indent="-171689">
              <a:buFont typeface="Arial" panose="020B0604020202020204" pitchFamily="34" charset="0"/>
              <a:buChar char="•"/>
            </a:pPr>
            <a:r>
              <a:rPr lang="en-GB" dirty="0"/>
              <a:t>We will continue to focus on diversifying our markets and our portfolio in the future, as this strategy has proven very successful up to now. </a:t>
            </a:r>
            <a:endParaRPr lang="de-AT" dirty="0"/>
          </a:p>
          <a:p>
            <a:pPr marL="171689" indent="-171689" defTabSz="449891">
              <a:buFont typeface="Arial" panose="020B0604020202020204" pitchFamily="34" charset="0"/>
              <a:buChar char="•"/>
              <a:defRPr/>
            </a:pPr>
            <a:endParaRPr lang="en-GB" dirty="0"/>
          </a:p>
        </p:txBody>
      </p:sp>
    </p:spTree>
    <p:extLst>
      <p:ext uri="{BB962C8B-B14F-4D97-AF65-F5344CB8AC3E}">
        <p14:creationId xmlns:p14="http://schemas.microsoft.com/office/powerpoint/2010/main" xmlns="" val="1476727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3"/>
          <p:cNvSpPr>
            <a:spLocks noGrp="1" noRot="1" noChangeAspect="1" noChangeArrowheads="1" noTextEdit="1"/>
          </p:cNvSpPr>
          <p:nvPr>
            <p:ph type="sldImg"/>
          </p:nvPr>
        </p:nvSpPr>
        <p:spPr>
          <a:xfrm>
            <a:off x="715963" y="749300"/>
            <a:ext cx="5380037" cy="3725863"/>
          </a:xfrm>
          <a:solidFill>
            <a:srgbClr val="FFFFFF"/>
          </a:solidFill>
          <a:ln/>
        </p:spPr>
      </p:sp>
      <p:sp>
        <p:nvSpPr>
          <p:cNvPr id="40963" name="Rectangle 2"/>
          <p:cNvSpPr txBox="1">
            <a:spLocks noGrp="1" noChangeArrowheads="1"/>
          </p:cNvSpPr>
          <p:nvPr>
            <p:ph type="body" idx="1"/>
          </p:nvPr>
        </p:nvSpPr>
        <p:spPr>
          <a:xfrm>
            <a:off x="895224" y="4748688"/>
            <a:ext cx="5005620" cy="4464116"/>
          </a:xfrm>
        </p:spPr>
        <p:txBody>
          <a:bodyPr wrap="none" lIns="91535" tIns="45769" rIns="91535" bIns="45769" anchor="ctr"/>
          <a:lstStyle/>
          <a:p>
            <a:pPr marL="0" indent="0">
              <a:buFont typeface="Arial" panose="020B0604020202020204" pitchFamily="34" charset="0"/>
              <a:buNone/>
            </a:pPr>
            <a:endParaRPr lang="de-AT" dirty="0">
              <a:latin typeface="Arial" charset="0"/>
            </a:endParaRPr>
          </a:p>
        </p:txBody>
      </p:sp>
    </p:spTree>
    <p:extLst>
      <p:ext uri="{BB962C8B-B14F-4D97-AF65-F5344CB8AC3E}">
        <p14:creationId xmlns:p14="http://schemas.microsoft.com/office/powerpoint/2010/main" xmlns="" val="1024717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xmlns="" val="3828886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xmlns="" val="3812017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xmlns="" val="318287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xmlns="" val="3336323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xmlns="" val="4127575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xmlns="" val="1286243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xmlns="" val="407761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781050" y="781050"/>
            <a:ext cx="5318125" cy="3683000"/>
          </a:xfrm>
          <a:ln/>
        </p:spPr>
      </p:sp>
      <p:sp>
        <p:nvSpPr>
          <p:cNvPr id="173059" name="Rectangle 3"/>
          <p:cNvSpPr txBox="1">
            <a:spLocks noGrp="1" noChangeArrowheads="1"/>
          </p:cNvSpPr>
          <p:nvPr>
            <p:ph type="body" idx="1"/>
          </p:nvPr>
        </p:nvSpPr>
        <p:spPr>
          <a:xfrm>
            <a:off x="895224" y="4747098"/>
            <a:ext cx="5005620" cy="4464116"/>
          </a:xfrm>
        </p:spPr>
        <p:txBody>
          <a:bodyPr wrap="none" lIns="91516" tIns="45756" rIns="91516" bIns="45756" anchor="ctr"/>
          <a:lstStyle/>
          <a:p>
            <a:endParaRPr lang="de-AT" dirty="0">
              <a:latin typeface="Arial" charset="0"/>
            </a:endParaRPr>
          </a:p>
        </p:txBody>
      </p:sp>
    </p:spTree>
    <p:extLst>
      <p:ext uri="{BB962C8B-B14F-4D97-AF65-F5344CB8AC3E}">
        <p14:creationId xmlns:p14="http://schemas.microsoft.com/office/powerpoint/2010/main" xmlns="" val="228926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689" indent="-171689" defTabSz="449891">
              <a:buFont typeface="Arial" panose="020B0604020202020204" pitchFamily="34" charset="0"/>
              <a:buChar char="•"/>
              <a:defRPr/>
            </a:pPr>
            <a:r>
              <a:rPr lang="en-GB" dirty="0"/>
              <a:t>All of these positive developments confirm the viability of our corporate strategy, which is based on a long-term and flexible approach: to develop hotel and office properties and hold them in our portfolio until the time at which the highest added value can be realised through sale. </a:t>
            </a:r>
          </a:p>
          <a:p>
            <a:pPr marL="171689" indent="-171689" defTabSz="449891">
              <a:buFont typeface="Arial" panose="020B0604020202020204" pitchFamily="34" charset="0"/>
              <a:buChar char="•"/>
              <a:defRPr/>
            </a:pPr>
            <a:r>
              <a:rPr lang="en-GB" dirty="0"/>
              <a:t>The issues of sustainability and CSR are also important to us. After all, the Warimpex Group’s real estate development projects and the operation of its properties have an impact on the social, ecological, and economic environments in which it does business. Because of this, the Company bears great responsibility. We have firmly anchored the fulfilment of this responsibility into our corporate culture, and see living up to this responsibility as a central element in our success. With this in mind, we are pleased that this report marks the first time that we have provided more detailed information in this regard.</a:t>
            </a:r>
            <a:endParaRPr lang="de-AT" dirty="0"/>
          </a:p>
          <a:p>
            <a:r>
              <a:rPr lang="en-GB" dirty="0"/>
              <a:t> </a:t>
            </a:r>
            <a:endParaRPr lang="de-AT" dirty="0"/>
          </a:p>
          <a:p>
            <a:endParaRPr lang="de-AT" dirty="0"/>
          </a:p>
        </p:txBody>
      </p:sp>
    </p:spTree>
    <p:extLst>
      <p:ext uri="{BB962C8B-B14F-4D97-AF65-F5344CB8AC3E}">
        <p14:creationId xmlns:p14="http://schemas.microsoft.com/office/powerpoint/2010/main" xmlns="" val="4131466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xmlns="" val="3875902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xmlns="" val="1250953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787400" y="781050"/>
            <a:ext cx="5318125" cy="3683000"/>
          </a:xfrm>
          <a:ln/>
        </p:spPr>
      </p:sp>
      <p:sp>
        <p:nvSpPr>
          <p:cNvPr id="245763" name="Rectangle 3"/>
          <p:cNvSpPr txBox="1">
            <a:spLocks noGrp="1" noChangeArrowheads="1"/>
          </p:cNvSpPr>
          <p:nvPr>
            <p:ph type="body" idx="1"/>
          </p:nvPr>
        </p:nvSpPr>
        <p:spPr>
          <a:xfrm>
            <a:off x="895224" y="4748688"/>
            <a:ext cx="5004029" cy="4464116"/>
          </a:xfrm>
          <a:ln/>
        </p:spPr>
        <p:txBody>
          <a:bodyPr wrap="none" lIns="91469" tIns="45736" rIns="91469" bIns="45736" anchor="ctr"/>
          <a:lstStyle/>
          <a:p>
            <a:endParaRPr lang="de-AT" dirty="0">
              <a:latin typeface="Arial" charset="0"/>
            </a:endParaRPr>
          </a:p>
        </p:txBody>
      </p:sp>
    </p:spTree>
    <p:extLst>
      <p:ext uri="{BB962C8B-B14F-4D97-AF65-F5344CB8AC3E}">
        <p14:creationId xmlns:p14="http://schemas.microsoft.com/office/powerpoint/2010/main" xmlns="" val="2129705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xmlns="" val="617456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xmlns="" val="1322023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787400" y="781050"/>
            <a:ext cx="5319713" cy="3683000"/>
          </a:xfrm>
          <a:ln/>
        </p:spPr>
      </p:sp>
      <p:sp>
        <p:nvSpPr>
          <p:cNvPr id="286723" name="Rectangle 3"/>
          <p:cNvSpPr txBox="1">
            <a:spLocks noGrp="1" noChangeArrowheads="1"/>
          </p:cNvSpPr>
          <p:nvPr>
            <p:ph type="body" idx="1"/>
          </p:nvPr>
        </p:nvSpPr>
        <p:spPr>
          <a:xfrm>
            <a:off x="895226" y="4748688"/>
            <a:ext cx="5002440" cy="4464116"/>
          </a:xfrm>
          <a:ln/>
        </p:spPr>
        <p:txBody>
          <a:bodyPr wrap="none" lIns="91467" tIns="45737" rIns="91467" bIns="45737" anchor="ctr"/>
          <a:lstStyle/>
          <a:p>
            <a:endParaRPr lang="de-AT" dirty="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787400" y="781050"/>
            <a:ext cx="5319713" cy="3683000"/>
          </a:xfrm>
          <a:ln/>
        </p:spPr>
      </p:sp>
      <p:sp>
        <p:nvSpPr>
          <p:cNvPr id="286723" name="Rectangle 3"/>
          <p:cNvSpPr txBox="1">
            <a:spLocks noGrp="1" noChangeArrowheads="1"/>
          </p:cNvSpPr>
          <p:nvPr>
            <p:ph type="body" idx="1"/>
          </p:nvPr>
        </p:nvSpPr>
        <p:spPr>
          <a:xfrm>
            <a:off x="895226" y="4748688"/>
            <a:ext cx="5002440" cy="4464116"/>
          </a:xfrm>
          <a:ln/>
        </p:spPr>
        <p:txBody>
          <a:bodyPr wrap="none" lIns="91467" tIns="45737" rIns="91467" bIns="45737" anchor="ctr"/>
          <a:lstStyle/>
          <a:p>
            <a:endParaRPr lang="de-AT" dirty="0">
              <a:latin typeface="Arial" charset="0"/>
            </a:endParaRPr>
          </a:p>
        </p:txBody>
      </p:sp>
    </p:spTree>
    <p:extLst>
      <p:ext uri="{BB962C8B-B14F-4D97-AF65-F5344CB8AC3E}">
        <p14:creationId xmlns:p14="http://schemas.microsoft.com/office/powerpoint/2010/main" xmlns="" val="308498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dirty="0"/>
              <a:t>Total GAV 202.5 M</a:t>
            </a:r>
          </a:p>
        </p:txBody>
      </p:sp>
    </p:spTree>
    <p:extLst>
      <p:ext uri="{BB962C8B-B14F-4D97-AF65-F5344CB8AC3E}">
        <p14:creationId xmlns:p14="http://schemas.microsoft.com/office/powerpoint/2010/main" xmlns="" val="208750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xmlns="" val="353836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689" indent="-171689">
              <a:buFont typeface="Arial" panose="020B0604020202020204" pitchFamily="34" charset="0"/>
              <a:buChar char="•"/>
            </a:pPr>
            <a:r>
              <a:rPr lang="en-GB" dirty="0"/>
              <a:t>The same applies to the </a:t>
            </a:r>
            <a:r>
              <a:rPr lang="en-GB" dirty="0" err="1"/>
              <a:t>Mogilska</a:t>
            </a:r>
            <a:r>
              <a:rPr lang="en-GB" dirty="0"/>
              <a:t> office building in Krakow. Construction has already started and a long-term lease agreement has been signed for 60 % of the space.</a:t>
            </a:r>
            <a:endParaRPr lang="de-AT" dirty="0"/>
          </a:p>
        </p:txBody>
      </p:sp>
    </p:spTree>
    <p:extLst>
      <p:ext uri="{BB962C8B-B14F-4D97-AF65-F5344CB8AC3E}">
        <p14:creationId xmlns:p14="http://schemas.microsoft.com/office/powerpoint/2010/main" xmlns="" val="1302842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2564" lvl="0" indent="-171450" defTabSz="449937">
              <a:buFont typeface="Arial" panose="020B0604020202020204" pitchFamily="34" charset="0"/>
              <a:buChar char="•"/>
              <a:defRPr/>
            </a:pPr>
            <a:r>
              <a:rPr lang="en-GB" dirty="0">
                <a:solidFill>
                  <a:schemeClr val="tx1"/>
                </a:solidFill>
              </a:rPr>
              <a:t>We set a milestone in the history of our company with the sale of eight hotel holdings to the Thai investor U City at the end of May. This transaction allowed us to accomplish something in one fell swoop that had not been possible at a sufficient return during the economically challenging previous years. </a:t>
            </a:r>
          </a:p>
          <a:p>
            <a:pPr marL="0" indent="0" defTabSz="449937">
              <a:buFont typeface="Arial" panose="020B0604020202020204" pitchFamily="34" charset="0"/>
              <a:buNone/>
              <a:defRPr/>
            </a:pPr>
            <a:endParaRPr lang="de-AT" dirty="0"/>
          </a:p>
          <a:p>
            <a:endParaRPr lang="de-AT" dirty="0">
              <a:solidFill>
                <a:srgbClr val="003366"/>
              </a:solidFill>
            </a:endParaRPr>
          </a:p>
        </p:txBody>
      </p:sp>
    </p:spTree>
    <p:extLst>
      <p:ext uri="{BB962C8B-B14F-4D97-AF65-F5344CB8AC3E}">
        <p14:creationId xmlns:p14="http://schemas.microsoft.com/office/powerpoint/2010/main" xmlns="" val="1826414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707" indent="-171707">
              <a:buFont typeface="Arial" panose="020B0604020202020204" pitchFamily="34" charset="0"/>
              <a:buChar char="•"/>
            </a:pPr>
            <a:r>
              <a:rPr lang="en-GB" dirty="0"/>
              <a:t>We also hold property reserves for around 150,000 square metres of office space at the site. </a:t>
            </a:r>
            <a:endParaRPr lang="de-AT" dirty="0"/>
          </a:p>
        </p:txBody>
      </p:sp>
    </p:spTree>
    <p:extLst>
      <p:ext uri="{BB962C8B-B14F-4D97-AF65-F5344CB8AC3E}">
        <p14:creationId xmlns:p14="http://schemas.microsoft.com/office/powerpoint/2010/main" xmlns="" val="237149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707" indent="-171707">
              <a:buFont typeface="Arial" panose="020B0604020202020204" pitchFamily="34" charset="0"/>
              <a:buChar char="•"/>
            </a:pPr>
            <a:r>
              <a:rPr lang="en-GB" dirty="0"/>
              <a:t>At AIRPORTCITY St. Petersburg, we completed the fully occupied </a:t>
            </a:r>
            <a:r>
              <a:rPr lang="en-GB" dirty="0" err="1"/>
              <a:t>Bykovskaya</a:t>
            </a:r>
            <a:r>
              <a:rPr lang="en-GB" dirty="0"/>
              <a:t> multi-use building and handed it over to the tenant in the spring of 2017. </a:t>
            </a:r>
            <a:endParaRPr lang="de-AT" dirty="0"/>
          </a:p>
        </p:txBody>
      </p:sp>
    </p:spTree>
    <p:extLst>
      <p:ext uri="{BB962C8B-B14F-4D97-AF65-F5344CB8AC3E}">
        <p14:creationId xmlns:p14="http://schemas.microsoft.com/office/powerpoint/2010/main" xmlns="" val="1358126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rgbClr val="00478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852" y="138113"/>
            <a:ext cx="7197725" cy="1331912"/>
          </a:xfrm>
          <a:prstGeom prst="rect">
            <a:avLst/>
          </a:prstGeom>
        </p:spPr>
        <p:txBody>
          <a:bodyPr/>
          <a:lstStyle/>
          <a:p>
            <a:r>
              <a:rPr lang="en-US"/>
              <a:t>Click to edit Master title style</a:t>
            </a:r>
            <a:endParaRPr lang="cs-CZ"/>
          </a:p>
        </p:txBody>
      </p:sp>
      <p:sp>
        <p:nvSpPr>
          <p:cNvPr id="3" name="AutoShape 6">
            <a:extLst>
              <a:ext uri="{FF2B5EF4-FFF2-40B4-BE49-F238E27FC236}">
                <a16:creationId xmlns:a16="http://schemas.microsoft.com/office/drawing/2014/main" xmlns="" id="{7C3D3AB0-5AD6-4F1D-943F-1C1DC8E02077}"/>
              </a:ext>
            </a:extLst>
          </p:cNvPr>
          <p:cNvSpPr>
            <a:spLocks noChangeArrowheads="1"/>
          </p:cNvSpPr>
          <p:nvPr userDrawn="1"/>
        </p:nvSpPr>
        <p:spPr bwMode="auto">
          <a:xfrm>
            <a:off x="0" y="5836227"/>
            <a:ext cx="9906000" cy="519113"/>
          </a:xfrm>
          <a:prstGeom prst="roundRect">
            <a:avLst>
              <a:gd name="adj" fmla="val 306"/>
            </a:avLst>
          </a:prstGeom>
          <a:solidFill>
            <a:srgbClr val="FFFFFF"/>
          </a:solidFill>
          <a:ln w="9525">
            <a:noFill/>
            <a:round/>
            <a:headEnd/>
            <a:tailEnd/>
          </a:ln>
        </p:spPr>
        <p:txBody>
          <a:bodyPr wrap="none" anchor="ctr"/>
          <a:lstStyle/>
          <a:p>
            <a:pPr>
              <a:defRPr/>
            </a:pPr>
            <a:endParaRPr lang="cs-CZ">
              <a:latin typeface="Arial" pitchFamily="34" charset="0"/>
              <a:ea typeface="+mn-ea"/>
            </a:endParaRPr>
          </a:p>
        </p:txBody>
      </p:sp>
      <p:pic>
        <p:nvPicPr>
          <p:cNvPr id="4" name="Bild 31">
            <a:extLst>
              <a:ext uri="{FF2B5EF4-FFF2-40B4-BE49-F238E27FC236}">
                <a16:creationId xmlns:a16="http://schemas.microsoft.com/office/drawing/2014/main" xmlns="" id="{63A3C268-F181-47FA-A889-EB6899614448}"/>
              </a:ext>
            </a:extLst>
          </p:cNvPr>
          <p:cNvPicPr>
            <a:picLocks noChangeAspect="1"/>
          </p:cNvPicPr>
          <p:nvPr userDrawn="1"/>
        </p:nvPicPr>
        <p:blipFill>
          <a:blip r:embed="rId2" cstate="print"/>
          <a:stretch>
            <a:fillRect/>
          </a:stretch>
        </p:blipFill>
        <p:spPr>
          <a:xfrm>
            <a:off x="6800851" y="5851525"/>
            <a:ext cx="2311400" cy="494286"/>
          </a:xfrm>
          <a:prstGeom prst="rect">
            <a:avLst/>
          </a:prstGeom>
        </p:spPr>
      </p:pic>
    </p:spTree>
    <p:extLst>
      <p:ext uri="{BB962C8B-B14F-4D97-AF65-F5344CB8AC3E}">
        <p14:creationId xmlns:p14="http://schemas.microsoft.com/office/powerpoint/2010/main" xmlns="" val="224996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lvl1pPr>
              <a:buClr>
                <a:srgbClr val="003366"/>
              </a:buClr>
              <a:buFont typeface="Arial" pitchFamily="34" charset="0"/>
              <a:buChar char="•"/>
              <a:defRPr/>
            </a:lvl1pPr>
            <a:lvl2pPr>
              <a:buClr>
                <a:srgbClr val="003366"/>
              </a:buClr>
              <a:buSzPct val="100000"/>
              <a:buFont typeface="Arial" pitchFamily="34" charset="0"/>
              <a:buChar char="−"/>
              <a:defRPr/>
            </a:lvl2pPr>
            <a:lvl3pPr>
              <a:buClr>
                <a:srgbClr val="003366"/>
              </a:buClr>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5" name="Text Box 10"/>
          <p:cNvSpPr txBox="1">
            <a:spLocks noChangeArrowheads="1"/>
          </p:cNvSpPr>
          <p:nvPr userDrawn="1"/>
        </p:nvSpPr>
        <p:spPr bwMode="auto">
          <a:xfrm>
            <a:off x="450853" y="6483354"/>
            <a:ext cx="1635125" cy="228045"/>
          </a:xfrm>
          <a:prstGeom prst="rect">
            <a:avLst/>
          </a:prstGeom>
          <a:noFill/>
          <a:ln w="9525">
            <a:noFill/>
            <a:miter lim="800000"/>
            <a:headEnd/>
            <a:tailEnd/>
          </a:ln>
        </p:spPr>
        <p:txBody>
          <a:bodyPr lIns="73080" tIns="36720" rIns="73080" bIns="36720">
            <a:spAutoFit/>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DFAFD4F-A4ED-457B-96FA-FBC8FDC7D637}" type="slidenum">
              <a:rPr lang="en-GB" sz="1000">
                <a:solidFill>
                  <a:srgbClr val="969696"/>
                </a:solidFill>
                <a:latin typeface="Arial" pitchFamily="34" charset="0"/>
                <a:ea typeface="+mn-ea"/>
              </a:rPr>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‹Nr.›</a:t>
            </a:fld>
            <a:endParaRPr lang="en-GB" sz="1000" dirty="0">
              <a:solidFill>
                <a:srgbClr val="969696"/>
              </a:solidFill>
              <a:latin typeface="Arial" pitchFamily="34" charset="0"/>
              <a:ea typeface="+mn-ea"/>
            </a:endParaRPr>
          </a:p>
        </p:txBody>
      </p:sp>
    </p:spTree>
    <p:extLst>
      <p:ext uri="{BB962C8B-B14F-4D97-AF65-F5344CB8AC3E}">
        <p14:creationId xmlns:p14="http://schemas.microsoft.com/office/powerpoint/2010/main" xmlns="" val="246784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50853" y="6483354"/>
            <a:ext cx="1635125" cy="228045"/>
          </a:xfrm>
          <a:prstGeom prst="rect">
            <a:avLst/>
          </a:prstGeom>
          <a:noFill/>
          <a:ln w="9525">
            <a:noFill/>
            <a:miter lim="800000"/>
            <a:headEnd/>
            <a:tailEnd/>
          </a:ln>
        </p:spPr>
        <p:txBody>
          <a:bodyPr lIns="73080" tIns="36720" rIns="73080" bIns="36720">
            <a:spAutoFit/>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DFAFD4F-A4ED-457B-96FA-FBC8FDC7D637}" type="slidenum">
              <a:rPr lang="en-GB" sz="1000">
                <a:solidFill>
                  <a:srgbClr val="969696"/>
                </a:solidFill>
                <a:latin typeface="Arial" pitchFamily="34" charset="0"/>
                <a:ea typeface="+mn-ea"/>
              </a:rPr>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‹Nr.›</a:t>
            </a:fld>
            <a:endParaRPr lang="en-GB" sz="1000" dirty="0">
              <a:solidFill>
                <a:srgbClr val="969696"/>
              </a:solidFill>
              <a:latin typeface="Arial" pitchFamily="34" charset="0"/>
              <a:ea typeface="+mn-ea"/>
            </a:endParaRPr>
          </a:p>
        </p:txBody>
      </p:sp>
    </p:spTree>
    <p:extLst>
      <p:ext uri="{BB962C8B-B14F-4D97-AF65-F5344CB8AC3E}">
        <p14:creationId xmlns:p14="http://schemas.microsoft.com/office/powerpoint/2010/main" xmlns="" val="236254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4663" y="644529"/>
            <a:ext cx="8958262" cy="392113"/>
          </a:xfrm>
        </p:spPr>
        <p:txBody>
          <a:bodyPr/>
          <a:lstStyle/>
          <a:p>
            <a:r>
              <a:rPr lang="en-US"/>
              <a:t>Click to edit Master title style</a:t>
            </a:r>
            <a:endParaRPr lang="cs-CZ"/>
          </a:p>
        </p:txBody>
      </p:sp>
      <p:sp>
        <p:nvSpPr>
          <p:cNvPr id="3" name="Text Placeholder 2"/>
          <p:cNvSpPr>
            <a:spLocks noGrp="1"/>
          </p:cNvSpPr>
          <p:nvPr>
            <p:ph type="body" sz="half" idx="1"/>
          </p:nvPr>
        </p:nvSpPr>
        <p:spPr>
          <a:xfrm>
            <a:off x="474665" y="1450975"/>
            <a:ext cx="44021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quarter" idx="2"/>
          </p:nvPr>
        </p:nvSpPr>
        <p:spPr>
          <a:xfrm>
            <a:off x="5029202" y="1450979"/>
            <a:ext cx="4403725" cy="209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Content Placeholder 4"/>
          <p:cNvSpPr>
            <a:spLocks noGrp="1"/>
          </p:cNvSpPr>
          <p:nvPr>
            <p:ph sz="quarter" idx="3"/>
          </p:nvPr>
        </p:nvSpPr>
        <p:spPr>
          <a:xfrm>
            <a:off x="5029202" y="3702054"/>
            <a:ext cx="4403725" cy="210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Text Box 10"/>
          <p:cNvSpPr txBox="1">
            <a:spLocks noChangeArrowheads="1"/>
          </p:cNvSpPr>
          <p:nvPr userDrawn="1"/>
        </p:nvSpPr>
        <p:spPr bwMode="auto">
          <a:xfrm>
            <a:off x="450853" y="6483354"/>
            <a:ext cx="1635125" cy="228045"/>
          </a:xfrm>
          <a:prstGeom prst="rect">
            <a:avLst/>
          </a:prstGeom>
          <a:noFill/>
          <a:ln w="9525">
            <a:noFill/>
            <a:miter lim="800000"/>
            <a:headEnd/>
            <a:tailEnd/>
          </a:ln>
        </p:spPr>
        <p:txBody>
          <a:bodyPr lIns="73080" tIns="36720" rIns="73080" bIns="36720">
            <a:spAutoFit/>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DFAFD4F-A4ED-457B-96FA-FBC8FDC7D637}" type="slidenum">
              <a:rPr lang="en-GB" sz="1000">
                <a:solidFill>
                  <a:srgbClr val="969696"/>
                </a:solidFill>
                <a:latin typeface="Arial" pitchFamily="34" charset="0"/>
                <a:ea typeface="+mn-ea"/>
              </a:rPr>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‹Nr.›</a:t>
            </a:fld>
            <a:endParaRPr lang="en-GB" sz="1000" dirty="0">
              <a:solidFill>
                <a:srgbClr val="969696"/>
              </a:solidFill>
              <a:latin typeface="Arial" pitchFamily="34" charset="0"/>
              <a:ea typeface="+mn-ea"/>
            </a:endParaRPr>
          </a:p>
        </p:txBody>
      </p:sp>
    </p:spTree>
    <p:extLst>
      <p:ext uri="{BB962C8B-B14F-4D97-AF65-F5344CB8AC3E}">
        <p14:creationId xmlns:p14="http://schemas.microsoft.com/office/powerpoint/2010/main" xmlns="" val="28895403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lvl1pPr>
              <a:buClr>
                <a:srgbClr val="003366"/>
              </a:buClr>
              <a:buFont typeface="Arial" pitchFamily="34" charset="0"/>
              <a:buChar char="•"/>
              <a:defRPr/>
            </a:lvl1pPr>
            <a:lvl2pPr>
              <a:buClr>
                <a:srgbClr val="003366"/>
              </a:buClr>
              <a:buSzPct val="100000"/>
              <a:buFont typeface="Arial" pitchFamily="34" charset="0"/>
              <a:buChar char="−"/>
              <a:defRPr/>
            </a:lvl2pPr>
            <a:lvl3pPr>
              <a:buClr>
                <a:srgbClr val="003366"/>
              </a:buClr>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5" name="Text Box 10"/>
          <p:cNvSpPr txBox="1">
            <a:spLocks noChangeArrowheads="1"/>
          </p:cNvSpPr>
          <p:nvPr userDrawn="1"/>
        </p:nvSpPr>
        <p:spPr bwMode="auto">
          <a:xfrm>
            <a:off x="450853" y="6483354"/>
            <a:ext cx="1635125" cy="228045"/>
          </a:xfrm>
          <a:prstGeom prst="rect">
            <a:avLst/>
          </a:prstGeom>
          <a:noFill/>
          <a:ln w="9525">
            <a:noFill/>
            <a:miter lim="800000"/>
            <a:headEnd/>
            <a:tailEnd/>
          </a:ln>
        </p:spPr>
        <p:txBody>
          <a:bodyPr lIns="73080" tIns="36720" rIns="73080" bIns="36720">
            <a:spAutoFit/>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DFAFD4F-A4ED-457B-96FA-FBC8FDC7D637}" type="slidenum">
              <a:rPr lang="en-GB" sz="1000">
                <a:solidFill>
                  <a:srgbClr val="969696"/>
                </a:solidFill>
                <a:latin typeface="Arial" pitchFamily="34" charset="0"/>
                <a:ea typeface="+mn-ea"/>
              </a:rPr>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‹Nr.›</a:t>
            </a:fld>
            <a:endParaRPr lang="en-GB" sz="1000" dirty="0">
              <a:solidFill>
                <a:srgbClr val="969696"/>
              </a:solidFill>
              <a:latin typeface="Arial" pitchFamily="34" charset="0"/>
              <a:ea typeface="+mn-ea"/>
            </a:endParaRPr>
          </a:p>
        </p:txBody>
      </p:sp>
    </p:spTree>
    <p:extLst>
      <p:ext uri="{BB962C8B-B14F-4D97-AF65-F5344CB8AC3E}">
        <p14:creationId xmlns:p14="http://schemas.microsoft.com/office/powerpoint/2010/main" xmlns="" val="317573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50853" y="6483354"/>
            <a:ext cx="1635125" cy="228045"/>
          </a:xfrm>
          <a:prstGeom prst="rect">
            <a:avLst/>
          </a:prstGeom>
          <a:noFill/>
          <a:ln w="9525">
            <a:noFill/>
            <a:miter lim="800000"/>
            <a:headEnd/>
            <a:tailEnd/>
          </a:ln>
        </p:spPr>
        <p:txBody>
          <a:bodyPr lIns="73080" tIns="36720" rIns="73080" bIns="36720">
            <a:spAutoFit/>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DFAFD4F-A4ED-457B-96FA-FBC8FDC7D637}" type="slidenum">
              <a:rPr lang="en-GB" sz="1000">
                <a:solidFill>
                  <a:srgbClr val="969696"/>
                </a:solidFill>
                <a:latin typeface="Arial" pitchFamily="34" charset="0"/>
                <a:ea typeface="+mn-ea"/>
              </a:rPr>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‹Nr.›</a:t>
            </a:fld>
            <a:endParaRPr lang="en-GB" sz="1000" dirty="0">
              <a:solidFill>
                <a:srgbClr val="969696"/>
              </a:solidFill>
              <a:latin typeface="Arial" pitchFamily="34" charset="0"/>
              <a:ea typeface="+mn-ea"/>
            </a:endParaRPr>
          </a:p>
        </p:txBody>
      </p:sp>
    </p:spTree>
    <p:extLst>
      <p:ext uri="{BB962C8B-B14F-4D97-AF65-F5344CB8AC3E}">
        <p14:creationId xmlns:p14="http://schemas.microsoft.com/office/powerpoint/2010/main" xmlns="" val="161542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4663" y="644529"/>
            <a:ext cx="8958262" cy="392113"/>
          </a:xfrm>
        </p:spPr>
        <p:txBody>
          <a:bodyPr/>
          <a:lstStyle/>
          <a:p>
            <a:r>
              <a:rPr lang="en-US"/>
              <a:t>Click to edit Master title style</a:t>
            </a:r>
            <a:endParaRPr lang="cs-CZ"/>
          </a:p>
        </p:txBody>
      </p:sp>
      <p:sp>
        <p:nvSpPr>
          <p:cNvPr id="3" name="Text Placeholder 2"/>
          <p:cNvSpPr>
            <a:spLocks noGrp="1"/>
          </p:cNvSpPr>
          <p:nvPr>
            <p:ph type="body" sz="half" idx="1"/>
          </p:nvPr>
        </p:nvSpPr>
        <p:spPr>
          <a:xfrm>
            <a:off x="474665" y="1450975"/>
            <a:ext cx="44021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quarter" idx="2"/>
          </p:nvPr>
        </p:nvSpPr>
        <p:spPr>
          <a:xfrm>
            <a:off x="5029202" y="1450979"/>
            <a:ext cx="4403725" cy="209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Content Placeholder 4"/>
          <p:cNvSpPr>
            <a:spLocks noGrp="1"/>
          </p:cNvSpPr>
          <p:nvPr>
            <p:ph sz="quarter" idx="3"/>
          </p:nvPr>
        </p:nvSpPr>
        <p:spPr>
          <a:xfrm>
            <a:off x="5029202" y="3702054"/>
            <a:ext cx="4403725" cy="210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Text Box 10"/>
          <p:cNvSpPr txBox="1">
            <a:spLocks noChangeArrowheads="1"/>
          </p:cNvSpPr>
          <p:nvPr userDrawn="1"/>
        </p:nvSpPr>
        <p:spPr bwMode="auto">
          <a:xfrm>
            <a:off x="450853" y="6483354"/>
            <a:ext cx="1635125" cy="228045"/>
          </a:xfrm>
          <a:prstGeom prst="rect">
            <a:avLst/>
          </a:prstGeom>
          <a:noFill/>
          <a:ln w="9525">
            <a:noFill/>
            <a:miter lim="800000"/>
            <a:headEnd/>
            <a:tailEnd/>
          </a:ln>
        </p:spPr>
        <p:txBody>
          <a:bodyPr lIns="73080" tIns="36720" rIns="73080" bIns="36720">
            <a:spAutoFit/>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DFAFD4F-A4ED-457B-96FA-FBC8FDC7D637}" type="slidenum">
              <a:rPr lang="en-GB" sz="1000">
                <a:solidFill>
                  <a:srgbClr val="969696"/>
                </a:solidFill>
                <a:latin typeface="Arial" pitchFamily="34" charset="0"/>
                <a:ea typeface="+mn-ea"/>
              </a:rPr>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‹Nr.›</a:t>
            </a:fld>
            <a:endParaRPr lang="en-GB" sz="1000" dirty="0">
              <a:solidFill>
                <a:srgbClr val="969696"/>
              </a:solidFill>
              <a:latin typeface="Arial" pitchFamily="34" charset="0"/>
              <a:ea typeface="+mn-ea"/>
            </a:endParaRPr>
          </a:p>
        </p:txBody>
      </p:sp>
    </p:spTree>
    <p:extLst>
      <p:ext uri="{BB962C8B-B14F-4D97-AF65-F5344CB8AC3E}">
        <p14:creationId xmlns:p14="http://schemas.microsoft.com/office/powerpoint/2010/main" xmlns="" val="285099881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d 1" descr="ANDELS_HOTEL_LODZ_01.jp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7516" y="-1752870"/>
            <a:ext cx="9962091" cy="9734338"/>
          </a:xfrm>
          <a:prstGeom prst="rect">
            <a:avLst/>
          </a:prstGeom>
        </p:spPr>
      </p:pic>
      <p:sp>
        <p:nvSpPr>
          <p:cNvPr id="19" name="AutoShape 4"/>
          <p:cNvSpPr>
            <a:spLocks noChangeArrowheads="1"/>
          </p:cNvSpPr>
          <p:nvPr userDrawn="1"/>
        </p:nvSpPr>
        <p:spPr bwMode="auto">
          <a:xfrm>
            <a:off x="315915" y="909642"/>
            <a:ext cx="7937500" cy="346075"/>
          </a:xfrm>
          <a:prstGeom prst="roundRect">
            <a:avLst>
              <a:gd name="adj" fmla="val 458"/>
            </a:avLst>
          </a:prstGeom>
          <a:noFill/>
          <a:ln w="9525">
            <a:noFill/>
            <a:round/>
            <a:headEnd/>
            <a:tailEnd/>
          </a:ln>
        </p:spPr>
        <p:txBody>
          <a:bodyPr wrap="none" anchor="ctr"/>
          <a:lstStyle/>
          <a:p>
            <a:pPr>
              <a:defRPr/>
            </a:pPr>
            <a:endParaRPr lang="cs-CZ">
              <a:latin typeface="Arial" pitchFamily="34" charset="0"/>
              <a:ea typeface="+mn-ea"/>
            </a:endParaRPr>
          </a:p>
        </p:txBody>
      </p:sp>
      <p:sp>
        <p:nvSpPr>
          <p:cNvPr id="20" name="Rectangle 8"/>
          <p:cNvSpPr txBox="1">
            <a:spLocks noChangeArrowheads="1"/>
          </p:cNvSpPr>
          <p:nvPr userDrawn="1"/>
        </p:nvSpPr>
        <p:spPr bwMode="auto">
          <a:xfrm>
            <a:off x="450852" y="138113"/>
            <a:ext cx="7197725" cy="133191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400" tIns="47520" rIns="95400" bIns="4752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t>.</a:t>
            </a:r>
          </a:p>
        </p:txBody>
      </p:sp>
      <p:sp>
        <p:nvSpPr>
          <p:cNvPr id="22" name="Rechteck 21"/>
          <p:cNvSpPr/>
          <p:nvPr userDrawn="1"/>
        </p:nvSpPr>
        <p:spPr bwMode="auto">
          <a:xfrm rot="21350290">
            <a:off x="5646127" y="6158833"/>
            <a:ext cx="4690532" cy="866243"/>
          </a:xfrm>
          <a:prstGeom prst="rect">
            <a:avLst/>
          </a:prstGeom>
          <a:solidFill>
            <a:srgbClr val="003E7E"/>
          </a:solid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bg1"/>
              </a:solidFill>
              <a:effectLst/>
              <a:latin typeface="Arial" pitchFamily="34" charset="0"/>
            </a:endParaRPr>
          </a:p>
        </p:txBody>
      </p:sp>
      <p:sp>
        <p:nvSpPr>
          <p:cNvPr id="26" name="AutoShape 6"/>
          <p:cNvSpPr>
            <a:spLocks noChangeArrowheads="1"/>
          </p:cNvSpPr>
          <p:nvPr userDrawn="1"/>
        </p:nvSpPr>
        <p:spPr bwMode="auto">
          <a:xfrm>
            <a:off x="0" y="5836227"/>
            <a:ext cx="9906000" cy="519113"/>
          </a:xfrm>
          <a:prstGeom prst="roundRect">
            <a:avLst>
              <a:gd name="adj" fmla="val 306"/>
            </a:avLst>
          </a:prstGeom>
          <a:solidFill>
            <a:srgbClr val="FFFFFF"/>
          </a:solidFill>
          <a:ln w="9525">
            <a:noFill/>
            <a:round/>
            <a:headEnd/>
            <a:tailEnd/>
          </a:ln>
        </p:spPr>
        <p:txBody>
          <a:bodyPr wrap="none" anchor="ctr"/>
          <a:lstStyle/>
          <a:p>
            <a:pPr>
              <a:defRPr/>
            </a:pPr>
            <a:endParaRPr lang="cs-CZ">
              <a:latin typeface="Arial" pitchFamily="34" charset="0"/>
              <a:ea typeface="+mn-ea"/>
            </a:endParaRPr>
          </a:p>
        </p:txBody>
      </p:sp>
      <p:pic>
        <p:nvPicPr>
          <p:cNvPr id="32" name="Bild 31"/>
          <p:cNvPicPr>
            <a:picLocks noChangeAspect="1"/>
          </p:cNvPicPr>
          <p:nvPr userDrawn="1"/>
        </p:nvPicPr>
        <p:blipFill>
          <a:blip r:embed="rId4" cstate="print"/>
          <a:stretch>
            <a:fillRect/>
          </a:stretch>
        </p:blipFill>
        <p:spPr>
          <a:xfrm>
            <a:off x="6800851" y="5851525"/>
            <a:ext cx="2311400" cy="494286"/>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449263" rtl="0" eaLnBrk="0" fontAlgn="base" hangingPunct="0">
        <a:spcBef>
          <a:spcPct val="0"/>
        </a:spcBef>
        <a:spcAft>
          <a:spcPct val="0"/>
        </a:spcAft>
        <a:buClr>
          <a:srgbClr val="000000"/>
        </a:buClr>
        <a:buSzPct val="100000"/>
        <a:buFont typeface="Arial" charset="0"/>
        <a:defRPr sz="2500" b="1">
          <a:solidFill>
            <a:srgbClr val="000000"/>
          </a:solidFill>
          <a:latin typeface="+mj-lt"/>
          <a:ea typeface="ＭＳ Ｐゴシック" charset="0"/>
          <a:cs typeface="+mj-cs"/>
        </a:defRPr>
      </a:lvl1pPr>
      <a:lvl2pPr algn="l" defTabSz="449263" rtl="0" eaLnBrk="0" fontAlgn="base" hangingPunct="0">
        <a:spcBef>
          <a:spcPct val="0"/>
        </a:spcBef>
        <a:spcAft>
          <a:spcPct val="0"/>
        </a:spcAft>
        <a:buClr>
          <a:srgbClr val="000000"/>
        </a:buClr>
        <a:buSzPct val="100000"/>
        <a:buFont typeface="Arial" charset="0"/>
        <a:defRPr sz="2500" b="1">
          <a:solidFill>
            <a:srgbClr val="000000"/>
          </a:solidFill>
          <a:latin typeface="Arial" pitchFamily="34" charset="0"/>
          <a:ea typeface="ＭＳ Ｐゴシック" charset="0"/>
        </a:defRPr>
      </a:lvl2pPr>
      <a:lvl3pPr algn="l" defTabSz="449263" rtl="0" eaLnBrk="0" fontAlgn="base" hangingPunct="0">
        <a:spcBef>
          <a:spcPct val="0"/>
        </a:spcBef>
        <a:spcAft>
          <a:spcPct val="0"/>
        </a:spcAft>
        <a:buClr>
          <a:srgbClr val="000000"/>
        </a:buClr>
        <a:buSzPct val="100000"/>
        <a:buFont typeface="Arial" charset="0"/>
        <a:defRPr sz="2500" b="1">
          <a:solidFill>
            <a:srgbClr val="000000"/>
          </a:solidFill>
          <a:latin typeface="Arial" pitchFamily="34" charset="0"/>
          <a:ea typeface="ＭＳ Ｐゴシック" charset="0"/>
        </a:defRPr>
      </a:lvl3pPr>
      <a:lvl4pPr algn="l" defTabSz="449263" rtl="0" eaLnBrk="0" fontAlgn="base" hangingPunct="0">
        <a:spcBef>
          <a:spcPct val="0"/>
        </a:spcBef>
        <a:spcAft>
          <a:spcPct val="0"/>
        </a:spcAft>
        <a:buClr>
          <a:srgbClr val="000000"/>
        </a:buClr>
        <a:buSzPct val="100000"/>
        <a:buFont typeface="Arial" charset="0"/>
        <a:defRPr sz="2500" b="1">
          <a:solidFill>
            <a:srgbClr val="000000"/>
          </a:solidFill>
          <a:latin typeface="Arial" pitchFamily="34" charset="0"/>
          <a:ea typeface="ＭＳ Ｐゴシック" charset="0"/>
        </a:defRPr>
      </a:lvl4pPr>
      <a:lvl5pPr algn="l" defTabSz="449263" rtl="0" eaLnBrk="0" fontAlgn="base" hangingPunct="0">
        <a:spcBef>
          <a:spcPct val="0"/>
        </a:spcBef>
        <a:spcAft>
          <a:spcPct val="0"/>
        </a:spcAft>
        <a:buClr>
          <a:srgbClr val="000000"/>
        </a:buClr>
        <a:buSzPct val="100000"/>
        <a:buFont typeface="Arial" charset="0"/>
        <a:defRPr sz="2500" b="1">
          <a:solidFill>
            <a:srgbClr val="000000"/>
          </a:solidFill>
          <a:latin typeface="Arial" pitchFamily="34" charset="0"/>
          <a:ea typeface="ＭＳ Ｐゴシック" charset="0"/>
        </a:defRPr>
      </a:lvl5pPr>
      <a:lvl6pPr marL="457200" algn="l" defTabSz="449263" rtl="0" fontAlgn="base">
        <a:spcBef>
          <a:spcPct val="0"/>
        </a:spcBef>
        <a:spcAft>
          <a:spcPct val="0"/>
        </a:spcAft>
        <a:buClr>
          <a:srgbClr val="000000"/>
        </a:buClr>
        <a:buSzPct val="100000"/>
        <a:buFont typeface="Arial" pitchFamily="34" charset="0"/>
        <a:defRPr sz="2500" b="1">
          <a:solidFill>
            <a:srgbClr val="000000"/>
          </a:solidFill>
          <a:latin typeface="Arial" pitchFamily="34" charset="0"/>
        </a:defRPr>
      </a:lvl6pPr>
      <a:lvl7pPr marL="914400" algn="l" defTabSz="449263" rtl="0" fontAlgn="base">
        <a:spcBef>
          <a:spcPct val="0"/>
        </a:spcBef>
        <a:spcAft>
          <a:spcPct val="0"/>
        </a:spcAft>
        <a:buClr>
          <a:srgbClr val="000000"/>
        </a:buClr>
        <a:buSzPct val="100000"/>
        <a:buFont typeface="Arial" pitchFamily="34" charset="0"/>
        <a:defRPr sz="2500" b="1">
          <a:solidFill>
            <a:srgbClr val="000000"/>
          </a:solidFill>
          <a:latin typeface="Arial" pitchFamily="34" charset="0"/>
        </a:defRPr>
      </a:lvl7pPr>
      <a:lvl8pPr marL="1371600" algn="l" defTabSz="449263" rtl="0" fontAlgn="base">
        <a:spcBef>
          <a:spcPct val="0"/>
        </a:spcBef>
        <a:spcAft>
          <a:spcPct val="0"/>
        </a:spcAft>
        <a:buClr>
          <a:srgbClr val="000000"/>
        </a:buClr>
        <a:buSzPct val="100000"/>
        <a:buFont typeface="Arial" pitchFamily="34" charset="0"/>
        <a:defRPr sz="2500" b="1">
          <a:solidFill>
            <a:srgbClr val="000000"/>
          </a:solidFill>
          <a:latin typeface="Arial" pitchFamily="34" charset="0"/>
        </a:defRPr>
      </a:lvl8pPr>
      <a:lvl9pPr marL="1828800" algn="l" defTabSz="449263" rtl="0" fontAlgn="base">
        <a:spcBef>
          <a:spcPct val="0"/>
        </a:spcBef>
        <a:spcAft>
          <a:spcPct val="0"/>
        </a:spcAft>
        <a:buClr>
          <a:srgbClr val="000000"/>
        </a:buClr>
        <a:buSzPct val="100000"/>
        <a:buFont typeface="Arial" pitchFamily="34" charset="0"/>
        <a:defRPr sz="2500" b="1">
          <a:solidFill>
            <a:srgbClr val="000000"/>
          </a:solidFill>
          <a:latin typeface="Arial" pitchFamily="34" charset="0"/>
        </a:defRPr>
      </a:lvl9pPr>
    </p:titleStyle>
    <p:bodyStyle>
      <a:lvl1pPr marL="342900" indent="-342900" algn="l" rtl="0" eaLnBrk="0" fontAlgn="base" hangingPunct="0">
        <a:spcBef>
          <a:spcPts val="300"/>
        </a:spcBef>
        <a:spcAft>
          <a:spcPct val="0"/>
        </a:spcAft>
        <a:buClr>
          <a:srgbClr val="000000"/>
        </a:buClr>
        <a:buSzPct val="100000"/>
        <a:buFont typeface="Symbol" charset="0"/>
        <a:defRPr sz="1200">
          <a:solidFill>
            <a:srgbClr val="000000"/>
          </a:solidFill>
          <a:latin typeface="+mn-lt"/>
          <a:ea typeface="ＭＳ Ｐゴシック" charset="0"/>
          <a:cs typeface="+mn-cs"/>
        </a:defRPr>
      </a:lvl1pPr>
      <a:lvl2pPr marL="742950" indent="-285750" algn="l" rtl="0" eaLnBrk="0" fontAlgn="base" hangingPunct="0">
        <a:spcBef>
          <a:spcPts val="300"/>
        </a:spcBef>
        <a:spcAft>
          <a:spcPct val="0"/>
        </a:spcAft>
        <a:buClr>
          <a:srgbClr val="3333CC"/>
        </a:buClr>
        <a:buSzPct val="100000"/>
        <a:buFont typeface="Symbol" charset="0"/>
        <a:defRPr sz="1200">
          <a:solidFill>
            <a:srgbClr val="000000"/>
          </a:solidFill>
          <a:latin typeface="+mn-lt"/>
          <a:ea typeface="ＭＳ Ｐゴシック" charset="0"/>
        </a:defRPr>
      </a:lvl2pPr>
      <a:lvl3pPr marL="311150" indent="-309563" algn="l" rtl="0" eaLnBrk="0" fontAlgn="base" hangingPunct="0">
        <a:spcBef>
          <a:spcPts val="375"/>
        </a:spcBef>
        <a:spcAft>
          <a:spcPct val="0"/>
        </a:spcAft>
        <a:buClr>
          <a:srgbClr val="3333CC"/>
        </a:buClr>
        <a:buSzPct val="100000"/>
        <a:buFont typeface="Webdings" charset="0"/>
        <a:buChar char=""/>
        <a:defRPr sz="1500">
          <a:solidFill>
            <a:srgbClr val="000000"/>
          </a:solidFill>
          <a:latin typeface="+mn-lt"/>
          <a:ea typeface="ＭＳ Ｐゴシック" charset="0"/>
        </a:defRPr>
      </a:lvl3pPr>
      <a:lvl4pPr marL="669925" indent="-285750" algn="l" rtl="0" eaLnBrk="0" fontAlgn="base" hangingPunct="0">
        <a:spcBef>
          <a:spcPts val="375"/>
        </a:spcBef>
        <a:spcAft>
          <a:spcPct val="0"/>
        </a:spcAft>
        <a:buClr>
          <a:srgbClr val="3333CC"/>
        </a:buClr>
        <a:buSzPct val="100000"/>
        <a:buFont typeface="Webdings" charset="0"/>
        <a:buChar char=""/>
        <a:defRPr sz="1500">
          <a:solidFill>
            <a:srgbClr val="000000"/>
          </a:solidFill>
          <a:latin typeface="+mn-lt"/>
          <a:ea typeface="ＭＳ Ｐゴシック" charset="0"/>
        </a:defRPr>
      </a:lvl4pPr>
      <a:lvl5pPr marL="1096963" indent="-254000" algn="l" rtl="0" eaLnBrk="0" fontAlgn="base" hangingPunct="0">
        <a:spcBef>
          <a:spcPts val="300"/>
        </a:spcBef>
        <a:spcAft>
          <a:spcPct val="0"/>
        </a:spcAft>
        <a:buClr>
          <a:srgbClr val="3333CC"/>
        </a:buClr>
        <a:buSzPct val="100000"/>
        <a:buFont typeface="Webdings" charset="0"/>
        <a:buChar char=""/>
        <a:defRPr sz="1200">
          <a:solidFill>
            <a:srgbClr val="000000"/>
          </a:solidFill>
          <a:latin typeface="+mn-lt"/>
          <a:ea typeface="ＭＳ Ｐゴシック" charset="0"/>
        </a:defRPr>
      </a:lvl5pPr>
      <a:lvl6pPr marL="1554163" indent="-254000" algn="l" rtl="0" fontAlgn="base">
        <a:spcBef>
          <a:spcPts val="300"/>
        </a:spcBef>
        <a:spcAft>
          <a:spcPct val="0"/>
        </a:spcAft>
        <a:buClr>
          <a:srgbClr val="3333CC"/>
        </a:buClr>
        <a:buSzPct val="100000"/>
        <a:buFont typeface="Webdings" pitchFamily="18" charset="2"/>
        <a:buChar char=""/>
        <a:defRPr sz="1200">
          <a:solidFill>
            <a:srgbClr val="000000"/>
          </a:solidFill>
          <a:latin typeface="+mn-lt"/>
        </a:defRPr>
      </a:lvl6pPr>
      <a:lvl7pPr marL="2011363" indent="-254000" algn="l" rtl="0" fontAlgn="base">
        <a:spcBef>
          <a:spcPts val="300"/>
        </a:spcBef>
        <a:spcAft>
          <a:spcPct val="0"/>
        </a:spcAft>
        <a:buClr>
          <a:srgbClr val="3333CC"/>
        </a:buClr>
        <a:buSzPct val="100000"/>
        <a:buFont typeface="Webdings" pitchFamily="18" charset="2"/>
        <a:buChar char=""/>
        <a:defRPr sz="1200">
          <a:solidFill>
            <a:srgbClr val="000000"/>
          </a:solidFill>
          <a:latin typeface="+mn-lt"/>
        </a:defRPr>
      </a:lvl7pPr>
      <a:lvl8pPr marL="2468563" indent="-254000" algn="l" rtl="0" fontAlgn="base">
        <a:spcBef>
          <a:spcPts val="300"/>
        </a:spcBef>
        <a:spcAft>
          <a:spcPct val="0"/>
        </a:spcAft>
        <a:buClr>
          <a:srgbClr val="3333CC"/>
        </a:buClr>
        <a:buSzPct val="100000"/>
        <a:buFont typeface="Webdings" pitchFamily="18" charset="2"/>
        <a:buChar char=""/>
        <a:defRPr sz="1200">
          <a:solidFill>
            <a:srgbClr val="000000"/>
          </a:solidFill>
          <a:latin typeface="+mn-lt"/>
        </a:defRPr>
      </a:lvl8pPr>
      <a:lvl9pPr marL="2925763" indent="-254000" algn="l" rtl="0" fontAlgn="base">
        <a:spcBef>
          <a:spcPts val="300"/>
        </a:spcBef>
        <a:spcAft>
          <a:spcPct val="0"/>
        </a:spcAft>
        <a:buClr>
          <a:srgbClr val="3333CC"/>
        </a:buClr>
        <a:buSzPct val="100000"/>
        <a:buFont typeface="Webdings" pitchFamily="18" charset="2"/>
        <a:buChar char=""/>
        <a:defRPr sz="1200">
          <a:solidFill>
            <a:srgbClr val="000000"/>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171" name="Group 6"/>
          <p:cNvGrpSpPr>
            <a:grpSpLocks/>
          </p:cNvGrpSpPr>
          <p:nvPr/>
        </p:nvGrpSpPr>
        <p:grpSpPr bwMode="auto">
          <a:xfrm>
            <a:off x="449263" y="6156325"/>
            <a:ext cx="8972550" cy="444500"/>
            <a:chOff x="283" y="3878"/>
            <a:chExt cx="5652" cy="280"/>
          </a:xfrm>
        </p:grpSpPr>
        <p:sp>
          <p:nvSpPr>
            <p:cNvPr id="1031" name="Line 7"/>
            <p:cNvSpPr>
              <a:spLocks noChangeShapeType="1"/>
            </p:cNvSpPr>
            <p:nvPr/>
          </p:nvSpPr>
          <p:spPr bwMode="auto">
            <a:xfrm flipH="1">
              <a:off x="296" y="4025"/>
              <a:ext cx="4893" cy="1"/>
            </a:xfrm>
            <a:prstGeom prst="line">
              <a:avLst/>
            </a:prstGeom>
            <a:noFill/>
            <a:ln w="9525">
              <a:noFill/>
              <a:round/>
              <a:headEnd/>
              <a:tailEnd/>
            </a:ln>
          </p:spPr>
          <p:txBody>
            <a:bodyPr/>
            <a:lstStyle/>
            <a:p>
              <a:pPr>
                <a:defRPr/>
              </a:pPr>
              <a:endParaRPr lang="cs-CZ">
                <a:latin typeface="Arial" pitchFamily="34" charset="0"/>
                <a:ea typeface="+mn-ea"/>
              </a:endParaRPr>
            </a:p>
          </p:txBody>
        </p:sp>
        <p:pic>
          <p:nvPicPr>
            <p:cNvPr id="7175" name="Picture 8"/>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4717" y="3878"/>
              <a:ext cx="1218" cy="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Line 9"/>
            <p:cNvSpPr>
              <a:spLocks noChangeShapeType="1"/>
            </p:cNvSpPr>
            <p:nvPr/>
          </p:nvSpPr>
          <p:spPr bwMode="auto">
            <a:xfrm flipH="1">
              <a:off x="283" y="4082"/>
              <a:ext cx="4382" cy="1"/>
            </a:xfrm>
            <a:prstGeom prst="line">
              <a:avLst/>
            </a:prstGeom>
            <a:noFill/>
            <a:ln w="12600">
              <a:solidFill>
                <a:srgbClr val="003399"/>
              </a:solidFill>
              <a:round/>
              <a:headEnd/>
              <a:tailEnd/>
            </a:ln>
          </p:spPr>
          <p:txBody>
            <a:bodyPr/>
            <a:lstStyle/>
            <a:p>
              <a:pPr>
                <a:defRPr/>
              </a:pPr>
              <a:endParaRPr lang="cs-CZ">
                <a:latin typeface="Arial" pitchFamily="34" charset="0"/>
                <a:ea typeface="+mn-ea"/>
              </a:endParaRPr>
            </a:p>
          </p:txBody>
        </p:sp>
      </p:grpSp>
      <p:sp>
        <p:nvSpPr>
          <p:cNvPr id="1037" name="AutoShape 13"/>
          <p:cNvSpPr>
            <a:spLocks noChangeArrowheads="1"/>
          </p:cNvSpPr>
          <p:nvPr/>
        </p:nvSpPr>
        <p:spPr bwMode="auto">
          <a:xfrm>
            <a:off x="1411291" y="1155704"/>
            <a:ext cx="5646737" cy="3910013"/>
          </a:xfrm>
          <a:prstGeom prst="roundRect">
            <a:avLst>
              <a:gd name="adj" fmla="val 37"/>
            </a:avLst>
          </a:prstGeom>
          <a:noFill/>
          <a:ln w="9525">
            <a:noFill/>
            <a:round/>
            <a:headEnd/>
            <a:tailEnd/>
          </a:ln>
        </p:spPr>
        <p:txBody>
          <a:bodyPr wrap="none" anchor="ctr"/>
          <a:lstStyle/>
          <a:p>
            <a:pPr>
              <a:defRPr/>
            </a:pPr>
            <a:endParaRPr lang="cs-CZ">
              <a:latin typeface="Arial" pitchFamily="34" charset="0"/>
              <a:ea typeface="+mn-ea"/>
            </a:endParaRPr>
          </a:p>
        </p:txBody>
      </p:sp>
      <p:sp>
        <p:nvSpPr>
          <p:cNvPr id="7172" name="Rectangle 11"/>
          <p:cNvSpPr>
            <a:spLocks noGrp="1" noChangeArrowheads="1"/>
          </p:cNvSpPr>
          <p:nvPr>
            <p:ph type="title"/>
          </p:nvPr>
        </p:nvSpPr>
        <p:spPr bwMode="auto">
          <a:xfrm>
            <a:off x="474663" y="644529"/>
            <a:ext cx="8958262" cy="39211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Klicken Sie, um das Format des Titeltextes zu bearbeiten</a:t>
            </a:r>
          </a:p>
        </p:txBody>
      </p:sp>
      <p:sp>
        <p:nvSpPr>
          <p:cNvPr id="7173" name="Rectangle 12"/>
          <p:cNvSpPr>
            <a:spLocks noGrp="1" noChangeArrowheads="1"/>
          </p:cNvSpPr>
          <p:nvPr>
            <p:ph type="body" idx="1"/>
          </p:nvPr>
        </p:nvSpPr>
        <p:spPr bwMode="auto">
          <a:xfrm>
            <a:off x="474663" y="1450975"/>
            <a:ext cx="8958262"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err="1"/>
              <a:t>Klicken</a:t>
            </a:r>
            <a:r>
              <a:rPr lang="en-GB" dirty="0"/>
              <a:t> </a:t>
            </a:r>
            <a:r>
              <a:rPr lang="en-GB" dirty="0" err="1"/>
              <a:t>Sie</a:t>
            </a:r>
            <a:r>
              <a:rPr lang="en-GB" dirty="0"/>
              <a:t>, um die </a:t>
            </a:r>
            <a:r>
              <a:rPr lang="en-GB" dirty="0" err="1"/>
              <a:t>Formate</a:t>
            </a:r>
            <a:r>
              <a:rPr lang="en-GB" dirty="0"/>
              <a:t> des </a:t>
            </a:r>
            <a:r>
              <a:rPr lang="en-GB" dirty="0" err="1"/>
              <a:t>Gliederungstextes</a:t>
            </a:r>
            <a:r>
              <a:rPr lang="en-GB" dirty="0"/>
              <a:t> </a:t>
            </a:r>
            <a:r>
              <a:rPr lang="en-GB" dirty="0" err="1"/>
              <a:t>zu</a:t>
            </a:r>
            <a:r>
              <a:rPr lang="en-GB" dirty="0"/>
              <a:t> </a:t>
            </a:r>
            <a:r>
              <a:rPr lang="en-GB" dirty="0" err="1"/>
              <a:t>bearbeiten</a:t>
            </a:r>
            <a:endParaRPr lang="en-GB" dirty="0"/>
          </a:p>
          <a:p>
            <a:pPr lvl="1"/>
            <a:r>
              <a:rPr lang="en-GB" dirty="0" err="1"/>
              <a:t>Zweite</a:t>
            </a:r>
            <a:r>
              <a:rPr lang="en-GB" dirty="0"/>
              <a:t> </a:t>
            </a:r>
            <a:r>
              <a:rPr lang="en-GB" dirty="0" err="1"/>
              <a:t>Gliederungsebene</a:t>
            </a:r>
            <a:endParaRPr lang="en-GB" dirty="0"/>
          </a:p>
          <a:p>
            <a:pPr lvl="3"/>
            <a:r>
              <a:rPr lang="en-GB" dirty="0" err="1"/>
              <a:t>Vierte</a:t>
            </a:r>
            <a:r>
              <a:rPr lang="en-GB" dirty="0"/>
              <a:t> </a:t>
            </a:r>
            <a:r>
              <a:rPr lang="en-GB" dirty="0" err="1"/>
              <a:t>Gliederungsebene</a:t>
            </a:r>
            <a:endParaRPr lang="en-GB" dirty="0"/>
          </a:p>
          <a:p>
            <a:pPr lvl="4"/>
            <a:r>
              <a:rPr lang="en-GB" dirty="0" err="1"/>
              <a:t>Fünfte</a:t>
            </a:r>
            <a:r>
              <a:rPr lang="en-GB" dirty="0"/>
              <a:t> </a:t>
            </a:r>
            <a:r>
              <a:rPr lang="en-GB" dirty="0" err="1"/>
              <a:t>Gliederungsebene</a:t>
            </a:r>
            <a:endParaRPr lang="en-GB" dirty="0"/>
          </a:p>
          <a:p>
            <a:pPr lvl="4"/>
            <a:r>
              <a:rPr lang="en-GB" dirty="0" err="1"/>
              <a:t>Sechste</a:t>
            </a:r>
            <a:r>
              <a:rPr lang="en-GB" dirty="0"/>
              <a:t> </a:t>
            </a:r>
            <a:r>
              <a:rPr lang="en-GB" dirty="0" err="1"/>
              <a:t>Gliederungsebene</a:t>
            </a:r>
            <a:endParaRPr lang="en-GB" dirty="0"/>
          </a:p>
          <a:p>
            <a:pPr lvl="4"/>
            <a:r>
              <a:rPr lang="en-GB" dirty="0" err="1"/>
              <a:t>Siebente</a:t>
            </a:r>
            <a:r>
              <a:rPr lang="en-GB" dirty="0"/>
              <a:t> </a:t>
            </a:r>
            <a:r>
              <a:rPr lang="en-GB" dirty="0" err="1"/>
              <a:t>Gliederungsebene</a:t>
            </a:r>
            <a:endParaRPr lang="en-GB" dirty="0"/>
          </a:p>
          <a:p>
            <a:pPr lvl="4"/>
            <a:r>
              <a:rPr lang="en-GB" dirty="0" err="1"/>
              <a:t>Achte</a:t>
            </a:r>
            <a:r>
              <a:rPr lang="en-GB" dirty="0"/>
              <a:t> </a:t>
            </a:r>
            <a:r>
              <a:rPr lang="en-GB" dirty="0" err="1"/>
              <a:t>Gliederungsebene</a:t>
            </a:r>
            <a:endParaRPr lang="en-GB" dirty="0"/>
          </a:p>
          <a:p>
            <a:pPr lvl="4"/>
            <a:r>
              <a:rPr lang="en-GB" dirty="0" err="1"/>
              <a:t>Neunte</a:t>
            </a:r>
            <a:r>
              <a:rPr lang="en-GB" dirty="0"/>
              <a:t> </a:t>
            </a:r>
            <a:r>
              <a:rPr lang="en-GB" dirty="0" err="1"/>
              <a:t>Gliederungsebene</a:t>
            </a:r>
            <a:endParaRPr lang="en-GB" dirty="0"/>
          </a:p>
        </p:txBody>
      </p:sp>
      <p:sp>
        <p:nvSpPr>
          <p:cNvPr id="5" name="Fußzeilenplatzhalter 4"/>
          <p:cNvSpPr>
            <a:spLocks noGrp="1"/>
          </p:cNvSpPr>
          <p:nvPr>
            <p:ph type="ftr" sz="quarter" idx="3"/>
          </p:nvPr>
        </p:nvSpPr>
        <p:spPr>
          <a:xfrm>
            <a:off x="3384550" y="635635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Tree>
  </p:cSld>
  <p:clrMap bg1="lt1" tx1="dk1" bg2="lt2" tx2="dk2" accent1="accent1" accent2="accent2" accent3="accent3" accent4="accent4" accent5="accent5" accent6="accent6" hlink="hlink" folHlink="folHlink"/>
  <p:sldLayoutIdLst>
    <p:sldLayoutId id="2147483658" r:id="rId1"/>
    <p:sldLayoutId id="2147483663" r:id="rId2"/>
    <p:sldLayoutId id="2147483667" r:id="rId3"/>
  </p:sldLayoutIdLst>
  <p:hf hdr="0" ftr="0" dt="0"/>
  <p:txStyles>
    <p:titleStyle>
      <a:lvl1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mj-lt"/>
          <a:ea typeface="ＭＳ Ｐゴシック" charset="0"/>
          <a:cs typeface="+mj-cs"/>
        </a:defRPr>
      </a:lvl1pPr>
      <a:lvl2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2pPr>
      <a:lvl3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3pPr>
      <a:lvl4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4pPr>
      <a:lvl5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5pPr>
      <a:lvl6pPr marL="4572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6pPr>
      <a:lvl7pPr marL="9144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7pPr>
      <a:lvl8pPr marL="13716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8pPr>
      <a:lvl9pPr marL="18288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9pPr>
    </p:titleStyle>
    <p:bodyStyle>
      <a:lvl1pPr marL="284163" indent="-284163" algn="l" defTabSz="449263" rtl="0" eaLnBrk="0" fontAlgn="base" hangingPunct="0">
        <a:spcBef>
          <a:spcPct val="0"/>
        </a:spcBef>
        <a:spcAft>
          <a:spcPts val="875"/>
        </a:spcAft>
        <a:buClr>
          <a:srgbClr val="003366"/>
        </a:buClr>
        <a:buSzPct val="100000"/>
        <a:buFont typeface="Arial" pitchFamily="34" charset="0"/>
        <a:buChar char="•"/>
        <a:defRPr sz="1400">
          <a:solidFill>
            <a:srgbClr val="000000"/>
          </a:solidFill>
          <a:latin typeface="+mn-lt"/>
          <a:ea typeface="ＭＳ Ｐゴシック" charset="0"/>
          <a:cs typeface="+mn-cs"/>
        </a:defRPr>
      </a:lvl1pPr>
      <a:lvl2pPr marL="542925" indent="-257175" algn="l" defTabSz="449263" rtl="0" eaLnBrk="0" fontAlgn="base" hangingPunct="0">
        <a:lnSpc>
          <a:spcPts val="1638"/>
        </a:lnSpc>
        <a:spcBef>
          <a:spcPts val="725"/>
        </a:spcBef>
        <a:spcAft>
          <a:spcPct val="0"/>
        </a:spcAft>
        <a:buClr>
          <a:srgbClr val="003366"/>
        </a:buClr>
        <a:buSzPct val="100000"/>
        <a:buFont typeface="Arial" pitchFamily="34" charset="0"/>
        <a:buChar char="−"/>
        <a:defRPr sz="1400">
          <a:solidFill>
            <a:srgbClr val="000000"/>
          </a:solidFill>
          <a:latin typeface="+mn-lt"/>
          <a:ea typeface="ＭＳ Ｐゴシック" charset="0"/>
        </a:defRPr>
      </a:lvl2pPr>
      <a:lvl3pPr marL="790575" indent="-246063" algn="l" defTabSz="449263" rtl="0" eaLnBrk="0" fontAlgn="base" hangingPunct="0">
        <a:lnSpc>
          <a:spcPts val="1638"/>
        </a:lnSpc>
        <a:spcBef>
          <a:spcPts val="725"/>
        </a:spcBef>
        <a:spcAft>
          <a:spcPct val="0"/>
        </a:spcAft>
        <a:buClr>
          <a:srgbClr val="808080"/>
        </a:buClr>
        <a:buSzPct val="100000"/>
        <a:buFont typeface="Arial" charset="0"/>
        <a:buChar char="•"/>
        <a:defRPr sz="1200">
          <a:solidFill>
            <a:srgbClr val="000000"/>
          </a:solidFill>
          <a:latin typeface="+mn-lt"/>
          <a:ea typeface="ＭＳ Ｐゴシック" charset="0"/>
        </a:defRPr>
      </a:lvl3pPr>
      <a:lvl4pPr marL="1389063" indent="-153988" algn="l" defTabSz="449263" rtl="0" eaLnBrk="0" fontAlgn="base" hangingPunct="0">
        <a:lnSpc>
          <a:spcPts val="1638"/>
        </a:lnSpc>
        <a:spcBef>
          <a:spcPts val="725"/>
        </a:spcBef>
        <a:spcAft>
          <a:spcPct val="0"/>
        </a:spcAft>
        <a:buClr>
          <a:srgbClr val="003366"/>
        </a:buClr>
        <a:buSzPct val="100000"/>
        <a:buFont typeface="Arial" pitchFamily="34" charset="0"/>
        <a:buChar char="−"/>
        <a:defRPr sz="1400">
          <a:solidFill>
            <a:srgbClr val="000000"/>
          </a:solidFill>
          <a:latin typeface="+mn-lt"/>
          <a:ea typeface="ＭＳ Ｐゴシック" charset="0"/>
        </a:defRPr>
      </a:lvl4pPr>
      <a:lvl5pPr marL="1719263" indent="-150813" algn="l" defTabSz="449263" rtl="0" eaLnBrk="0" fontAlgn="base" hangingPunct="0">
        <a:lnSpc>
          <a:spcPts val="1638"/>
        </a:lnSpc>
        <a:spcBef>
          <a:spcPts val="725"/>
        </a:spcBef>
        <a:spcAft>
          <a:spcPct val="0"/>
        </a:spcAft>
        <a:buClr>
          <a:srgbClr val="808080"/>
        </a:buClr>
        <a:buSzPct val="100000"/>
        <a:buFont typeface="Arial" charset="0"/>
        <a:buChar char="»"/>
        <a:defRPr sz="1400">
          <a:solidFill>
            <a:srgbClr val="000000"/>
          </a:solidFill>
          <a:latin typeface="+mn-lt"/>
          <a:ea typeface="ＭＳ Ｐゴシック" charset="0"/>
        </a:defRPr>
      </a:lvl5pPr>
      <a:lvl6pPr marL="21764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6pPr>
      <a:lvl7pPr marL="26336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7pPr>
      <a:lvl8pPr marL="30908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8pPr>
      <a:lvl9pPr marL="35480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171" name="Group 6"/>
          <p:cNvGrpSpPr>
            <a:grpSpLocks/>
          </p:cNvGrpSpPr>
          <p:nvPr/>
        </p:nvGrpSpPr>
        <p:grpSpPr bwMode="auto">
          <a:xfrm>
            <a:off x="449263" y="6156325"/>
            <a:ext cx="8972550" cy="444500"/>
            <a:chOff x="283" y="3878"/>
            <a:chExt cx="5652" cy="280"/>
          </a:xfrm>
        </p:grpSpPr>
        <p:sp>
          <p:nvSpPr>
            <p:cNvPr id="1031" name="Line 7"/>
            <p:cNvSpPr>
              <a:spLocks noChangeShapeType="1"/>
            </p:cNvSpPr>
            <p:nvPr/>
          </p:nvSpPr>
          <p:spPr bwMode="auto">
            <a:xfrm flipH="1">
              <a:off x="296" y="4025"/>
              <a:ext cx="4893" cy="1"/>
            </a:xfrm>
            <a:prstGeom prst="line">
              <a:avLst/>
            </a:prstGeom>
            <a:noFill/>
            <a:ln w="9525">
              <a:noFill/>
              <a:round/>
              <a:headEnd/>
              <a:tailEnd/>
            </a:ln>
          </p:spPr>
          <p:txBody>
            <a:bodyPr/>
            <a:lstStyle/>
            <a:p>
              <a:pPr>
                <a:defRPr/>
              </a:pPr>
              <a:endParaRPr lang="cs-CZ">
                <a:latin typeface="Arial" pitchFamily="34" charset="0"/>
                <a:ea typeface="+mn-ea"/>
              </a:endParaRPr>
            </a:p>
          </p:txBody>
        </p:sp>
        <p:pic>
          <p:nvPicPr>
            <p:cNvPr id="7175" name="Picture 8"/>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4717" y="3878"/>
              <a:ext cx="1218" cy="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Line 9"/>
            <p:cNvSpPr>
              <a:spLocks noChangeShapeType="1"/>
            </p:cNvSpPr>
            <p:nvPr/>
          </p:nvSpPr>
          <p:spPr bwMode="auto">
            <a:xfrm flipH="1">
              <a:off x="283" y="4082"/>
              <a:ext cx="4382" cy="1"/>
            </a:xfrm>
            <a:prstGeom prst="line">
              <a:avLst/>
            </a:prstGeom>
            <a:noFill/>
            <a:ln w="12600">
              <a:solidFill>
                <a:srgbClr val="003399"/>
              </a:solidFill>
              <a:round/>
              <a:headEnd/>
              <a:tailEnd/>
            </a:ln>
          </p:spPr>
          <p:txBody>
            <a:bodyPr/>
            <a:lstStyle/>
            <a:p>
              <a:pPr>
                <a:defRPr/>
              </a:pPr>
              <a:endParaRPr lang="cs-CZ">
                <a:latin typeface="Arial" pitchFamily="34" charset="0"/>
                <a:ea typeface="+mn-ea"/>
              </a:endParaRPr>
            </a:p>
          </p:txBody>
        </p:sp>
      </p:grpSp>
      <p:sp>
        <p:nvSpPr>
          <p:cNvPr id="1037" name="AutoShape 13"/>
          <p:cNvSpPr>
            <a:spLocks noChangeArrowheads="1"/>
          </p:cNvSpPr>
          <p:nvPr/>
        </p:nvSpPr>
        <p:spPr bwMode="auto">
          <a:xfrm>
            <a:off x="1411291" y="1155704"/>
            <a:ext cx="5646737" cy="3910013"/>
          </a:xfrm>
          <a:prstGeom prst="roundRect">
            <a:avLst>
              <a:gd name="adj" fmla="val 37"/>
            </a:avLst>
          </a:prstGeom>
          <a:noFill/>
          <a:ln w="9525">
            <a:noFill/>
            <a:round/>
            <a:headEnd/>
            <a:tailEnd/>
          </a:ln>
        </p:spPr>
        <p:txBody>
          <a:bodyPr wrap="none" anchor="ctr"/>
          <a:lstStyle/>
          <a:p>
            <a:pPr>
              <a:defRPr/>
            </a:pPr>
            <a:endParaRPr lang="cs-CZ">
              <a:latin typeface="Arial" pitchFamily="34" charset="0"/>
              <a:ea typeface="+mn-ea"/>
            </a:endParaRPr>
          </a:p>
        </p:txBody>
      </p:sp>
      <p:sp>
        <p:nvSpPr>
          <p:cNvPr id="7172" name="Rectangle 11"/>
          <p:cNvSpPr>
            <a:spLocks noGrp="1" noChangeArrowheads="1"/>
          </p:cNvSpPr>
          <p:nvPr>
            <p:ph type="title"/>
          </p:nvPr>
        </p:nvSpPr>
        <p:spPr bwMode="auto">
          <a:xfrm>
            <a:off x="474663" y="644529"/>
            <a:ext cx="8958262" cy="39211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Klicken Sie, um das Format des Titeltextes zu bearbeiten</a:t>
            </a:r>
          </a:p>
        </p:txBody>
      </p:sp>
      <p:sp>
        <p:nvSpPr>
          <p:cNvPr id="7173" name="Rectangle 12"/>
          <p:cNvSpPr>
            <a:spLocks noGrp="1" noChangeArrowheads="1"/>
          </p:cNvSpPr>
          <p:nvPr>
            <p:ph type="body" idx="1"/>
          </p:nvPr>
        </p:nvSpPr>
        <p:spPr bwMode="auto">
          <a:xfrm>
            <a:off x="474663" y="1450975"/>
            <a:ext cx="8958262"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err="1"/>
              <a:t>Klicken</a:t>
            </a:r>
            <a:r>
              <a:rPr lang="en-GB" dirty="0"/>
              <a:t> </a:t>
            </a:r>
            <a:r>
              <a:rPr lang="en-GB" dirty="0" err="1"/>
              <a:t>Sie</a:t>
            </a:r>
            <a:r>
              <a:rPr lang="en-GB" dirty="0"/>
              <a:t>, um die </a:t>
            </a:r>
            <a:r>
              <a:rPr lang="en-GB" dirty="0" err="1"/>
              <a:t>Formate</a:t>
            </a:r>
            <a:r>
              <a:rPr lang="en-GB" dirty="0"/>
              <a:t> des </a:t>
            </a:r>
            <a:r>
              <a:rPr lang="en-GB" dirty="0" err="1"/>
              <a:t>Gliederungstextes</a:t>
            </a:r>
            <a:r>
              <a:rPr lang="en-GB" dirty="0"/>
              <a:t> </a:t>
            </a:r>
            <a:r>
              <a:rPr lang="en-GB" dirty="0" err="1"/>
              <a:t>zu</a:t>
            </a:r>
            <a:r>
              <a:rPr lang="en-GB" dirty="0"/>
              <a:t> </a:t>
            </a:r>
            <a:r>
              <a:rPr lang="en-GB" dirty="0" err="1"/>
              <a:t>bearbeiten</a:t>
            </a:r>
            <a:endParaRPr lang="en-GB" dirty="0"/>
          </a:p>
          <a:p>
            <a:pPr lvl="1"/>
            <a:r>
              <a:rPr lang="en-GB" dirty="0" err="1"/>
              <a:t>Zweite</a:t>
            </a:r>
            <a:r>
              <a:rPr lang="en-GB" dirty="0"/>
              <a:t> </a:t>
            </a:r>
            <a:r>
              <a:rPr lang="en-GB" dirty="0" err="1"/>
              <a:t>Gliederungsebene</a:t>
            </a:r>
            <a:endParaRPr lang="en-GB" dirty="0"/>
          </a:p>
          <a:p>
            <a:pPr lvl="3"/>
            <a:r>
              <a:rPr lang="en-GB" dirty="0" err="1"/>
              <a:t>Vierte</a:t>
            </a:r>
            <a:r>
              <a:rPr lang="en-GB" dirty="0"/>
              <a:t> </a:t>
            </a:r>
            <a:r>
              <a:rPr lang="en-GB" dirty="0" err="1"/>
              <a:t>Gliederungsebene</a:t>
            </a:r>
            <a:endParaRPr lang="en-GB" dirty="0"/>
          </a:p>
          <a:p>
            <a:pPr lvl="4"/>
            <a:r>
              <a:rPr lang="en-GB" dirty="0" err="1"/>
              <a:t>Fünfte</a:t>
            </a:r>
            <a:r>
              <a:rPr lang="en-GB" dirty="0"/>
              <a:t> </a:t>
            </a:r>
            <a:r>
              <a:rPr lang="en-GB" dirty="0" err="1"/>
              <a:t>Gliederungsebene</a:t>
            </a:r>
            <a:endParaRPr lang="en-GB" dirty="0"/>
          </a:p>
          <a:p>
            <a:pPr lvl="4"/>
            <a:r>
              <a:rPr lang="en-GB" dirty="0" err="1"/>
              <a:t>Sechste</a:t>
            </a:r>
            <a:r>
              <a:rPr lang="en-GB" dirty="0"/>
              <a:t> </a:t>
            </a:r>
            <a:r>
              <a:rPr lang="en-GB" dirty="0" err="1"/>
              <a:t>Gliederungsebene</a:t>
            </a:r>
            <a:endParaRPr lang="en-GB" dirty="0"/>
          </a:p>
          <a:p>
            <a:pPr lvl="4"/>
            <a:r>
              <a:rPr lang="en-GB" dirty="0" err="1"/>
              <a:t>Siebente</a:t>
            </a:r>
            <a:r>
              <a:rPr lang="en-GB" dirty="0"/>
              <a:t> </a:t>
            </a:r>
            <a:r>
              <a:rPr lang="en-GB" dirty="0" err="1"/>
              <a:t>Gliederungsebene</a:t>
            </a:r>
            <a:endParaRPr lang="en-GB" dirty="0"/>
          </a:p>
          <a:p>
            <a:pPr lvl="4"/>
            <a:r>
              <a:rPr lang="en-GB" dirty="0" err="1"/>
              <a:t>Achte</a:t>
            </a:r>
            <a:r>
              <a:rPr lang="en-GB" dirty="0"/>
              <a:t> </a:t>
            </a:r>
            <a:r>
              <a:rPr lang="en-GB" dirty="0" err="1"/>
              <a:t>Gliederungsebene</a:t>
            </a:r>
            <a:endParaRPr lang="en-GB" dirty="0"/>
          </a:p>
          <a:p>
            <a:pPr lvl="4"/>
            <a:r>
              <a:rPr lang="en-GB" dirty="0" err="1"/>
              <a:t>Neunte</a:t>
            </a:r>
            <a:r>
              <a:rPr lang="en-GB" dirty="0"/>
              <a:t> </a:t>
            </a:r>
            <a:r>
              <a:rPr lang="en-GB" dirty="0" err="1"/>
              <a:t>Gliederungsebene</a:t>
            </a:r>
            <a:endParaRPr lang="en-GB" dirty="0"/>
          </a:p>
        </p:txBody>
      </p:sp>
      <p:sp>
        <p:nvSpPr>
          <p:cNvPr id="5" name="Fußzeilenplatzhalter 4"/>
          <p:cNvSpPr>
            <a:spLocks noGrp="1"/>
          </p:cNvSpPr>
          <p:nvPr>
            <p:ph type="ftr" sz="quarter" idx="3"/>
          </p:nvPr>
        </p:nvSpPr>
        <p:spPr>
          <a:xfrm>
            <a:off x="3384550" y="635635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Tree>
    <p:extLst>
      <p:ext uri="{BB962C8B-B14F-4D97-AF65-F5344CB8AC3E}">
        <p14:creationId xmlns:p14="http://schemas.microsoft.com/office/powerpoint/2010/main" xmlns="" val="32792109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dt="0"/>
  <p:txStyles>
    <p:titleStyle>
      <a:lvl1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mj-lt"/>
          <a:ea typeface="ＭＳ Ｐゴシック" charset="0"/>
          <a:cs typeface="+mj-cs"/>
        </a:defRPr>
      </a:lvl1pPr>
      <a:lvl2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2pPr>
      <a:lvl3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3pPr>
      <a:lvl4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4pPr>
      <a:lvl5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5pPr>
      <a:lvl6pPr marL="4572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6pPr>
      <a:lvl7pPr marL="9144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7pPr>
      <a:lvl8pPr marL="13716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8pPr>
      <a:lvl9pPr marL="18288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9pPr>
    </p:titleStyle>
    <p:bodyStyle>
      <a:lvl1pPr marL="284163" indent="-284163" algn="l" defTabSz="449263" rtl="0" eaLnBrk="0" fontAlgn="base" hangingPunct="0">
        <a:spcBef>
          <a:spcPct val="0"/>
        </a:spcBef>
        <a:spcAft>
          <a:spcPts val="875"/>
        </a:spcAft>
        <a:buClr>
          <a:srgbClr val="003366"/>
        </a:buClr>
        <a:buSzPct val="100000"/>
        <a:buFont typeface="Arial" pitchFamily="34" charset="0"/>
        <a:buChar char="•"/>
        <a:defRPr sz="1400">
          <a:solidFill>
            <a:srgbClr val="000000"/>
          </a:solidFill>
          <a:latin typeface="+mn-lt"/>
          <a:ea typeface="ＭＳ Ｐゴシック" charset="0"/>
          <a:cs typeface="+mn-cs"/>
        </a:defRPr>
      </a:lvl1pPr>
      <a:lvl2pPr marL="542925" indent="-257175" algn="l" defTabSz="449263" rtl="0" eaLnBrk="0" fontAlgn="base" hangingPunct="0">
        <a:lnSpc>
          <a:spcPts val="1638"/>
        </a:lnSpc>
        <a:spcBef>
          <a:spcPts val="725"/>
        </a:spcBef>
        <a:spcAft>
          <a:spcPct val="0"/>
        </a:spcAft>
        <a:buClr>
          <a:srgbClr val="003366"/>
        </a:buClr>
        <a:buSzPct val="100000"/>
        <a:buFont typeface="Arial" pitchFamily="34" charset="0"/>
        <a:buChar char="−"/>
        <a:defRPr sz="1400">
          <a:solidFill>
            <a:srgbClr val="000000"/>
          </a:solidFill>
          <a:latin typeface="+mn-lt"/>
          <a:ea typeface="ＭＳ Ｐゴシック" charset="0"/>
        </a:defRPr>
      </a:lvl2pPr>
      <a:lvl3pPr marL="790575" indent="-246063" algn="l" defTabSz="449263" rtl="0" eaLnBrk="0" fontAlgn="base" hangingPunct="0">
        <a:lnSpc>
          <a:spcPts val="1638"/>
        </a:lnSpc>
        <a:spcBef>
          <a:spcPts val="725"/>
        </a:spcBef>
        <a:spcAft>
          <a:spcPct val="0"/>
        </a:spcAft>
        <a:buClr>
          <a:srgbClr val="808080"/>
        </a:buClr>
        <a:buSzPct val="100000"/>
        <a:buFont typeface="Arial" charset="0"/>
        <a:buChar char="•"/>
        <a:defRPr sz="1200">
          <a:solidFill>
            <a:srgbClr val="000000"/>
          </a:solidFill>
          <a:latin typeface="+mn-lt"/>
          <a:ea typeface="ＭＳ Ｐゴシック" charset="0"/>
        </a:defRPr>
      </a:lvl3pPr>
      <a:lvl4pPr marL="1389063" indent="-153988" algn="l" defTabSz="449263" rtl="0" eaLnBrk="0" fontAlgn="base" hangingPunct="0">
        <a:lnSpc>
          <a:spcPts val="1638"/>
        </a:lnSpc>
        <a:spcBef>
          <a:spcPts val="725"/>
        </a:spcBef>
        <a:spcAft>
          <a:spcPct val="0"/>
        </a:spcAft>
        <a:buClr>
          <a:srgbClr val="003366"/>
        </a:buClr>
        <a:buSzPct val="100000"/>
        <a:buFont typeface="Arial" pitchFamily="34" charset="0"/>
        <a:buChar char="−"/>
        <a:defRPr sz="1400">
          <a:solidFill>
            <a:srgbClr val="000000"/>
          </a:solidFill>
          <a:latin typeface="+mn-lt"/>
          <a:ea typeface="ＭＳ Ｐゴシック" charset="0"/>
        </a:defRPr>
      </a:lvl4pPr>
      <a:lvl5pPr marL="1719263" indent="-150813" algn="l" defTabSz="449263" rtl="0" eaLnBrk="0" fontAlgn="base" hangingPunct="0">
        <a:lnSpc>
          <a:spcPts val="1638"/>
        </a:lnSpc>
        <a:spcBef>
          <a:spcPts val="725"/>
        </a:spcBef>
        <a:spcAft>
          <a:spcPct val="0"/>
        </a:spcAft>
        <a:buClr>
          <a:srgbClr val="808080"/>
        </a:buClr>
        <a:buSzPct val="100000"/>
        <a:buFont typeface="Arial" charset="0"/>
        <a:buChar char="»"/>
        <a:defRPr sz="1400">
          <a:solidFill>
            <a:srgbClr val="000000"/>
          </a:solidFill>
          <a:latin typeface="+mn-lt"/>
          <a:ea typeface="ＭＳ Ｐゴシック" charset="0"/>
        </a:defRPr>
      </a:lvl5pPr>
      <a:lvl6pPr marL="21764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6pPr>
      <a:lvl7pPr marL="26336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7pPr>
      <a:lvl8pPr marL="30908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8pPr>
      <a:lvl9pPr marL="35480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6.jpeg"/><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8.png"/><Relationship Id="rId5" Type="http://schemas.openxmlformats.org/officeDocument/2006/relationships/oleObject" Target="../embeddings/oleObject11.bin"/><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12.bin"/><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14.vml"/><Relationship Id="rId5" Type="http://schemas.openxmlformats.org/officeDocument/2006/relationships/oleObject" Target="../embeddings/oleObject14.bin"/><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oleObject" Target="../embeddings/oleObject15.bin"/><Relationship Id="rId3" Type="http://schemas.openxmlformats.org/officeDocument/2006/relationships/notesSlide" Target="../notesSlides/notesSlide19.xml"/><Relationship Id="rId7" Type="http://schemas.openxmlformats.org/officeDocument/2006/relationships/image" Target="../media/image26.jpeg"/><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3.jpeg"/><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chart" Target="../charts/chart4.xml"/><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36.png"/><Relationship Id="rId4" Type="http://schemas.microsoft.com/office/2007/relationships/hdphoto" Target="../media/hdphoto2.wdp"/><Relationship Id="rId9"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jpe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nxK6jMN58eM?feature=oembed" TargetMode="Externa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67BDAC29-6625-4DE3-9A2B-5315A65C716A}"/>
              </a:ext>
            </a:extLst>
          </p:cNvPr>
          <p:cNvSpPr txBox="1"/>
          <p:nvPr/>
        </p:nvSpPr>
        <p:spPr>
          <a:xfrm>
            <a:off x="495300" y="444500"/>
            <a:ext cx="1731065" cy="338554"/>
          </a:xfrm>
          <a:prstGeom prst="rect">
            <a:avLst/>
          </a:prstGeom>
          <a:solidFill>
            <a:srgbClr val="FFFF00"/>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r>
              <a:rPr lang="de-DE" dirty="0"/>
              <a:t>Lead </a:t>
            </a:r>
            <a:r>
              <a:rPr lang="de-DE" dirty="0" err="1"/>
              <a:t>pic</a:t>
            </a:r>
            <a:r>
              <a:rPr lang="de-DE" dirty="0"/>
              <a:t>.</a:t>
            </a:r>
          </a:p>
        </p:txBody>
      </p:sp>
      <p:pic>
        <p:nvPicPr>
          <p:cNvPr id="4" name="Grafik 3">
            <a:extLst>
              <a:ext uri="{FF2B5EF4-FFF2-40B4-BE49-F238E27FC236}">
                <a16:creationId xmlns:a16="http://schemas.microsoft.com/office/drawing/2014/main" xmlns="" id="{458200CD-3863-47B4-B3F3-ABAD18C75C26}"/>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329876"/>
            <a:ext cx="9906000" cy="616462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8FCABB3-D7C9-4441-A4CC-EC19695C11EC}"/>
              </a:ext>
            </a:extLst>
          </p:cNvPr>
          <p:cNvSpPr>
            <a:spLocks noGrp="1"/>
          </p:cNvSpPr>
          <p:nvPr>
            <p:ph type="title"/>
          </p:nvPr>
        </p:nvSpPr>
        <p:spPr>
          <a:xfrm>
            <a:off x="474663" y="644529"/>
            <a:ext cx="8958262" cy="392113"/>
          </a:xfrm>
        </p:spPr>
        <p:txBody>
          <a:bodyPr/>
          <a:lstStyle/>
          <a:p>
            <a:r>
              <a:rPr lang="de-DE" sz="3000" dirty="0">
                <a:solidFill>
                  <a:srgbClr val="C00000"/>
                </a:solidFill>
              </a:rPr>
              <a:t>Operational Highlights</a:t>
            </a:r>
          </a:p>
        </p:txBody>
      </p:sp>
      <p:sp>
        <p:nvSpPr>
          <p:cNvPr id="3" name="Inhaltsplatzhalter 2">
            <a:extLst>
              <a:ext uri="{FF2B5EF4-FFF2-40B4-BE49-F238E27FC236}">
                <a16:creationId xmlns:a16="http://schemas.microsoft.com/office/drawing/2014/main" xmlns="" id="{8E1446FB-3303-40B9-9523-FC5A85AD2D7E}"/>
              </a:ext>
            </a:extLst>
          </p:cNvPr>
          <p:cNvSpPr>
            <a:spLocks noGrp="1"/>
          </p:cNvSpPr>
          <p:nvPr>
            <p:ph idx="1"/>
          </p:nvPr>
        </p:nvSpPr>
        <p:spPr>
          <a:xfrm>
            <a:off x="474663" y="1450975"/>
            <a:ext cx="8958262" cy="4351338"/>
          </a:xfrm>
          <a:solidFill>
            <a:srgbClr val="FFFFFF"/>
          </a:solidFill>
        </p:spPr>
        <p:txBody>
          <a:bodyPr/>
          <a:lstStyle/>
          <a:p>
            <a:pPr marL="742950" indent="-742950">
              <a:buFont typeface="+mj-lt"/>
              <a:buAutoNum type="arabicPeriod"/>
            </a:pPr>
            <a:endParaRPr lang="en-GB" sz="2000" b="1" dirty="0">
              <a:solidFill>
                <a:srgbClr val="003366"/>
              </a:solidFill>
            </a:endParaRPr>
          </a:p>
          <a:p>
            <a:r>
              <a:rPr lang="en-GB" sz="3000" b="1" dirty="0">
                <a:solidFill>
                  <a:srgbClr val="003366"/>
                </a:solidFill>
              </a:rPr>
              <a:t>Purchase and sale of properties in Budapest </a:t>
            </a:r>
            <a:endParaRPr lang="en-GB" sz="2000" kern="1200" dirty="0">
              <a:solidFill>
                <a:srgbClr val="003366"/>
              </a:solidFill>
            </a:endParaRPr>
          </a:p>
          <a:p>
            <a:pPr marL="1138237" indent="-342900">
              <a:buClr>
                <a:srgbClr val="C00000"/>
              </a:buClr>
              <a:buSzPct val="150000"/>
              <a:buFont typeface="Symbol" panose="05050102010706020507" pitchFamily="18" charset="2"/>
              <a:buChar char="-"/>
            </a:pPr>
            <a:r>
              <a:rPr lang="en-GB" sz="2000" kern="1200" dirty="0">
                <a:solidFill>
                  <a:srgbClr val="003366"/>
                </a:solidFill>
              </a:rPr>
              <a:t>Acquisition of B52 Office</a:t>
            </a:r>
          </a:p>
          <a:p>
            <a:pPr marL="1138237" indent="-342900">
              <a:buClr>
                <a:srgbClr val="C00000"/>
              </a:buClr>
              <a:buSzPct val="150000"/>
              <a:buFont typeface="Symbol" panose="05050102010706020507" pitchFamily="18" charset="2"/>
              <a:buChar char="-"/>
            </a:pPr>
            <a:r>
              <a:rPr lang="en-GB" sz="2000" kern="1200" dirty="0">
                <a:solidFill>
                  <a:srgbClr val="003366"/>
                </a:solidFill>
              </a:rPr>
              <a:t>Sale of </a:t>
            </a:r>
            <a:r>
              <a:rPr lang="en-GB" sz="2000" kern="1200" dirty="0" err="1">
                <a:solidFill>
                  <a:srgbClr val="003366"/>
                </a:solidFill>
              </a:rPr>
              <a:t>Ülloi</a:t>
            </a:r>
            <a:r>
              <a:rPr lang="en-GB" sz="2000" kern="1200" dirty="0">
                <a:solidFill>
                  <a:srgbClr val="003366"/>
                </a:solidFill>
              </a:rPr>
              <a:t> land plot</a:t>
            </a:r>
          </a:p>
          <a:p>
            <a:pPr marL="1138237" indent="-342900">
              <a:buClr>
                <a:srgbClr val="C00000"/>
              </a:buClr>
              <a:buSzPct val="150000"/>
              <a:buFont typeface="Symbol" panose="05050102010706020507" pitchFamily="18" charset="2"/>
              <a:buChar char="-"/>
            </a:pPr>
            <a:r>
              <a:rPr lang="en-GB" sz="2000" kern="1200" dirty="0" err="1">
                <a:solidFill>
                  <a:srgbClr val="003366"/>
                </a:solidFill>
              </a:rPr>
              <a:t>Ogrodowa</a:t>
            </a:r>
            <a:r>
              <a:rPr lang="en-GB" sz="2000" kern="1200" dirty="0">
                <a:solidFill>
                  <a:srgbClr val="003366"/>
                </a:solidFill>
              </a:rPr>
              <a:t> Office in Lodz opened</a:t>
            </a:r>
          </a:p>
          <a:p>
            <a:pPr marL="795337" indent="0">
              <a:buClr>
                <a:srgbClr val="C00000"/>
              </a:buClr>
              <a:buSzPct val="150000"/>
              <a:buNone/>
            </a:pPr>
            <a:endParaRPr lang="en-GB" sz="2000" b="1" dirty="0">
              <a:solidFill>
                <a:srgbClr val="003366"/>
              </a:solidFill>
            </a:endParaRPr>
          </a:p>
          <a:p>
            <a:endParaRPr lang="en-GB" sz="2000" dirty="0">
              <a:solidFill>
                <a:srgbClr val="003366"/>
              </a:solidFill>
            </a:endParaRPr>
          </a:p>
          <a:p>
            <a:endParaRPr lang="en-GB" sz="2000" dirty="0">
              <a:solidFill>
                <a:srgbClr val="003366"/>
              </a:solidFill>
            </a:endParaRPr>
          </a:p>
          <a:p>
            <a:pPr marL="0" indent="0">
              <a:buNone/>
            </a:pPr>
            <a:endParaRPr lang="en-GB" sz="2000" kern="1200" dirty="0">
              <a:solidFill>
                <a:srgbClr val="003366"/>
              </a:solidFill>
            </a:endParaRPr>
          </a:p>
          <a:p>
            <a:pPr marL="0" indent="0" algn="ctr">
              <a:buNone/>
            </a:pPr>
            <a:endParaRPr lang="de-DE" sz="2000" dirty="0"/>
          </a:p>
          <a:p>
            <a:pPr marL="0" indent="0">
              <a:buNone/>
            </a:pPr>
            <a:endParaRPr lang="de-DE" dirty="0"/>
          </a:p>
        </p:txBody>
      </p:sp>
      <p:graphicFrame>
        <p:nvGraphicFramePr>
          <p:cNvPr id="6" name="Objekt 5">
            <a:extLst>
              <a:ext uri="{FF2B5EF4-FFF2-40B4-BE49-F238E27FC236}">
                <a16:creationId xmlns:a16="http://schemas.microsoft.com/office/drawing/2014/main" xmlns="" id="{963E6D68-0ED6-4969-AFD2-9F5BC67D0CC5}"/>
              </a:ext>
            </a:extLst>
          </p:cNvPr>
          <p:cNvGraphicFramePr>
            <a:graphicFrameLocks noChangeAspect="1"/>
          </p:cNvGraphicFramePr>
          <p:nvPr>
            <p:extLst/>
          </p:nvPr>
        </p:nvGraphicFramePr>
        <p:xfrm>
          <a:off x="8308796" y="119284"/>
          <a:ext cx="1440000" cy="1442602"/>
        </p:xfrm>
        <a:graphic>
          <a:graphicData uri="http://schemas.openxmlformats.org/presentationml/2006/ole">
            <p:oleObj spid="_x0000_s128013" name="Image" r:id="rId4" imgW="14996825" imgH="14996825" progId="">
              <p:embed/>
            </p:oleObj>
          </a:graphicData>
        </a:graphic>
      </p:graphicFrame>
    </p:spTree>
    <p:extLst>
      <p:ext uri="{BB962C8B-B14F-4D97-AF65-F5344CB8AC3E}">
        <p14:creationId xmlns:p14="http://schemas.microsoft.com/office/powerpoint/2010/main" xmlns="" val="2553932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8FCABB3-D7C9-4441-A4CC-EC19695C11EC}"/>
              </a:ext>
            </a:extLst>
          </p:cNvPr>
          <p:cNvSpPr>
            <a:spLocks noGrp="1"/>
          </p:cNvSpPr>
          <p:nvPr>
            <p:ph type="title"/>
          </p:nvPr>
        </p:nvSpPr>
        <p:spPr>
          <a:xfrm>
            <a:off x="474663" y="644529"/>
            <a:ext cx="8958262" cy="392113"/>
          </a:xfrm>
        </p:spPr>
        <p:txBody>
          <a:bodyPr/>
          <a:lstStyle/>
          <a:p>
            <a:r>
              <a:rPr lang="de-DE" sz="3000" dirty="0">
                <a:solidFill>
                  <a:srgbClr val="C00000"/>
                </a:solidFill>
              </a:rPr>
              <a:t>Key </a:t>
            </a:r>
            <a:r>
              <a:rPr lang="de-DE" sz="3000" dirty="0" err="1">
                <a:solidFill>
                  <a:srgbClr val="C00000"/>
                </a:solidFill>
              </a:rPr>
              <a:t>figures</a:t>
            </a:r>
            <a:endParaRPr lang="de-DE" sz="3000" dirty="0">
              <a:solidFill>
                <a:srgbClr val="C00000"/>
              </a:solidFill>
            </a:endParaRPr>
          </a:p>
        </p:txBody>
      </p:sp>
      <p:sp>
        <p:nvSpPr>
          <p:cNvPr id="3" name="Inhaltsplatzhalter 2">
            <a:extLst>
              <a:ext uri="{FF2B5EF4-FFF2-40B4-BE49-F238E27FC236}">
                <a16:creationId xmlns:a16="http://schemas.microsoft.com/office/drawing/2014/main" xmlns="" id="{8E1446FB-3303-40B9-9523-FC5A85AD2D7E}"/>
              </a:ext>
            </a:extLst>
          </p:cNvPr>
          <p:cNvSpPr>
            <a:spLocks noGrp="1"/>
          </p:cNvSpPr>
          <p:nvPr>
            <p:ph idx="1"/>
          </p:nvPr>
        </p:nvSpPr>
        <p:spPr>
          <a:xfrm>
            <a:off x="474663" y="1450975"/>
            <a:ext cx="8958262" cy="4351338"/>
          </a:xfrm>
        </p:spPr>
        <p:txBody>
          <a:bodyPr/>
          <a:lstStyle/>
          <a:p>
            <a:pPr marL="742950" indent="-742950">
              <a:buFont typeface="+mj-lt"/>
              <a:buAutoNum type="arabicPeriod"/>
            </a:pPr>
            <a:endParaRPr lang="en-GB" sz="2000" b="1" dirty="0">
              <a:solidFill>
                <a:srgbClr val="003366"/>
              </a:solidFill>
            </a:endParaRPr>
          </a:p>
          <a:p>
            <a:pPr marL="742950" indent="-742950">
              <a:buFont typeface="+mj-lt"/>
              <a:buAutoNum type="arabicPeriod"/>
            </a:pPr>
            <a:r>
              <a:rPr lang="en-GB" sz="3000" b="1" dirty="0">
                <a:solidFill>
                  <a:srgbClr val="003366"/>
                </a:solidFill>
              </a:rPr>
              <a:t>Revenues:  -48 % to EUR 14.4 </a:t>
            </a:r>
            <a:r>
              <a:rPr lang="en-GB" sz="3000" b="1" dirty="0" err="1">
                <a:solidFill>
                  <a:srgbClr val="003366"/>
                </a:solidFill>
              </a:rPr>
              <a:t>mn</a:t>
            </a:r>
            <a:endParaRPr lang="en-GB" sz="3000" b="1" dirty="0">
              <a:solidFill>
                <a:srgbClr val="003366"/>
              </a:solidFill>
            </a:endParaRPr>
          </a:p>
          <a:p>
            <a:pPr marL="1138237" indent="-342900">
              <a:buClr>
                <a:srgbClr val="C00000"/>
              </a:buClr>
              <a:buSzPct val="150000"/>
              <a:buFont typeface="Symbol" panose="05050102010706020507" pitchFamily="18" charset="2"/>
              <a:buChar char="-"/>
            </a:pPr>
            <a:r>
              <a:rPr lang="en-GB" sz="2000" kern="1200" dirty="0">
                <a:solidFill>
                  <a:srgbClr val="003366"/>
                </a:solidFill>
              </a:rPr>
              <a:t>Revenues Hotels -70 %</a:t>
            </a:r>
          </a:p>
          <a:p>
            <a:pPr marL="1138237" indent="-342900">
              <a:buClr>
                <a:srgbClr val="C00000"/>
              </a:buClr>
              <a:buSzPct val="150000"/>
              <a:buFont typeface="Symbol" panose="05050102010706020507" pitchFamily="18" charset="2"/>
              <a:buChar char="-"/>
            </a:pPr>
            <a:r>
              <a:rPr lang="en-GB" sz="2000" kern="1200" dirty="0">
                <a:solidFill>
                  <a:srgbClr val="003366"/>
                </a:solidFill>
              </a:rPr>
              <a:t>Revenues Investment Properties +24%</a:t>
            </a:r>
            <a:endParaRPr lang="en-GB" sz="2000" b="1" dirty="0">
              <a:solidFill>
                <a:srgbClr val="003366"/>
              </a:solidFill>
            </a:endParaRPr>
          </a:p>
          <a:p>
            <a:pPr marL="742950" indent="-742950">
              <a:buFont typeface="+mj-lt"/>
              <a:buAutoNum type="arabicPeriod" startAt="2"/>
            </a:pPr>
            <a:r>
              <a:rPr lang="en-GB" sz="3000" b="1" dirty="0">
                <a:solidFill>
                  <a:srgbClr val="003366"/>
                </a:solidFill>
              </a:rPr>
              <a:t>EBITDA / EBIT: </a:t>
            </a:r>
            <a:r>
              <a:rPr lang="en-GB" sz="2800" b="1" kern="1200" dirty="0">
                <a:solidFill>
                  <a:srgbClr val="003366"/>
                </a:solidFill>
              </a:rPr>
              <a:t>EUR 2.9 </a:t>
            </a:r>
            <a:r>
              <a:rPr lang="en-GB" sz="2800" b="1" kern="1200" dirty="0" err="1">
                <a:solidFill>
                  <a:srgbClr val="003366"/>
                </a:solidFill>
              </a:rPr>
              <a:t>mn</a:t>
            </a:r>
            <a:r>
              <a:rPr lang="en-GB" sz="2800" b="1" kern="1200" dirty="0">
                <a:solidFill>
                  <a:srgbClr val="003366"/>
                </a:solidFill>
              </a:rPr>
              <a:t> / EUR 2.7 </a:t>
            </a:r>
            <a:r>
              <a:rPr lang="en-GB" sz="2800" b="1" kern="1200" dirty="0" err="1">
                <a:solidFill>
                  <a:srgbClr val="003366"/>
                </a:solidFill>
              </a:rPr>
              <a:t>mn</a:t>
            </a:r>
            <a:endParaRPr lang="en-GB" sz="3000" b="1" dirty="0">
              <a:solidFill>
                <a:srgbClr val="003366"/>
              </a:solidFill>
            </a:endParaRPr>
          </a:p>
          <a:p>
            <a:pPr marL="742950" indent="-742950">
              <a:buFont typeface="+mj-lt"/>
              <a:buAutoNum type="arabicPeriod" startAt="2"/>
            </a:pPr>
            <a:endParaRPr lang="en-GB" sz="2000" b="1" dirty="0">
              <a:solidFill>
                <a:srgbClr val="003366"/>
              </a:solidFill>
            </a:endParaRPr>
          </a:p>
          <a:p>
            <a:pPr marL="742950" indent="-742950">
              <a:buFont typeface="+mj-lt"/>
              <a:buAutoNum type="arabicPeriod" startAt="2"/>
            </a:pPr>
            <a:r>
              <a:rPr lang="en-GB" sz="3000" b="1" dirty="0">
                <a:solidFill>
                  <a:srgbClr val="003366"/>
                </a:solidFill>
              </a:rPr>
              <a:t>Gross Asset Value + 12 %</a:t>
            </a:r>
          </a:p>
          <a:p>
            <a:pPr marL="742950" indent="-742950">
              <a:buFont typeface="+mj-lt"/>
              <a:buAutoNum type="arabicPeriod" startAt="2"/>
            </a:pPr>
            <a:endParaRPr lang="en-GB" sz="2000" b="1" dirty="0">
              <a:solidFill>
                <a:srgbClr val="003366"/>
              </a:solidFill>
            </a:endParaRPr>
          </a:p>
          <a:p>
            <a:pPr marL="742950" indent="-742950">
              <a:buFont typeface="+mj-lt"/>
              <a:buAutoNum type="arabicPeriod" startAt="2"/>
            </a:pPr>
            <a:r>
              <a:rPr lang="en-GB" sz="3000" b="1" dirty="0">
                <a:solidFill>
                  <a:srgbClr val="003366"/>
                </a:solidFill>
              </a:rPr>
              <a:t>Net Asset Value EUR 2.4 per share </a:t>
            </a:r>
          </a:p>
          <a:p>
            <a:pPr marL="0" indent="0">
              <a:buNone/>
            </a:pPr>
            <a:endParaRPr lang="en-GB" sz="2000" kern="1200" dirty="0">
              <a:solidFill>
                <a:srgbClr val="003366"/>
              </a:solidFill>
            </a:endParaRPr>
          </a:p>
          <a:p>
            <a:pPr marL="0" indent="0" algn="ctr">
              <a:buNone/>
            </a:pPr>
            <a:endParaRPr lang="de-DE" sz="2000" dirty="0"/>
          </a:p>
          <a:p>
            <a:pPr marL="0" indent="0">
              <a:buNone/>
            </a:pPr>
            <a:endParaRPr lang="de-DE" dirty="0"/>
          </a:p>
        </p:txBody>
      </p:sp>
      <p:graphicFrame>
        <p:nvGraphicFramePr>
          <p:cNvPr id="5" name="Objekt 4">
            <a:extLst>
              <a:ext uri="{FF2B5EF4-FFF2-40B4-BE49-F238E27FC236}">
                <a16:creationId xmlns:a16="http://schemas.microsoft.com/office/drawing/2014/main" xmlns="" id="{294AEFEB-BD21-4349-B935-B468655AD3FD}"/>
              </a:ext>
            </a:extLst>
          </p:cNvPr>
          <p:cNvGraphicFramePr>
            <a:graphicFrameLocks noChangeAspect="1"/>
          </p:cNvGraphicFramePr>
          <p:nvPr>
            <p:extLst/>
          </p:nvPr>
        </p:nvGraphicFramePr>
        <p:xfrm>
          <a:off x="8308796" y="119284"/>
          <a:ext cx="1440000" cy="1442602"/>
        </p:xfrm>
        <a:graphic>
          <a:graphicData uri="http://schemas.openxmlformats.org/presentationml/2006/ole">
            <p:oleObj spid="_x0000_s81960" name="Image" r:id="rId4" imgW="14996825" imgH="14996825" progId="">
              <p:embed/>
            </p:oleObj>
          </a:graphicData>
        </a:graphic>
      </p:graphicFrame>
    </p:spTree>
    <p:extLst>
      <p:ext uri="{BB962C8B-B14F-4D97-AF65-F5344CB8AC3E}">
        <p14:creationId xmlns:p14="http://schemas.microsoft.com/office/powerpoint/2010/main" xmlns="" val="2691113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xmlns="" id="{75177150-B282-4608-8CBE-16AC28225FE8}"/>
              </a:ext>
            </a:extLst>
          </p:cNvPr>
          <p:cNvSpPr txBox="1">
            <a:spLocks noChangeArrowheads="1"/>
          </p:cNvSpPr>
          <p:nvPr/>
        </p:nvSpPr>
        <p:spPr bwMode="auto">
          <a:xfrm>
            <a:off x="333313" y="5819205"/>
            <a:ext cx="6278626" cy="5539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a:solidFill>
                  <a:srgbClr val="0099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l" eaLnBrk="1" hangingPunct="1">
              <a:spcBef>
                <a:spcPts val="1000"/>
              </a:spcBef>
              <a:tabLst>
                <a:tab pos="1235075" algn="l"/>
                <a:tab pos="2149475" algn="l"/>
                <a:tab pos="3063875" algn="l"/>
                <a:tab pos="3978275" algn="l"/>
                <a:tab pos="4892675" algn="l"/>
                <a:tab pos="5807075" algn="l"/>
                <a:tab pos="6721475" algn="l"/>
                <a:tab pos="7635875" algn="l"/>
                <a:tab pos="8550275" algn="l"/>
                <a:tab pos="9464675" algn="l"/>
                <a:tab pos="10379075" algn="l"/>
              </a:tabLst>
            </a:pPr>
            <a:r>
              <a:rPr lang="de-AT" sz="3000" b="1" dirty="0">
                <a:solidFill>
                  <a:srgbClr val="C00000"/>
                </a:solidFill>
                <a:cs typeface="Arial" charset="0"/>
              </a:rPr>
              <a:t>Developments</a:t>
            </a:r>
          </a:p>
        </p:txBody>
      </p:sp>
      <p:pic>
        <p:nvPicPr>
          <p:cNvPr id="3" name="Grafik 2">
            <a:extLst>
              <a:ext uri="{FF2B5EF4-FFF2-40B4-BE49-F238E27FC236}">
                <a16:creationId xmlns:a16="http://schemas.microsoft.com/office/drawing/2014/main" xmlns="" id="{11CA1D19-9D5B-4392-A4DC-A70F931265B4}"/>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636353" y="1"/>
            <a:ext cx="6793109" cy="5829300"/>
          </a:xfrm>
          <a:prstGeom prst="rect">
            <a:avLst/>
          </a:prstGeom>
        </p:spPr>
      </p:pic>
    </p:spTree>
    <p:extLst>
      <p:ext uri="{BB962C8B-B14F-4D97-AF65-F5344CB8AC3E}">
        <p14:creationId xmlns:p14="http://schemas.microsoft.com/office/powerpoint/2010/main" xmlns="" val="3757083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8FCABB3-D7C9-4441-A4CC-EC19695C11EC}"/>
              </a:ext>
            </a:extLst>
          </p:cNvPr>
          <p:cNvSpPr>
            <a:spLocks noGrp="1"/>
          </p:cNvSpPr>
          <p:nvPr>
            <p:ph type="title"/>
          </p:nvPr>
        </p:nvSpPr>
        <p:spPr>
          <a:xfrm>
            <a:off x="474663" y="644529"/>
            <a:ext cx="8958262" cy="392113"/>
          </a:xfrm>
        </p:spPr>
        <p:txBody>
          <a:bodyPr/>
          <a:lstStyle/>
          <a:p>
            <a:r>
              <a:rPr lang="de-DE" sz="3000" dirty="0">
                <a:solidFill>
                  <a:srgbClr val="C00000"/>
                </a:solidFill>
              </a:rPr>
              <a:t>Krakow</a:t>
            </a:r>
            <a:br>
              <a:rPr lang="de-DE" sz="3000" dirty="0">
                <a:solidFill>
                  <a:srgbClr val="C00000"/>
                </a:solidFill>
              </a:rPr>
            </a:br>
            <a:r>
              <a:rPr lang="de-DE" sz="3000" dirty="0">
                <a:solidFill>
                  <a:srgbClr val="C00000"/>
                </a:solidFill>
              </a:rPr>
              <a:t>Chopin Office</a:t>
            </a:r>
          </a:p>
        </p:txBody>
      </p:sp>
      <p:sp>
        <p:nvSpPr>
          <p:cNvPr id="9" name="Textfeld 8">
            <a:extLst>
              <a:ext uri="{FF2B5EF4-FFF2-40B4-BE49-F238E27FC236}">
                <a16:creationId xmlns:a16="http://schemas.microsoft.com/office/drawing/2014/main" xmlns="" id="{8CACD1A9-CADB-4C4A-A8FA-843AAE97DC0D}"/>
              </a:ext>
            </a:extLst>
          </p:cNvPr>
          <p:cNvSpPr txBox="1"/>
          <p:nvPr/>
        </p:nvSpPr>
        <p:spPr>
          <a:xfrm>
            <a:off x="7562900" y="2243777"/>
            <a:ext cx="1870025" cy="338554"/>
          </a:xfrm>
          <a:prstGeom prst="rect">
            <a:avLst/>
          </a:prstGeom>
          <a:solidFill>
            <a:srgbClr val="FFFF00"/>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r>
              <a:rPr lang="de-DE" dirty="0"/>
              <a:t>High </a:t>
            </a:r>
            <a:r>
              <a:rPr lang="de-DE" dirty="0" err="1"/>
              <a:t>res</a:t>
            </a:r>
            <a:r>
              <a:rPr lang="de-DE" dirty="0"/>
              <a:t>. </a:t>
            </a:r>
            <a:r>
              <a:rPr lang="de-DE" dirty="0" err="1"/>
              <a:t>pic</a:t>
            </a:r>
            <a:r>
              <a:rPr lang="de-DE" dirty="0"/>
              <a:t>.</a:t>
            </a:r>
          </a:p>
        </p:txBody>
      </p:sp>
      <p:graphicFrame>
        <p:nvGraphicFramePr>
          <p:cNvPr id="8" name="Objekt 7">
            <a:extLst>
              <a:ext uri="{FF2B5EF4-FFF2-40B4-BE49-F238E27FC236}">
                <a16:creationId xmlns:a16="http://schemas.microsoft.com/office/drawing/2014/main" xmlns="" id="{1F71B5D8-6CB7-447C-AA86-D62A4430E17F}"/>
              </a:ext>
            </a:extLst>
          </p:cNvPr>
          <p:cNvGraphicFramePr>
            <a:graphicFrameLocks noChangeAspect="1"/>
          </p:cNvGraphicFramePr>
          <p:nvPr>
            <p:extLst>
              <p:ext uri="{D42A27DB-BD31-4B8C-83A1-F6EECF244321}">
                <p14:modId xmlns:p14="http://schemas.microsoft.com/office/powerpoint/2010/main" xmlns="" val="4118262505"/>
              </p:ext>
            </p:extLst>
          </p:nvPr>
        </p:nvGraphicFramePr>
        <p:xfrm>
          <a:off x="8273005" y="124850"/>
          <a:ext cx="1437402" cy="1440000"/>
        </p:xfrm>
        <a:graphic>
          <a:graphicData uri="http://schemas.openxmlformats.org/presentationml/2006/ole">
            <p:oleObj spid="_x0000_s9387" name="Image" r:id="rId4" imgW="14996825" imgH="14996825" progId="">
              <p:embed/>
            </p:oleObj>
          </a:graphicData>
        </a:graphic>
      </p:graphicFrame>
      <p:pic>
        <p:nvPicPr>
          <p:cNvPr id="9296" name="Picture 80" descr="\\demon\Corporate&amp;Finance\Klienci\Warimpex\Foto\Chopin Office (1).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0" y="1760560"/>
            <a:ext cx="9906000" cy="4284639"/>
          </a:xfrm>
          <a:prstGeom prst="rect">
            <a:avLst/>
          </a:prstGeom>
          <a:noFill/>
        </p:spPr>
      </p:pic>
      <p:sp>
        <p:nvSpPr>
          <p:cNvPr id="10" name="Textfeld 9">
            <a:extLst>
              <a:ext uri="{FF2B5EF4-FFF2-40B4-BE49-F238E27FC236}">
                <a16:creationId xmlns:a16="http://schemas.microsoft.com/office/drawing/2014/main" xmlns="" id="{EE04AB77-8347-4F28-9F8B-0C09EA198ACE}"/>
              </a:ext>
            </a:extLst>
          </p:cNvPr>
          <p:cNvSpPr txBox="1"/>
          <p:nvPr/>
        </p:nvSpPr>
        <p:spPr>
          <a:xfrm>
            <a:off x="-1813" y="5589608"/>
            <a:ext cx="3813959" cy="1200329"/>
          </a:xfrm>
          <a:prstGeom prst="rect">
            <a:avLst/>
          </a:prstGeom>
          <a:solidFill>
            <a:schemeClr val="bg1"/>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pPr marL="171450" indent="-171450">
              <a:buClr>
                <a:srgbClr val="C00000"/>
              </a:buClr>
              <a:buSzPct val="150000"/>
              <a:buFontTx/>
              <a:buChar char="-"/>
            </a:pPr>
            <a:r>
              <a:rPr lang="de-DE" sz="1200" kern="1200" dirty="0">
                <a:solidFill>
                  <a:srgbClr val="003366"/>
                </a:solidFill>
              </a:rPr>
              <a:t>Office </a:t>
            </a:r>
            <a:r>
              <a:rPr lang="de-DE" sz="1200" kern="1200" dirty="0" err="1">
                <a:solidFill>
                  <a:srgbClr val="003366"/>
                </a:solidFill>
              </a:rPr>
              <a:t>building</a:t>
            </a:r>
            <a:r>
              <a:rPr lang="de-DE" sz="1200" kern="1200" dirty="0">
                <a:solidFill>
                  <a:srgbClr val="003366"/>
                </a:solidFill>
              </a:rPr>
              <a:t> </a:t>
            </a:r>
            <a:r>
              <a:rPr lang="de-DE" sz="1200" kern="1200" dirty="0" err="1">
                <a:solidFill>
                  <a:srgbClr val="003366"/>
                </a:solidFill>
              </a:rPr>
              <a:t>next</a:t>
            </a:r>
            <a:r>
              <a:rPr lang="de-DE" sz="1200" kern="1200" dirty="0">
                <a:solidFill>
                  <a:srgbClr val="003366"/>
                </a:solidFill>
              </a:rPr>
              <a:t> </a:t>
            </a:r>
            <a:r>
              <a:rPr lang="de-DE" sz="1200" kern="1200" dirty="0" err="1">
                <a:solidFill>
                  <a:srgbClr val="003366"/>
                </a:solidFill>
              </a:rPr>
              <a:t>to</a:t>
            </a:r>
            <a:r>
              <a:rPr lang="de-DE" sz="1200" kern="1200" dirty="0">
                <a:solidFill>
                  <a:srgbClr val="003366"/>
                </a:solidFill>
              </a:rPr>
              <a:t> Chopin </a:t>
            </a:r>
            <a:r>
              <a:rPr lang="de-DE" sz="1200" kern="1200" dirty="0" err="1">
                <a:solidFill>
                  <a:srgbClr val="003366"/>
                </a:solidFill>
              </a:rPr>
              <a:t>hotel</a:t>
            </a:r>
            <a:r>
              <a:rPr lang="de-DE" sz="1200" kern="1200" dirty="0">
                <a:solidFill>
                  <a:srgbClr val="003366"/>
                </a:solidFill>
              </a:rPr>
              <a:t> Krakow</a:t>
            </a:r>
          </a:p>
          <a:p>
            <a:pPr marL="171450" indent="-171450">
              <a:buClr>
                <a:srgbClr val="C00000"/>
              </a:buClr>
              <a:buSzPct val="150000"/>
              <a:buFontTx/>
              <a:buChar char="-"/>
            </a:pPr>
            <a:r>
              <a:rPr lang="de-DE" sz="1200" kern="1200" dirty="0">
                <a:solidFill>
                  <a:srgbClr val="003366"/>
                </a:solidFill>
              </a:rPr>
              <a:t>Premium </a:t>
            </a:r>
            <a:r>
              <a:rPr lang="de-DE" sz="1200" kern="1200" dirty="0" err="1">
                <a:solidFill>
                  <a:srgbClr val="003366"/>
                </a:solidFill>
              </a:rPr>
              <a:t>location</a:t>
            </a:r>
            <a:r>
              <a:rPr lang="de-DE" sz="1200" kern="1200" dirty="0">
                <a:solidFill>
                  <a:srgbClr val="003366"/>
                </a:solidFill>
              </a:rPr>
              <a:t> in </a:t>
            </a:r>
            <a:r>
              <a:rPr lang="de-DE" sz="1200" kern="1200" dirty="0" err="1">
                <a:solidFill>
                  <a:srgbClr val="003366"/>
                </a:solidFill>
              </a:rPr>
              <a:t>the</a:t>
            </a:r>
            <a:r>
              <a:rPr lang="de-DE" sz="1200" kern="1200" dirty="0">
                <a:solidFill>
                  <a:srgbClr val="003366"/>
                </a:solidFill>
              </a:rPr>
              <a:t> </a:t>
            </a:r>
            <a:r>
              <a:rPr lang="de-DE" sz="1200" kern="1200" dirty="0" err="1">
                <a:solidFill>
                  <a:srgbClr val="003366"/>
                </a:solidFill>
              </a:rPr>
              <a:t>city</a:t>
            </a:r>
            <a:endParaRPr lang="de-DE" sz="1200" kern="1200" dirty="0">
              <a:solidFill>
                <a:srgbClr val="003366"/>
              </a:solidFill>
            </a:endParaRPr>
          </a:p>
          <a:p>
            <a:pPr marL="171450" indent="-171450">
              <a:buClr>
                <a:srgbClr val="C00000"/>
              </a:buClr>
              <a:buSzPct val="150000"/>
              <a:buFontTx/>
              <a:buChar char="-"/>
            </a:pPr>
            <a:r>
              <a:rPr lang="de-DE" sz="1200" kern="1200" dirty="0">
                <a:solidFill>
                  <a:srgbClr val="003366"/>
                </a:solidFill>
              </a:rPr>
              <a:t>Total </a:t>
            </a:r>
            <a:r>
              <a:rPr lang="de-DE" sz="1200" kern="1200" dirty="0" err="1">
                <a:solidFill>
                  <a:srgbClr val="003366"/>
                </a:solidFill>
              </a:rPr>
              <a:t>of</a:t>
            </a:r>
            <a:r>
              <a:rPr lang="de-DE" sz="1200" kern="1200" dirty="0">
                <a:solidFill>
                  <a:srgbClr val="003366"/>
                </a:solidFill>
              </a:rPr>
              <a:t> </a:t>
            </a:r>
            <a:r>
              <a:rPr lang="de-DE" sz="1200" kern="1200" dirty="0" err="1">
                <a:solidFill>
                  <a:srgbClr val="003366"/>
                </a:solidFill>
              </a:rPr>
              <a:t>approx</a:t>
            </a:r>
            <a:r>
              <a:rPr lang="de-DE" sz="1200" kern="1200" dirty="0">
                <a:solidFill>
                  <a:srgbClr val="003366"/>
                </a:solidFill>
              </a:rPr>
              <a:t>. 21,000 m² </a:t>
            </a:r>
            <a:r>
              <a:rPr lang="de-DE" sz="1200" kern="1200" dirty="0" err="1">
                <a:solidFill>
                  <a:srgbClr val="003366"/>
                </a:solidFill>
              </a:rPr>
              <a:t>lettable</a:t>
            </a:r>
            <a:r>
              <a:rPr lang="de-DE" sz="1200" kern="1200" dirty="0">
                <a:solidFill>
                  <a:srgbClr val="003366"/>
                </a:solidFill>
              </a:rPr>
              <a:t> office </a:t>
            </a:r>
            <a:r>
              <a:rPr lang="de-DE" sz="1200" kern="1200" dirty="0" err="1">
                <a:solidFill>
                  <a:srgbClr val="003366"/>
                </a:solidFill>
              </a:rPr>
              <a:t>space</a:t>
            </a:r>
            <a:endParaRPr lang="de-DE" sz="1200" kern="1200" dirty="0">
              <a:solidFill>
                <a:srgbClr val="003366"/>
              </a:solidFill>
            </a:endParaRPr>
          </a:p>
          <a:p>
            <a:pPr marL="171450" indent="-171450">
              <a:buClr>
                <a:srgbClr val="C00000"/>
              </a:buClr>
              <a:buSzPct val="150000"/>
              <a:buFontTx/>
              <a:buChar char="-"/>
            </a:pPr>
            <a:r>
              <a:rPr lang="de-DE" sz="1200" kern="1200" dirty="0">
                <a:solidFill>
                  <a:srgbClr val="003366"/>
                </a:solidFill>
              </a:rPr>
              <a:t>Underground </a:t>
            </a:r>
            <a:r>
              <a:rPr lang="de-DE" sz="1200" kern="1200" dirty="0" err="1">
                <a:solidFill>
                  <a:srgbClr val="003366"/>
                </a:solidFill>
              </a:rPr>
              <a:t>parking</a:t>
            </a:r>
            <a:r>
              <a:rPr lang="de-DE" sz="1200" kern="1200" dirty="0">
                <a:solidFill>
                  <a:srgbClr val="003366"/>
                </a:solidFill>
              </a:rPr>
              <a:t> </a:t>
            </a:r>
            <a:r>
              <a:rPr lang="de-DE" sz="1200" kern="1200" dirty="0" err="1">
                <a:solidFill>
                  <a:srgbClr val="003366"/>
                </a:solidFill>
              </a:rPr>
              <a:t>lot</a:t>
            </a:r>
            <a:r>
              <a:rPr lang="de-DE" sz="1200" kern="1200" dirty="0">
                <a:solidFill>
                  <a:srgbClr val="003366"/>
                </a:solidFill>
              </a:rPr>
              <a:t> </a:t>
            </a:r>
          </a:p>
          <a:p>
            <a:pPr marL="171450" indent="-171450">
              <a:buClr>
                <a:srgbClr val="C00000"/>
              </a:buClr>
              <a:buSzPct val="150000"/>
              <a:buFontTx/>
              <a:buChar char="-"/>
            </a:pPr>
            <a:r>
              <a:rPr lang="de-DE" sz="1200" kern="1200" dirty="0" err="1">
                <a:solidFill>
                  <a:srgbClr val="003366"/>
                </a:solidFill>
              </a:rPr>
              <a:t>Planning</a:t>
            </a:r>
            <a:r>
              <a:rPr lang="de-DE" sz="1200" kern="1200" dirty="0">
                <a:solidFill>
                  <a:srgbClr val="003366"/>
                </a:solidFill>
              </a:rPr>
              <a:t> </a:t>
            </a:r>
            <a:r>
              <a:rPr lang="de-DE" sz="1200" kern="1200" dirty="0" err="1">
                <a:solidFill>
                  <a:srgbClr val="003366"/>
                </a:solidFill>
              </a:rPr>
              <a:t>stage</a:t>
            </a:r>
            <a:endParaRPr lang="de-DE" sz="1200" kern="1200" dirty="0">
              <a:solidFill>
                <a:srgbClr val="003366"/>
              </a:solidFill>
            </a:endParaRPr>
          </a:p>
          <a:p>
            <a:pPr marL="171450" indent="-171450">
              <a:buClr>
                <a:srgbClr val="C00000"/>
              </a:buClr>
              <a:buSzPct val="150000"/>
              <a:buFontTx/>
              <a:buChar char="-"/>
            </a:pPr>
            <a:r>
              <a:rPr lang="de-DE" sz="1200" kern="1200" dirty="0" err="1">
                <a:solidFill>
                  <a:srgbClr val="003366"/>
                </a:solidFill>
              </a:rPr>
              <a:t>Expected</a:t>
            </a:r>
            <a:r>
              <a:rPr lang="de-DE" sz="1200" kern="1200" dirty="0">
                <a:solidFill>
                  <a:srgbClr val="003366"/>
                </a:solidFill>
              </a:rPr>
              <a:t> </a:t>
            </a:r>
            <a:r>
              <a:rPr lang="de-DE" sz="1200" kern="1200" dirty="0" err="1">
                <a:solidFill>
                  <a:srgbClr val="003366"/>
                </a:solidFill>
              </a:rPr>
              <a:t>opening</a:t>
            </a:r>
            <a:r>
              <a:rPr lang="de-DE" sz="1200" kern="1200" dirty="0">
                <a:solidFill>
                  <a:srgbClr val="003366"/>
                </a:solidFill>
              </a:rPr>
              <a:t> in 2021</a:t>
            </a:r>
          </a:p>
        </p:txBody>
      </p:sp>
    </p:spTree>
    <p:extLst>
      <p:ext uri="{BB962C8B-B14F-4D97-AF65-F5344CB8AC3E}">
        <p14:creationId xmlns:p14="http://schemas.microsoft.com/office/powerpoint/2010/main" xmlns="" val="1862218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22C0458E-6512-AD4A-8E14-6A1A08123FB8}"/>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0" y="1815151"/>
            <a:ext cx="9906000" cy="4252139"/>
          </a:xfrm>
          <a:prstGeom prst="rect">
            <a:avLst/>
          </a:prstGeom>
        </p:spPr>
      </p:pic>
      <p:sp>
        <p:nvSpPr>
          <p:cNvPr id="2" name="Titel 1">
            <a:extLst>
              <a:ext uri="{FF2B5EF4-FFF2-40B4-BE49-F238E27FC236}">
                <a16:creationId xmlns:a16="http://schemas.microsoft.com/office/drawing/2014/main" xmlns="" id="{F8FCABB3-D7C9-4441-A4CC-EC19695C11EC}"/>
              </a:ext>
            </a:extLst>
          </p:cNvPr>
          <p:cNvSpPr>
            <a:spLocks noGrp="1"/>
          </p:cNvSpPr>
          <p:nvPr>
            <p:ph type="title"/>
          </p:nvPr>
        </p:nvSpPr>
        <p:spPr>
          <a:xfrm>
            <a:off x="474663" y="644529"/>
            <a:ext cx="8958262" cy="392113"/>
          </a:xfrm>
        </p:spPr>
        <p:txBody>
          <a:bodyPr/>
          <a:lstStyle/>
          <a:p>
            <a:r>
              <a:rPr lang="de-DE" sz="3000" dirty="0">
                <a:solidFill>
                  <a:srgbClr val="C00000"/>
                </a:solidFill>
              </a:rPr>
              <a:t>Krakow </a:t>
            </a:r>
            <a:br>
              <a:rPr lang="de-DE" sz="3000" dirty="0">
                <a:solidFill>
                  <a:srgbClr val="C00000"/>
                </a:solidFill>
              </a:rPr>
            </a:br>
            <a:r>
              <a:rPr lang="de-DE" sz="3000" dirty="0" err="1">
                <a:solidFill>
                  <a:srgbClr val="C00000"/>
                </a:solidFill>
              </a:rPr>
              <a:t>Mogilska</a:t>
            </a:r>
            <a:r>
              <a:rPr lang="de-DE" sz="3000" dirty="0">
                <a:solidFill>
                  <a:srgbClr val="C00000"/>
                </a:solidFill>
              </a:rPr>
              <a:t> </a:t>
            </a:r>
            <a:r>
              <a:rPr lang="pl-PL" sz="3000" dirty="0">
                <a:solidFill>
                  <a:srgbClr val="C00000"/>
                </a:solidFill>
              </a:rPr>
              <a:t>41</a:t>
            </a:r>
            <a:endParaRPr lang="de-DE" sz="3000" dirty="0">
              <a:solidFill>
                <a:srgbClr val="C00000"/>
              </a:solidFill>
            </a:endParaRPr>
          </a:p>
        </p:txBody>
      </p:sp>
      <p:graphicFrame>
        <p:nvGraphicFramePr>
          <p:cNvPr id="8" name="Objekt 7">
            <a:extLst>
              <a:ext uri="{FF2B5EF4-FFF2-40B4-BE49-F238E27FC236}">
                <a16:creationId xmlns:a16="http://schemas.microsoft.com/office/drawing/2014/main" xmlns="" id="{32C04F0B-78EE-49D4-88EB-5F5B26C5B498}"/>
              </a:ext>
            </a:extLst>
          </p:cNvPr>
          <p:cNvGraphicFramePr>
            <a:graphicFrameLocks noChangeAspect="1"/>
          </p:cNvGraphicFramePr>
          <p:nvPr>
            <p:extLst/>
          </p:nvPr>
        </p:nvGraphicFramePr>
        <p:xfrm>
          <a:off x="8273005" y="124850"/>
          <a:ext cx="1437402" cy="1440000"/>
        </p:xfrm>
        <a:graphic>
          <a:graphicData uri="http://schemas.openxmlformats.org/presentationml/2006/ole">
            <p:oleObj spid="_x0000_s137227" name="Image" r:id="rId5" imgW="14996825" imgH="14996825" progId="">
              <p:embed/>
            </p:oleObj>
          </a:graphicData>
        </a:graphic>
      </p:graphicFrame>
      <p:pic>
        <p:nvPicPr>
          <p:cNvPr id="6" name="Grafik 5">
            <a:extLst>
              <a:ext uri="{FF2B5EF4-FFF2-40B4-BE49-F238E27FC236}">
                <a16:creationId xmlns:a16="http://schemas.microsoft.com/office/drawing/2014/main" xmlns="" id="{36C9AF7F-F2A0-EC40-AF05-86AF8FBD64BD}"/>
              </a:ext>
            </a:extLst>
          </p:cNvPr>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0" y="1815151"/>
            <a:ext cx="9906000" cy="4252139"/>
          </a:xfrm>
          <a:prstGeom prst="rect">
            <a:avLst/>
          </a:prstGeom>
        </p:spPr>
      </p:pic>
      <p:sp>
        <p:nvSpPr>
          <p:cNvPr id="12" name="Textfeld 11">
            <a:extLst>
              <a:ext uri="{FF2B5EF4-FFF2-40B4-BE49-F238E27FC236}">
                <a16:creationId xmlns:a16="http://schemas.microsoft.com/office/drawing/2014/main" xmlns="" id="{861D2F4A-8CF7-4A36-B4D3-B17154CD3FD9}"/>
              </a:ext>
            </a:extLst>
          </p:cNvPr>
          <p:cNvSpPr txBox="1"/>
          <p:nvPr/>
        </p:nvSpPr>
        <p:spPr>
          <a:xfrm>
            <a:off x="0" y="5902092"/>
            <a:ext cx="3801080" cy="830997"/>
          </a:xfrm>
          <a:prstGeom prst="rect">
            <a:avLst/>
          </a:prstGeom>
          <a:solidFill>
            <a:schemeClr val="bg1"/>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pPr marL="171450" lvl="0" indent="-171450">
              <a:buClr>
                <a:srgbClr val="C00000"/>
              </a:buClr>
              <a:buSzPct val="150000"/>
              <a:buFontTx/>
              <a:buChar char="-"/>
            </a:pPr>
            <a:r>
              <a:rPr lang="de-DE" sz="1200" kern="1200" dirty="0">
                <a:solidFill>
                  <a:srgbClr val="003366"/>
                </a:solidFill>
              </a:rPr>
              <a:t>Office </a:t>
            </a:r>
            <a:r>
              <a:rPr lang="de-DE" sz="1200" kern="1200" dirty="0" err="1">
                <a:solidFill>
                  <a:srgbClr val="003366"/>
                </a:solidFill>
              </a:rPr>
              <a:t>building</a:t>
            </a:r>
            <a:r>
              <a:rPr lang="de-DE" sz="1200" kern="1200" dirty="0">
                <a:solidFill>
                  <a:srgbClr val="003366"/>
                </a:solidFill>
              </a:rPr>
              <a:t> in </a:t>
            </a:r>
            <a:r>
              <a:rPr lang="de-DE" sz="1200" kern="1200" dirty="0" err="1">
                <a:solidFill>
                  <a:srgbClr val="003366"/>
                </a:solidFill>
              </a:rPr>
              <a:t>the</a:t>
            </a:r>
            <a:r>
              <a:rPr lang="de-DE" sz="1200" kern="1200" dirty="0">
                <a:solidFill>
                  <a:srgbClr val="003366"/>
                </a:solidFill>
              </a:rPr>
              <a:t> </a:t>
            </a:r>
            <a:r>
              <a:rPr lang="de-DE" sz="1200" kern="1200" dirty="0" err="1">
                <a:solidFill>
                  <a:srgbClr val="003366"/>
                </a:solidFill>
              </a:rPr>
              <a:t>commercial</a:t>
            </a:r>
            <a:r>
              <a:rPr lang="de-DE" sz="1200" kern="1200" dirty="0">
                <a:solidFill>
                  <a:srgbClr val="003366"/>
                </a:solidFill>
              </a:rPr>
              <a:t> </a:t>
            </a:r>
            <a:r>
              <a:rPr lang="de-DE" sz="1200" kern="1200" dirty="0" err="1">
                <a:solidFill>
                  <a:srgbClr val="003366"/>
                </a:solidFill>
              </a:rPr>
              <a:t>district</a:t>
            </a:r>
            <a:endParaRPr lang="de-DE" sz="1200" kern="1200" dirty="0">
              <a:solidFill>
                <a:srgbClr val="003366"/>
              </a:solidFill>
            </a:endParaRPr>
          </a:p>
          <a:p>
            <a:pPr marL="171450" lvl="0" indent="-171450">
              <a:buClr>
                <a:srgbClr val="C00000"/>
              </a:buClr>
              <a:buSzPct val="150000"/>
              <a:buFontTx/>
              <a:buChar char="-"/>
            </a:pPr>
            <a:r>
              <a:rPr lang="de-DE" sz="1200" kern="1200" dirty="0">
                <a:solidFill>
                  <a:srgbClr val="003366"/>
                </a:solidFill>
              </a:rPr>
              <a:t>Total </a:t>
            </a:r>
            <a:r>
              <a:rPr lang="de-DE" sz="1200" kern="1200" dirty="0" err="1">
                <a:solidFill>
                  <a:srgbClr val="003366"/>
                </a:solidFill>
              </a:rPr>
              <a:t>of</a:t>
            </a:r>
            <a:r>
              <a:rPr lang="de-DE" sz="1200" kern="1200" dirty="0">
                <a:solidFill>
                  <a:srgbClr val="003366"/>
                </a:solidFill>
              </a:rPr>
              <a:t> </a:t>
            </a:r>
            <a:r>
              <a:rPr lang="de-DE" sz="1200" kern="1200" dirty="0" err="1">
                <a:solidFill>
                  <a:srgbClr val="003366"/>
                </a:solidFill>
              </a:rPr>
              <a:t>approx</a:t>
            </a:r>
            <a:r>
              <a:rPr lang="de-DE" sz="1200" kern="1200" dirty="0">
                <a:solidFill>
                  <a:srgbClr val="003366"/>
                </a:solidFill>
              </a:rPr>
              <a:t>. 12,000 m² </a:t>
            </a:r>
            <a:r>
              <a:rPr lang="de-DE" sz="1200" kern="1200" dirty="0" err="1">
                <a:solidFill>
                  <a:srgbClr val="003366"/>
                </a:solidFill>
              </a:rPr>
              <a:t>lettable</a:t>
            </a:r>
            <a:r>
              <a:rPr lang="de-DE" sz="1200" kern="1200" dirty="0">
                <a:solidFill>
                  <a:srgbClr val="003366"/>
                </a:solidFill>
              </a:rPr>
              <a:t> office </a:t>
            </a:r>
            <a:r>
              <a:rPr lang="de-DE" sz="1200" kern="1200" dirty="0" err="1">
                <a:solidFill>
                  <a:srgbClr val="003366"/>
                </a:solidFill>
              </a:rPr>
              <a:t>space</a:t>
            </a:r>
            <a:r>
              <a:rPr lang="de-DE" sz="1200" kern="1200" dirty="0">
                <a:solidFill>
                  <a:srgbClr val="003366"/>
                </a:solidFill>
              </a:rPr>
              <a:t> </a:t>
            </a:r>
          </a:p>
          <a:p>
            <a:pPr marL="171450" lvl="0" indent="-171450">
              <a:buClr>
                <a:srgbClr val="C00000"/>
              </a:buClr>
              <a:buSzPct val="150000"/>
              <a:buFontTx/>
              <a:buChar char="-"/>
            </a:pPr>
            <a:r>
              <a:rPr lang="de-DE" sz="1200" kern="1200" dirty="0">
                <a:solidFill>
                  <a:srgbClr val="003366"/>
                </a:solidFill>
              </a:rPr>
              <a:t>Underground </a:t>
            </a:r>
            <a:r>
              <a:rPr lang="de-DE" sz="1200" kern="1200" dirty="0" err="1">
                <a:solidFill>
                  <a:srgbClr val="003366"/>
                </a:solidFill>
              </a:rPr>
              <a:t>parking</a:t>
            </a:r>
            <a:r>
              <a:rPr lang="de-DE" sz="1200" kern="1200" dirty="0">
                <a:solidFill>
                  <a:srgbClr val="003366"/>
                </a:solidFill>
              </a:rPr>
              <a:t> </a:t>
            </a:r>
            <a:r>
              <a:rPr lang="de-DE" sz="1200" kern="1200" dirty="0" err="1">
                <a:solidFill>
                  <a:srgbClr val="003366"/>
                </a:solidFill>
              </a:rPr>
              <a:t>lot</a:t>
            </a:r>
            <a:endParaRPr lang="de-DE" sz="1200" kern="1200" dirty="0">
              <a:solidFill>
                <a:srgbClr val="003366"/>
              </a:solidFill>
            </a:endParaRPr>
          </a:p>
          <a:p>
            <a:pPr marL="171450" lvl="0" indent="-171450">
              <a:buClr>
                <a:srgbClr val="C00000"/>
              </a:buClr>
              <a:buSzPct val="150000"/>
              <a:buFontTx/>
              <a:buChar char="-"/>
            </a:pPr>
            <a:r>
              <a:rPr lang="de-DE" sz="1200" kern="1200" dirty="0" err="1">
                <a:solidFill>
                  <a:srgbClr val="003366"/>
                </a:solidFill>
              </a:rPr>
              <a:t>Expected</a:t>
            </a:r>
            <a:r>
              <a:rPr lang="de-DE" sz="1200" kern="1200" dirty="0">
                <a:solidFill>
                  <a:srgbClr val="003366"/>
                </a:solidFill>
              </a:rPr>
              <a:t> </a:t>
            </a:r>
            <a:r>
              <a:rPr lang="de-DE" sz="1200" kern="1200" dirty="0" err="1">
                <a:solidFill>
                  <a:srgbClr val="003366"/>
                </a:solidFill>
              </a:rPr>
              <a:t>opening</a:t>
            </a:r>
            <a:r>
              <a:rPr lang="de-DE" sz="1200" kern="1200" dirty="0">
                <a:solidFill>
                  <a:srgbClr val="003366"/>
                </a:solidFill>
              </a:rPr>
              <a:t> in 2021</a:t>
            </a:r>
          </a:p>
        </p:txBody>
      </p:sp>
    </p:spTree>
    <p:extLst>
      <p:ext uri="{BB962C8B-B14F-4D97-AF65-F5344CB8AC3E}">
        <p14:creationId xmlns:p14="http://schemas.microsoft.com/office/powerpoint/2010/main" xmlns="" val="21311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8D4C7C05-7C29-4E4E-AF6A-25F18D9C1FD2}"/>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t="14326"/>
          <a:stretch/>
        </p:blipFill>
        <p:spPr>
          <a:xfrm>
            <a:off x="0" y="1712890"/>
            <a:ext cx="9906000" cy="4294177"/>
          </a:xfrm>
          <a:prstGeom prst="rect">
            <a:avLst/>
          </a:prstGeom>
        </p:spPr>
      </p:pic>
      <p:sp>
        <p:nvSpPr>
          <p:cNvPr id="2" name="Titel 1">
            <a:extLst>
              <a:ext uri="{FF2B5EF4-FFF2-40B4-BE49-F238E27FC236}">
                <a16:creationId xmlns:a16="http://schemas.microsoft.com/office/drawing/2014/main" xmlns="" id="{F8FCABB3-D7C9-4441-A4CC-EC19695C11EC}"/>
              </a:ext>
            </a:extLst>
          </p:cNvPr>
          <p:cNvSpPr>
            <a:spLocks noGrp="1"/>
          </p:cNvSpPr>
          <p:nvPr>
            <p:ph type="title"/>
          </p:nvPr>
        </p:nvSpPr>
        <p:spPr>
          <a:xfrm>
            <a:off x="474663" y="644529"/>
            <a:ext cx="8958262" cy="392113"/>
          </a:xfrm>
        </p:spPr>
        <p:txBody>
          <a:bodyPr/>
          <a:lstStyle/>
          <a:p>
            <a:r>
              <a:rPr lang="de-DE" sz="3000" dirty="0">
                <a:solidFill>
                  <a:srgbClr val="C00000"/>
                </a:solidFill>
              </a:rPr>
              <a:t>Białystok</a:t>
            </a:r>
            <a:br>
              <a:rPr lang="de-DE" sz="3000" dirty="0">
                <a:solidFill>
                  <a:srgbClr val="C00000"/>
                </a:solidFill>
              </a:rPr>
            </a:br>
            <a:r>
              <a:rPr lang="de-DE" sz="3000" dirty="0">
                <a:solidFill>
                  <a:srgbClr val="C00000"/>
                </a:solidFill>
              </a:rPr>
              <a:t>Offices</a:t>
            </a:r>
          </a:p>
        </p:txBody>
      </p:sp>
      <p:sp>
        <p:nvSpPr>
          <p:cNvPr id="7" name="Textfeld 6">
            <a:extLst>
              <a:ext uri="{FF2B5EF4-FFF2-40B4-BE49-F238E27FC236}">
                <a16:creationId xmlns:a16="http://schemas.microsoft.com/office/drawing/2014/main" xmlns="" id="{B439E73D-830F-4D3B-96B8-05B6C69D53DD}"/>
              </a:ext>
            </a:extLst>
          </p:cNvPr>
          <p:cNvSpPr txBox="1"/>
          <p:nvPr/>
        </p:nvSpPr>
        <p:spPr>
          <a:xfrm>
            <a:off x="11066" y="6120590"/>
            <a:ext cx="3182894" cy="646331"/>
          </a:xfrm>
          <a:prstGeom prst="rect">
            <a:avLst/>
          </a:prstGeom>
          <a:solidFill>
            <a:schemeClr val="bg1"/>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pPr marL="171450" lvl="0" indent="-171450">
              <a:buClr>
                <a:srgbClr val="C00000"/>
              </a:buClr>
              <a:buSzPct val="150000"/>
              <a:buFontTx/>
              <a:buChar char="-"/>
            </a:pPr>
            <a:r>
              <a:rPr lang="de-AT" sz="1200" kern="1200" dirty="0">
                <a:solidFill>
                  <a:srgbClr val="003366"/>
                </a:solidFill>
              </a:rPr>
              <a:t>D</a:t>
            </a:r>
            <a:r>
              <a:rPr lang="en-US" sz="1200" kern="1200" dirty="0" err="1">
                <a:solidFill>
                  <a:srgbClr val="003366"/>
                </a:solidFill>
              </a:rPr>
              <a:t>evelopment</a:t>
            </a:r>
            <a:r>
              <a:rPr lang="en-US" sz="1200" kern="1200" dirty="0">
                <a:solidFill>
                  <a:srgbClr val="003366"/>
                </a:solidFill>
              </a:rPr>
              <a:t> plot for 4 office buildings</a:t>
            </a:r>
          </a:p>
          <a:p>
            <a:pPr marL="171450" lvl="0" indent="-171450">
              <a:buClr>
                <a:srgbClr val="C00000"/>
              </a:buClr>
              <a:buSzPct val="150000"/>
              <a:buFontTx/>
              <a:buChar char="-"/>
            </a:pPr>
            <a:r>
              <a:rPr lang="en-US" sz="1200" kern="1200" dirty="0">
                <a:solidFill>
                  <a:srgbClr val="003366"/>
                </a:solidFill>
              </a:rPr>
              <a:t>Total area of approx. 73,000 m² </a:t>
            </a:r>
          </a:p>
          <a:p>
            <a:pPr marL="171450" lvl="0" indent="-171450">
              <a:buClr>
                <a:srgbClr val="C00000"/>
              </a:buClr>
              <a:buSzPct val="150000"/>
              <a:buFontTx/>
              <a:buChar char="-"/>
            </a:pPr>
            <a:r>
              <a:rPr lang="en-US" sz="1200" kern="1200" dirty="0">
                <a:solidFill>
                  <a:srgbClr val="003366"/>
                </a:solidFill>
              </a:rPr>
              <a:t>Early planning stage</a:t>
            </a:r>
            <a:endParaRPr lang="de-DE" sz="1200" kern="1200" dirty="0">
              <a:solidFill>
                <a:srgbClr val="003366"/>
              </a:solidFill>
            </a:endParaRPr>
          </a:p>
        </p:txBody>
      </p:sp>
      <p:graphicFrame>
        <p:nvGraphicFramePr>
          <p:cNvPr id="9" name="Objekt 8">
            <a:extLst>
              <a:ext uri="{FF2B5EF4-FFF2-40B4-BE49-F238E27FC236}">
                <a16:creationId xmlns:a16="http://schemas.microsoft.com/office/drawing/2014/main" xmlns="" id="{811CD7F4-E713-46CB-ABA8-46624CA17C04}"/>
              </a:ext>
            </a:extLst>
          </p:cNvPr>
          <p:cNvGraphicFramePr>
            <a:graphicFrameLocks noChangeAspect="1"/>
          </p:cNvGraphicFramePr>
          <p:nvPr>
            <p:extLst>
              <p:ext uri="{D42A27DB-BD31-4B8C-83A1-F6EECF244321}">
                <p14:modId xmlns:p14="http://schemas.microsoft.com/office/powerpoint/2010/main" xmlns="" val="4118262505"/>
              </p:ext>
            </p:extLst>
          </p:nvPr>
        </p:nvGraphicFramePr>
        <p:xfrm>
          <a:off x="8273005" y="124850"/>
          <a:ext cx="1437402" cy="1440000"/>
        </p:xfrm>
        <a:graphic>
          <a:graphicData uri="http://schemas.openxmlformats.org/presentationml/2006/ole">
            <p:oleObj spid="_x0000_s10412" name="Image" r:id="rId5" imgW="14996825" imgH="14996825" progId="">
              <p:embed/>
            </p:oleObj>
          </a:graphicData>
        </a:graphic>
      </p:graphicFrame>
    </p:spTree>
    <p:extLst>
      <p:ext uri="{BB962C8B-B14F-4D97-AF65-F5344CB8AC3E}">
        <p14:creationId xmlns:p14="http://schemas.microsoft.com/office/powerpoint/2010/main" xmlns="" val="2632571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a:extLst>
              <a:ext uri="{FF2B5EF4-FFF2-40B4-BE49-F238E27FC236}">
                <a16:creationId xmlns:a16="http://schemas.microsoft.com/office/drawing/2014/main" xmlns="" id="{DE14AAAE-99C9-4671-93D9-0E74B2426E2F}"/>
              </a:ext>
            </a:extLst>
          </p:cNvPr>
          <p:cNvGraphicFramePr>
            <a:graphicFrameLocks noChangeAspect="1"/>
          </p:cNvGraphicFramePr>
          <p:nvPr>
            <p:extLst>
              <p:ext uri="{D42A27DB-BD31-4B8C-83A1-F6EECF244321}">
                <p14:modId xmlns:p14="http://schemas.microsoft.com/office/powerpoint/2010/main" xmlns="" val="4118262505"/>
              </p:ext>
            </p:extLst>
          </p:nvPr>
        </p:nvGraphicFramePr>
        <p:xfrm>
          <a:off x="8273005" y="124850"/>
          <a:ext cx="1437402" cy="1440000"/>
        </p:xfrm>
        <a:graphic>
          <a:graphicData uri="http://schemas.openxmlformats.org/presentationml/2006/ole">
            <p:oleObj spid="_x0000_s1199" name="Image" r:id="rId4" imgW="14996825" imgH="14996825" progId="">
              <p:embed/>
            </p:oleObj>
          </a:graphicData>
        </a:graphic>
      </p:graphicFrame>
      <p:graphicFrame>
        <p:nvGraphicFramePr>
          <p:cNvPr id="2" name="Tabelle 1">
            <a:extLst>
              <a:ext uri="{FF2B5EF4-FFF2-40B4-BE49-F238E27FC236}">
                <a16:creationId xmlns:a16="http://schemas.microsoft.com/office/drawing/2014/main" xmlns="" id="{B3C8517E-B41D-4166-9237-A3EBF14505CA}"/>
              </a:ext>
            </a:extLst>
          </p:cNvPr>
          <p:cNvGraphicFramePr>
            <a:graphicFrameLocks noGrp="1"/>
          </p:cNvGraphicFramePr>
          <p:nvPr>
            <p:extLst>
              <p:ext uri="{D42A27DB-BD31-4B8C-83A1-F6EECF244321}">
                <p14:modId xmlns:p14="http://schemas.microsoft.com/office/powerpoint/2010/main" xmlns="" val="1827567947"/>
              </p:ext>
            </p:extLst>
          </p:nvPr>
        </p:nvGraphicFramePr>
        <p:xfrm>
          <a:off x="450379" y="1491763"/>
          <a:ext cx="7994003" cy="5181600"/>
        </p:xfrm>
        <a:graphic>
          <a:graphicData uri="http://schemas.openxmlformats.org/drawingml/2006/table">
            <a:tbl>
              <a:tblPr firstRow="1" bandRow="1">
                <a:tableStyleId>{5C22544A-7EE6-4342-B048-85BDC9FD1C3A}</a:tableStyleId>
              </a:tblPr>
              <a:tblGrid>
                <a:gridCol w="2829243">
                  <a:extLst>
                    <a:ext uri="{9D8B030D-6E8A-4147-A177-3AD203B41FA5}">
                      <a16:colId xmlns:a16="http://schemas.microsoft.com/office/drawing/2014/main" xmlns="" val="2407450897"/>
                    </a:ext>
                  </a:extLst>
                </a:gridCol>
                <a:gridCol w="1276668">
                  <a:extLst>
                    <a:ext uri="{9D8B030D-6E8A-4147-A177-3AD203B41FA5}">
                      <a16:colId xmlns:a16="http://schemas.microsoft.com/office/drawing/2014/main" xmlns="" val="338500041"/>
                    </a:ext>
                  </a:extLst>
                </a:gridCol>
                <a:gridCol w="919480">
                  <a:extLst>
                    <a:ext uri="{9D8B030D-6E8A-4147-A177-3AD203B41FA5}">
                      <a16:colId xmlns:a16="http://schemas.microsoft.com/office/drawing/2014/main" xmlns="" val="3676990347"/>
                    </a:ext>
                  </a:extLst>
                </a:gridCol>
                <a:gridCol w="1664018">
                  <a:extLst>
                    <a:ext uri="{9D8B030D-6E8A-4147-A177-3AD203B41FA5}">
                      <a16:colId xmlns:a16="http://schemas.microsoft.com/office/drawing/2014/main" xmlns="" val="1242271796"/>
                    </a:ext>
                  </a:extLst>
                </a:gridCol>
                <a:gridCol w="1304594">
                  <a:extLst>
                    <a:ext uri="{9D8B030D-6E8A-4147-A177-3AD203B41FA5}">
                      <a16:colId xmlns:a16="http://schemas.microsoft.com/office/drawing/2014/main" xmlns="" val="26506248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Project</a:t>
                      </a:r>
                      <a:endParaRPr lang="de-AT" sz="1400" dirty="0"/>
                    </a:p>
                  </a:txBody>
                  <a:tcPr anchor="ctr">
                    <a:lnB w="38100" cmpd="sng">
                      <a:noFill/>
                    </a:lnB>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Status</a:t>
                      </a:r>
                      <a:endParaRPr lang="de-AT" sz="1400" dirty="0"/>
                    </a:p>
                  </a:txBody>
                  <a:tcPr anchor="ctr">
                    <a:lnB w="38100" cmpd="sng">
                      <a:noFill/>
                    </a:lnB>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err="1">
                          <a:solidFill>
                            <a:schemeClr val="bg1"/>
                          </a:solidFill>
                        </a:rPr>
                        <a:t>Exp</a:t>
                      </a:r>
                      <a:r>
                        <a:rPr lang="de-AT" sz="1400" dirty="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err="1">
                          <a:solidFill>
                            <a:schemeClr val="bg1"/>
                          </a:solidFill>
                        </a:rPr>
                        <a:t>opening</a:t>
                      </a:r>
                      <a:endParaRPr lang="de-AT" sz="1400" dirty="0"/>
                    </a:p>
                  </a:txBody>
                  <a:tcPr anchor="ctr">
                    <a:lnB w="38100" cmpd="sng">
                      <a:noFill/>
                    </a:lnB>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Total </a:t>
                      </a:r>
                      <a:r>
                        <a:rPr lang="de-AT" sz="1400" dirty="0" err="1">
                          <a:solidFill>
                            <a:schemeClr val="bg1"/>
                          </a:solidFill>
                        </a:rPr>
                        <a:t>area</a:t>
                      </a:r>
                      <a:endParaRPr lang="de-AT" sz="14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a:t>
                      </a:r>
                      <a:r>
                        <a:rPr lang="de-AT" sz="1400" dirty="0" err="1">
                          <a:solidFill>
                            <a:schemeClr val="bg1"/>
                          </a:solidFill>
                        </a:rPr>
                        <a:t>approx</a:t>
                      </a:r>
                      <a:r>
                        <a:rPr lang="de-AT" sz="1400" dirty="0">
                          <a:solidFill>
                            <a:schemeClr val="bg1"/>
                          </a:solidFill>
                        </a:rPr>
                        <a:t>.)</a:t>
                      </a:r>
                      <a:endParaRPr lang="de-AT" sz="1400" dirty="0"/>
                    </a:p>
                  </a:txBody>
                  <a:tcPr anchor="ctr">
                    <a:lnB w="38100" cmpd="sng">
                      <a:noFill/>
                    </a:lnB>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err="1">
                          <a:solidFill>
                            <a:schemeClr val="bg1"/>
                          </a:solidFill>
                        </a:rPr>
                        <a:t>Beneficial</a:t>
                      </a:r>
                      <a:r>
                        <a:rPr lang="de-AT" sz="1400" dirty="0">
                          <a:solidFill>
                            <a:schemeClr val="bg1"/>
                          </a:solidFill>
                        </a:rPr>
                        <a:t> </a:t>
                      </a:r>
                      <a:r>
                        <a:rPr lang="de-AT" sz="1400" dirty="0" err="1">
                          <a:solidFill>
                            <a:schemeClr val="bg1"/>
                          </a:solidFill>
                        </a:rPr>
                        <a:t>ownership</a:t>
                      </a:r>
                      <a:endParaRPr lang="de-AT" sz="1400" dirty="0"/>
                    </a:p>
                  </a:txBody>
                  <a:tcPr anchor="ctr">
                    <a:lnB w="38100" cmpd="sng">
                      <a:noFill/>
                    </a:lnB>
                    <a:solidFill>
                      <a:srgbClr val="003366"/>
                    </a:solidFill>
                  </a:tcPr>
                </a:tc>
                <a:extLst>
                  <a:ext uri="{0D108BD9-81ED-4DB2-BD59-A6C34878D82A}">
                    <a16:rowId xmlns:a16="http://schemas.microsoft.com/office/drawing/2014/main" xmlns="" val="2753640708"/>
                  </a:ext>
                </a:extLst>
              </a:tr>
              <a:tr h="370840">
                <a:tc>
                  <a:txBody>
                    <a:bodyPr/>
                    <a:lstStyle/>
                    <a:p>
                      <a:pPr algn="l"/>
                      <a:r>
                        <a:rPr lang="de-AT" sz="1400" b="0" dirty="0">
                          <a:solidFill>
                            <a:srgbClr val="003366"/>
                          </a:solidFill>
                        </a:rPr>
                        <a:t>AIRPORTCITY St. Petersburg</a:t>
                      </a:r>
                    </a:p>
                    <a:p>
                      <a:pPr algn="l"/>
                      <a:r>
                        <a:rPr lang="de-AT" sz="1400" b="1" dirty="0" err="1">
                          <a:solidFill>
                            <a:srgbClr val="003366"/>
                          </a:solidFill>
                        </a:rPr>
                        <a:t>Bykovskaya</a:t>
                      </a:r>
                      <a:r>
                        <a:rPr lang="de-AT" sz="1400" b="1" dirty="0">
                          <a:solidFill>
                            <a:srgbClr val="003366"/>
                          </a:solidFill>
                        </a:rPr>
                        <a:t> multi-</a:t>
                      </a:r>
                      <a:r>
                        <a:rPr lang="de-AT" sz="1400" b="1" dirty="0" err="1">
                          <a:solidFill>
                            <a:srgbClr val="003366"/>
                          </a:solidFill>
                        </a:rPr>
                        <a:t>use</a:t>
                      </a:r>
                      <a:r>
                        <a:rPr lang="de-AT" sz="1400" b="1" dirty="0">
                          <a:solidFill>
                            <a:srgbClr val="003366"/>
                          </a:solidFill>
                        </a:rPr>
                        <a:t> </a:t>
                      </a:r>
                      <a:r>
                        <a:rPr lang="de-AT" sz="1400" b="1" dirty="0" err="1">
                          <a:solidFill>
                            <a:srgbClr val="003366"/>
                          </a:solidFill>
                        </a:rPr>
                        <a:t>building</a:t>
                      </a:r>
                      <a:endParaRPr lang="de-AT" sz="1400" b="1" dirty="0">
                        <a:solidFill>
                          <a:srgbClr val="003366"/>
                        </a:solidFill>
                      </a:endParaRPr>
                    </a:p>
                  </a:txBody>
                  <a:tcPr anchor="ctr">
                    <a:lnL w="12700" cmpd="sng">
                      <a:noFill/>
                    </a:lnL>
                    <a:lnR w="12700" cmpd="sng">
                      <a:noFill/>
                    </a:lnR>
                    <a:lnT w="381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AT" sz="1300" dirty="0" err="1">
                          <a:solidFill>
                            <a:srgbClr val="003366"/>
                          </a:solidFill>
                        </a:rPr>
                        <a:t>finished</a:t>
                      </a:r>
                      <a:endParaRPr lang="de-AT" sz="1300" dirty="0">
                        <a:solidFill>
                          <a:srgbClr val="003366"/>
                        </a:solidFill>
                      </a:endParaRPr>
                    </a:p>
                  </a:txBody>
                  <a:tcPr anchor="ctr">
                    <a:lnL w="12700" cmpd="sng">
                      <a:noFill/>
                    </a:lnL>
                    <a:lnR w="12700" cmpd="sng">
                      <a:noFill/>
                    </a:lnR>
                    <a:lnT w="381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AT" sz="1300" dirty="0">
                          <a:solidFill>
                            <a:srgbClr val="003366"/>
                          </a:solidFill>
                        </a:rPr>
                        <a:t>Q2 2017</a:t>
                      </a:r>
                    </a:p>
                  </a:txBody>
                  <a:tcPr anchor="ctr">
                    <a:lnL w="12700" cmpd="sng">
                      <a:noFill/>
                    </a:lnL>
                    <a:lnR w="12700" cmpd="sng">
                      <a:noFill/>
                    </a:lnR>
                    <a:lnT w="381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AT" sz="1300" dirty="0">
                          <a:solidFill>
                            <a:srgbClr val="003366"/>
                          </a:solidFill>
                        </a:rPr>
                        <a:t>7,200 m²</a:t>
                      </a:r>
                      <a:br>
                        <a:rPr lang="de-AT" sz="1300" dirty="0">
                          <a:solidFill>
                            <a:srgbClr val="003366"/>
                          </a:solidFill>
                        </a:rPr>
                      </a:br>
                      <a:r>
                        <a:rPr lang="de-AT" sz="1300" dirty="0">
                          <a:solidFill>
                            <a:srgbClr val="003366"/>
                          </a:solidFill>
                        </a:rPr>
                        <a:t>450 </a:t>
                      </a:r>
                      <a:r>
                        <a:rPr lang="de-AT" sz="1300" dirty="0" err="1">
                          <a:solidFill>
                            <a:srgbClr val="003366"/>
                          </a:solidFill>
                        </a:rPr>
                        <a:t>parking</a:t>
                      </a:r>
                      <a:r>
                        <a:rPr lang="de-AT" sz="1300" dirty="0">
                          <a:solidFill>
                            <a:srgbClr val="003366"/>
                          </a:solidFill>
                        </a:rPr>
                        <a:t> </a:t>
                      </a:r>
                      <a:r>
                        <a:rPr lang="de-AT" sz="1300" dirty="0" err="1">
                          <a:solidFill>
                            <a:srgbClr val="003366"/>
                          </a:solidFill>
                        </a:rPr>
                        <a:t>spaces</a:t>
                      </a:r>
                      <a:endParaRPr lang="de-AT" sz="1300" dirty="0">
                        <a:solidFill>
                          <a:srgbClr val="003366"/>
                        </a:solidFill>
                      </a:endParaRPr>
                    </a:p>
                  </a:txBody>
                  <a:tcPr anchor="ctr">
                    <a:lnL w="12700" cmpd="sng">
                      <a:noFill/>
                    </a:lnL>
                    <a:lnR w="12700" cmpd="sng">
                      <a:noFill/>
                    </a:lnR>
                    <a:lnT w="381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AT" sz="1300" dirty="0">
                          <a:solidFill>
                            <a:srgbClr val="003366"/>
                          </a:solidFill>
                        </a:rPr>
                        <a:t>100 %</a:t>
                      </a:r>
                    </a:p>
                  </a:txBody>
                  <a:tcPr anchor="ctr">
                    <a:lnL w="12700" cmpd="sng">
                      <a:noFill/>
                    </a:lnL>
                    <a:lnR w="12700" cmpd="sng">
                      <a:noFill/>
                    </a:lnR>
                    <a:lnT w="381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526677972"/>
                  </a:ext>
                </a:extLst>
              </a:tr>
              <a:tr h="370840">
                <a:tc>
                  <a:txBody>
                    <a:bodyPr/>
                    <a:lstStyle/>
                    <a:p>
                      <a:pPr algn="l"/>
                      <a:r>
                        <a:rPr lang="de-AT" sz="1400" b="0" dirty="0" err="1">
                          <a:solidFill>
                            <a:srgbClr val="003366"/>
                          </a:solidFill>
                        </a:rPr>
                        <a:t>Łódź</a:t>
                      </a:r>
                      <a:endParaRPr lang="de-AT" sz="1400" b="0" dirty="0">
                        <a:solidFill>
                          <a:srgbClr val="003366"/>
                        </a:solidFill>
                      </a:endParaRPr>
                    </a:p>
                    <a:p>
                      <a:pPr algn="l"/>
                      <a:r>
                        <a:rPr lang="de-AT" sz="1400" b="1" dirty="0" err="1">
                          <a:solidFill>
                            <a:srgbClr val="003366"/>
                          </a:solidFill>
                        </a:rPr>
                        <a:t>Ogrodowa</a:t>
                      </a:r>
                      <a:r>
                        <a:rPr lang="de-AT" sz="1400" b="1" dirty="0">
                          <a:solidFill>
                            <a:srgbClr val="003366"/>
                          </a:solidFill>
                        </a:rPr>
                        <a:t> Office</a:t>
                      </a:r>
                    </a:p>
                  </a:txBody>
                  <a:tcPr anchor="ctr">
                    <a:lnT w="12700" cap="flat" cmpd="sng" algn="ctr">
                      <a:noFill/>
                      <a:prstDash val="sysDash"/>
                      <a:round/>
                      <a:headEnd type="none" w="med" len="med"/>
                      <a:tailEnd type="none" w="med" len="med"/>
                    </a:lnT>
                    <a:solidFill>
                      <a:schemeClr val="bg1">
                        <a:lumMod val="95000"/>
                      </a:schemeClr>
                    </a:solidFill>
                  </a:tcPr>
                </a:tc>
                <a:tc>
                  <a:txBody>
                    <a:bodyPr/>
                    <a:lstStyle/>
                    <a:p>
                      <a:pPr algn="ctr"/>
                      <a:r>
                        <a:rPr lang="de-AT" sz="1300" dirty="0" err="1">
                          <a:solidFill>
                            <a:srgbClr val="003366"/>
                          </a:solidFill>
                        </a:rPr>
                        <a:t>finished</a:t>
                      </a:r>
                      <a:endParaRPr lang="de-AT" sz="1300" dirty="0">
                        <a:solidFill>
                          <a:srgbClr val="003366"/>
                        </a:solidFill>
                      </a:endParaRPr>
                    </a:p>
                  </a:txBody>
                  <a:tcPr anchor="ctr">
                    <a:lnT w="12700" cap="flat" cmpd="sng" algn="ctr">
                      <a:noFill/>
                      <a:prstDash val="sysDash"/>
                      <a:round/>
                      <a:headEnd type="none" w="med" len="med"/>
                      <a:tailEnd type="none" w="med" len="med"/>
                    </a:lnT>
                    <a:solidFill>
                      <a:schemeClr val="bg1">
                        <a:lumMod val="95000"/>
                      </a:schemeClr>
                    </a:solidFill>
                  </a:tcPr>
                </a:tc>
                <a:tc>
                  <a:txBody>
                    <a:bodyPr/>
                    <a:lstStyle/>
                    <a:p>
                      <a:pPr algn="ctr"/>
                      <a:r>
                        <a:rPr lang="de-AT" sz="1300" dirty="0">
                          <a:solidFill>
                            <a:srgbClr val="003366"/>
                          </a:solidFill>
                        </a:rPr>
                        <a:t>Q4 2018</a:t>
                      </a:r>
                    </a:p>
                  </a:txBody>
                  <a:tcPr anchor="ctr">
                    <a:lnT w="12700" cap="flat" cmpd="sng" algn="ctr">
                      <a:noFill/>
                      <a:prstDash val="sysDash"/>
                      <a:round/>
                      <a:headEnd type="none" w="med" len="med"/>
                      <a:tailEnd type="none" w="med" len="med"/>
                    </a:lnT>
                    <a:solidFill>
                      <a:schemeClr val="bg1">
                        <a:lumMod val="95000"/>
                      </a:schemeClr>
                    </a:solidFill>
                  </a:tcPr>
                </a:tc>
                <a:tc>
                  <a:txBody>
                    <a:bodyPr/>
                    <a:lstStyle/>
                    <a:p>
                      <a:pPr algn="ctr"/>
                      <a:r>
                        <a:rPr lang="de-AT" sz="1300" dirty="0">
                          <a:solidFill>
                            <a:srgbClr val="003366"/>
                          </a:solidFill>
                        </a:rPr>
                        <a:t>27,400 m²</a:t>
                      </a:r>
                    </a:p>
                  </a:txBody>
                  <a:tcPr anchor="ctr">
                    <a:lnT w="12700" cap="flat" cmpd="sng" algn="ctr">
                      <a:noFill/>
                      <a:prstDash val="sysDash"/>
                      <a:round/>
                      <a:headEnd type="none" w="med" len="med"/>
                      <a:tailEnd type="none" w="med" len="med"/>
                    </a:lnT>
                    <a:solidFill>
                      <a:schemeClr val="bg1">
                        <a:lumMod val="95000"/>
                      </a:schemeClr>
                    </a:solidFill>
                  </a:tcPr>
                </a:tc>
                <a:tc>
                  <a:txBody>
                    <a:bodyPr/>
                    <a:lstStyle/>
                    <a:p>
                      <a:pPr algn="ctr"/>
                      <a:r>
                        <a:rPr lang="de-AT" sz="1300" dirty="0">
                          <a:solidFill>
                            <a:srgbClr val="003366"/>
                          </a:solidFill>
                        </a:rPr>
                        <a:t>100 %</a:t>
                      </a:r>
                    </a:p>
                  </a:txBody>
                  <a:tcPr anchor="ctr">
                    <a:lnT w="12700" cap="flat" cmpd="sng" algn="ctr">
                      <a:noFill/>
                      <a:prstDash val="sysDash"/>
                      <a:round/>
                      <a:headEnd type="none" w="med" len="med"/>
                      <a:tailEnd type="none" w="med" len="med"/>
                    </a:lnT>
                    <a:solidFill>
                      <a:schemeClr val="bg1">
                        <a:lumMod val="95000"/>
                      </a:schemeClr>
                    </a:solidFill>
                  </a:tcPr>
                </a:tc>
                <a:extLst>
                  <a:ext uri="{0D108BD9-81ED-4DB2-BD59-A6C34878D82A}">
                    <a16:rowId xmlns:a16="http://schemas.microsoft.com/office/drawing/2014/main" xmlns="" val="2899241893"/>
                  </a:ext>
                </a:extLst>
              </a:tr>
              <a:tr h="370840">
                <a:tc>
                  <a:txBody>
                    <a:bodyPr/>
                    <a:lstStyle/>
                    <a:p>
                      <a:pPr algn="l"/>
                      <a:r>
                        <a:rPr lang="de-AT" sz="1400" b="0" dirty="0">
                          <a:solidFill>
                            <a:srgbClr val="003366"/>
                          </a:solidFill>
                        </a:rPr>
                        <a:t>Krakow</a:t>
                      </a:r>
                    </a:p>
                    <a:p>
                      <a:pPr algn="l"/>
                      <a:r>
                        <a:rPr lang="de-AT" sz="1400" b="1" dirty="0" err="1">
                          <a:solidFill>
                            <a:srgbClr val="003366"/>
                          </a:solidFill>
                        </a:rPr>
                        <a:t>Mogilska</a:t>
                      </a:r>
                      <a:r>
                        <a:rPr lang="de-AT" sz="1400" b="1" dirty="0">
                          <a:solidFill>
                            <a:srgbClr val="003366"/>
                          </a:solidFill>
                        </a:rPr>
                        <a:t> </a:t>
                      </a:r>
                      <a:r>
                        <a:rPr lang="pl-PL" sz="1400" b="1" dirty="0">
                          <a:solidFill>
                            <a:srgbClr val="003366"/>
                          </a:solidFill>
                        </a:rPr>
                        <a:t>43</a:t>
                      </a:r>
                      <a:endParaRPr lang="de-AT" sz="1400" b="1" dirty="0">
                        <a:solidFill>
                          <a:srgbClr val="003366"/>
                        </a:solidFill>
                      </a:endParaRPr>
                    </a:p>
                  </a:txBody>
                  <a:tcPr anchor="ctr">
                    <a:lnB w="12700" cap="flat" cmpd="sng" algn="ctr">
                      <a:solidFill>
                        <a:schemeClr val="tx1"/>
                      </a:solidFill>
                      <a:prstDash val="sysDash"/>
                      <a:round/>
                      <a:headEnd type="none" w="med" len="med"/>
                      <a:tailEnd type="none" w="med" len="med"/>
                    </a:lnB>
                    <a:solidFill>
                      <a:schemeClr val="bg1">
                        <a:lumMod val="85000"/>
                      </a:schemeClr>
                    </a:solidFill>
                  </a:tcPr>
                </a:tc>
                <a:tc>
                  <a:txBody>
                    <a:bodyPr/>
                    <a:lstStyle/>
                    <a:p>
                      <a:pPr algn="ctr"/>
                      <a:r>
                        <a:rPr lang="de-AT" sz="1300" dirty="0" err="1">
                          <a:solidFill>
                            <a:srgbClr val="003366"/>
                          </a:solidFill>
                        </a:rPr>
                        <a:t>construction</a:t>
                      </a:r>
                      <a:endParaRPr lang="de-AT" sz="1300" dirty="0">
                        <a:solidFill>
                          <a:srgbClr val="003366"/>
                        </a:solidFill>
                      </a:endParaRPr>
                    </a:p>
                  </a:txBody>
                  <a:tcPr anchor="ctr">
                    <a:lnB w="12700" cap="flat" cmpd="sng" algn="ctr">
                      <a:solidFill>
                        <a:schemeClr val="tx1"/>
                      </a:solidFill>
                      <a:prstDash val="sysDash"/>
                      <a:round/>
                      <a:headEnd type="none" w="med" len="med"/>
                      <a:tailEnd type="none" w="med" len="med"/>
                    </a:lnB>
                    <a:solidFill>
                      <a:schemeClr val="bg1">
                        <a:lumMod val="85000"/>
                      </a:schemeClr>
                    </a:solidFill>
                  </a:tcPr>
                </a:tc>
                <a:tc>
                  <a:txBody>
                    <a:bodyPr/>
                    <a:lstStyle/>
                    <a:p>
                      <a:pPr algn="ctr"/>
                      <a:r>
                        <a:rPr lang="de-AT" sz="1300" dirty="0">
                          <a:solidFill>
                            <a:srgbClr val="003366"/>
                          </a:solidFill>
                        </a:rPr>
                        <a:t>Q1 2019</a:t>
                      </a:r>
                    </a:p>
                  </a:txBody>
                  <a:tcPr anchor="ctr">
                    <a:lnB w="12700" cap="flat" cmpd="sng" algn="ctr">
                      <a:solidFill>
                        <a:schemeClr val="tx1"/>
                      </a:solidFill>
                      <a:prstDash val="sysDash"/>
                      <a:round/>
                      <a:headEnd type="none" w="med" len="med"/>
                      <a:tailEnd type="none" w="med" len="med"/>
                    </a:lnB>
                    <a:solidFill>
                      <a:schemeClr val="bg1">
                        <a:lumMod val="85000"/>
                      </a:schemeClr>
                    </a:solidFill>
                  </a:tcPr>
                </a:tc>
                <a:tc>
                  <a:txBody>
                    <a:bodyPr/>
                    <a:lstStyle/>
                    <a:p>
                      <a:pPr algn="ctr"/>
                      <a:r>
                        <a:rPr lang="de-AT" sz="1300" dirty="0">
                          <a:solidFill>
                            <a:srgbClr val="003366"/>
                          </a:solidFill>
                        </a:rPr>
                        <a:t>12,000 m²</a:t>
                      </a:r>
                    </a:p>
                  </a:txBody>
                  <a:tcPr anchor="ctr">
                    <a:lnB w="12700" cap="flat" cmpd="sng" algn="ctr">
                      <a:solidFill>
                        <a:schemeClr val="tx1"/>
                      </a:solidFill>
                      <a:prstDash val="sysDash"/>
                      <a:round/>
                      <a:headEnd type="none" w="med" len="med"/>
                      <a:tailEnd type="none" w="med" len="med"/>
                    </a:lnB>
                    <a:solidFill>
                      <a:schemeClr val="bg1">
                        <a:lumMod val="85000"/>
                      </a:schemeClr>
                    </a:solidFill>
                  </a:tcPr>
                </a:tc>
                <a:tc>
                  <a:txBody>
                    <a:bodyPr/>
                    <a:lstStyle/>
                    <a:p>
                      <a:pPr algn="ctr"/>
                      <a:r>
                        <a:rPr lang="de-AT" sz="1300" dirty="0">
                          <a:solidFill>
                            <a:srgbClr val="003366"/>
                          </a:solidFill>
                        </a:rPr>
                        <a:t>100 %</a:t>
                      </a:r>
                    </a:p>
                  </a:txBody>
                  <a:tcPr anchor="ctr">
                    <a:lnB w="12700" cap="flat" cmpd="sng" algn="ctr">
                      <a:solidFill>
                        <a:schemeClr val="tx1"/>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xmlns="" val="2986056313"/>
                  </a:ext>
                </a:extLst>
              </a:tr>
              <a:tr h="370840">
                <a:tc>
                  <a:txBody>
                    <a:bodyPr/>
                    <a:lstStyle/>
                    <a:p>
                      <a:pPr algn="l"/>
                      <a:r>
                        <a:rPr lang="de-AT" sz="1400" b="0" dirty="0">
                          <a:solidFill>
                            <a:srgbClr val="003366"/>
                          </a:solidFill>
                        </a:rPr>
                        <a:t>Krakow</a:t>
                      </a:r>
                    </a:p>
                    <a:p>
                      <a:pPr algn="l"/>
                      <a:r>
                        <a:rPr lang="de-AT" sz="1400" b="1" dirty="0">
                          <a:solidFill>
                            <a:srgbClr val="003366"/>
                          </a:solidFill>
                        </a:rPr>
                        <a:t>Chopin Office</a:t>
                      </a:r>
                    </a:p>
                  </a:txBody>
                  <a:tcPr anchor="ctr">
                    <a:lnT w="12700" cap="flat" cmpd="sng" algn="ctr">
                      <a:solidFill>
                        <a:schemeClr val="tx1"/>
                      </a:solidFill>
                      <a:prstDash val="sysDash"/>
                      <a:round/>
                      <a:headEnd type="none" w="med" len="med"/>
                      <a:tailEnd type="none" w="med" len="med"/>
                    </a:lnT>
                    <a:solidFill>
                      <a:schemeClr val="bg1">
                        <a:lumMod val="85000"/>
                      </a:schemeClr>
                    </a:solidFill>
                  </a:tcPr>
                </a:tc>
                <a:tc>
                  <a:txBody>
                    <a:bodyPr/>
                    <a:lstStyle/>
                    <a:p>
                      <a:pPr algn="ctr"/>
                      <a:r>
                        <a:rPr lang="de-AT" sz="1300" dirty="0" err="1">
                          <a:solidFill>
                            <a:srgbClr val="003366"/>
                          </a:solidFill>
                        </a:rPr>
                        <a:t>planning</a:t>
                      </a:r>
                      <a:endParaRPr lang="de-AT" sz="1300" dirty="0">
                        <a:solidFill>
                          <a:srgbClr val="003366"/>
                        </a:solidFill>
                      </a:endParaRPr>
                    </a:p>
                  </a:txBody>
                  <a:tcPr anchor="ctr">
                    <a:lnT w="12700" cap="flat" cmpd="sng" algn="ctr">
                      <a:solidFill>
                        <a:schemeClr val="tx1"/>
                      </a:solidFill>
                      <a:prstDash val="sysDash"/>
                      <a:round/>
                      <a:headEnd type="none" w="med" len="med"/>
                      <a:tailEnd type="none" w="med" len="med"/>
                    </a:lnT>
                    <a:solidFill>
                      <a:schemeClr val="bg1">
                        <a:lumMod val="85000"/>
                      </a:schemeClr>
                    </a:solidFill>
                  </a:tcPr>
                </a:tc>
                <a:tc>
                  <a:txBody>
                    <a:bodyPr/>
                    <a:lstStyle/>
                    <a:p>
                      <a:pPr algn="ctr"/>
                      <a:r>
                        <a:rPr lang="de-AT" sz="1300" dirty="0">
                          <a:solidFill>
                            <a:srgbClr val="003366"/>
                          </a:solidFill>
                        </a:rPr>
                        <a:t>2021</a:t>
                      </a:r>
                    </a:p>
                  </a:txBody>
                  <a:tcPr anchor="ctr">
                    <a:lnT w="12700" cap="flat" cmpd="sng" algn="ctr">
                      <a:solidFill>
                        <a:schemeClr val="tx1"/>
                      </a:solidFill>
                      <a:prstDash val="sysDash"/>
                      <a:round/>
                      <a:headEnd type="none" w="med" len="med"/>
                      <a:tailEnd type="none" w="med" len="med"/>
                    </a:lnT>
                    <a:solidFill>
                      <a:schemeClr val="bg1">
                        <a:lumMod val="85000"/>
                      </a:schemeClr>
                    </a:solidFill>
                  </a:tcPr>
                </a:tc>
                <a:tc>
                  <a:txBody>
                    <a:bodyPr/>
                    <a:lstStyle/>
                    <a:p>
                      <a:pPr algn="ctr"/>
                      <a:r>
                        <a:rPr lang="de-AT" sz="1300" dirty="0">
                          <a:solidFill>
                            <a:srgbClr val="003366"/>
                          </a:solidFill>
                        </a:rPr>
                        <a:t>21,000 m²</a:t>
                      </a:r>
                    </a:p>
                  </a:txBody>
                  <a:tcPr anchor="ctr">
                    <a:lnT w="12700" cap="flat" cmpd="sng" algn="ctr">
                      <a:solidFill>
                        <a:schemeClr val="tx1"/>
                      </a:solidFill>
                      <a:prstDash val="sysDash"/>
                      <a:round/>
                      <a:headEnd type="none" w="med" len="med"/>
                      <a:tailEnd type="none" w="med" len="med"/>
                    </a:lnT>
                    <a:solidFill>
                      <a:schemeClr val="bg1">
                        <a:lumMod val="85000"/>
                      </a:schemeClr>
                    </a:solidFill>
                  </a:tcPr>
                </a:tc>
                <a:tc>
                  <a:txBody>
                    <a:bodyPr/>
                    <a:lstStyle/>
                    <a:p>
                      <a:pPr algn="ctr"/>
                      <a:r>
                        <a:rPr lang="de-AT" sz="1300" dirty="0">
                          <a:solidFill>
                            <a:srgbClr val="003366"/>
                          </a:solidFill>
                        </a:rPr>
                        <a:t>100 %</a:t>
                      </a:r>
                    </a:p>
                  </a:txBody>
                  <a:tcPr anchor="ctr">
                    <a:lnT w="12700" cap="flat" cmpd="sng" algn="ctr">
                      <a:solidFill>
                        <a:schemeClr val="tx1"/>
                      </a:solidFill>
                      <a:prstDash val="sysDash"/>
                      <a:round/>
                      <a:headEnd type="none" w="med" len="med"/>
                      <a:tailEnd type="none" w="med" len="med"/>
                    </a:lnT>
                    <a:solidFill>
                      <a:schemeClr val="bg1">
                        <a:lumMod val="85000"/>
                      </a:schemeClr>
                    </a:solidFill>
                  </a:tcPr>
                </a:tc>
                <a:extLst>
                  <a:ext uri="{0D108BD9-81ED-4DB2-BD59-A6C34878D82A}">
                    <a16:rowId xmlns:a16="http://schemas.microsoft.com/office/drawing/2014/main" xmlns="" val="245878367"/>
                  </a:ext>
                </a:extLst>
              </a:tr>
              <a:tr h="370840">
                <a:tc>
                  <a:txBody>
                    <a:bodyPr/>
                    <a:lstStyle/>
                    <a:p>
                      <a:pPr algn="l"/>
                      <a:r>
                        <a:rPr lang="de-AT" sz="1400" b="0" dirty="0">
                          <a:solidFill>
                            <a:srgbClr val="003366"/>
                          </a:solidFill>
                        </a:rPr>
                        <a:t>AIRPORTCITY St. Petersburg</a:t>
                      </a:r>
                    </a:p>
                    <a:p>
                      <a:pPr algn="l"/>
                      <a:r>
                        <a:rPr lang="de-AT" sz="1400" b="1" dirty="0">
                          <a:solidFill>
                            <a:srgbClr val="003366"/>
                          </a:solidFill>
                        </a:rPr>
                        <a:t>Offices </a:t>
                      </a:r>
                      <a:r>
                        <a:rPr lang="de-AT" sz="1400" b="1" dirty="0" err="1">
                          <a:solidFill>
                            <a:srgbClr val="003366"/>
                          </a:solidFill>
                        </a:rPr>
                        <a:t>phase</a:t>
                      </a:r>
                      <a:r>
                        <a:rPr lang="de-AT" sz="1400" b="1" dirty="0">
                          <a:solidFill>
                            <a:srgbClr val="003366"/>
                          </a:solidFill>
                        </a:rPr>
                        <a:t> III</a:t>
                      </a:r>
                    </a:p>
                  </a:txBody>
                  <a:tcPr anchor="ctr">
                    <a:lnB w="12700" cap="flat" cmpd="sng" algn="ctr">
                      <a:solidFill>
                        <a:schemeClr val="tx1"/>
                      </a:solidFill>
                      <a:prstDash val="sysDash"/>
                      <a:round/>
                      <a:headEnd type="none" w="med" len="med"/>
                      <a:tailEnd type="none" w="med" len="med"/>
                    </a:lnB>
                    <a:solidFill>
                      <a:schemeClr val="bg1">
                        <a:lumMod val="85000"/>
                      </a:schemeClr>
                    </a:solidFill>
                  </a:tcPr>
                </a:tc>
                <a:tc>
                  <a:txBody>
                    <a:bodyPr/>
                    <a:lstStyle/>
                    <a:p>
                      <a:pPr algn="ctr"/>
                      <a:r>
                        <a:rPr lang="de-AT" sz="1300" dirty="0" err="1">
                          <a:solidFill>
                            <a:srgbClr val="003366"/>
                          </a:solidFill>
                        </a:rPr>
                        <a:t>planning</a:t>
                      </a:r>
                      <a:endParaRPr lang="de-AT" sz="1300" dirty="0">
                        <a:solidFill>
                          <a:srgbClr val="003366"/>
                        </a:solidFill>
                      </a:endParaRPr>
                    </a:p>
                  </a:txBody>
                  <a:tcPr anchor="ctr">
                    <a:lnB w="12700" cap="flat" cmpd="sng" algn="ctr">
                      <a:solidFill>
                        <a:schemeClr val="tx1"/>
                      </a:solidFill>
                      <a:prstDash val="sysDash"/>
                      <a:round/>
                      <a:headEnd type="none" w="med" len="med"/>
                      <a:tailEnd type="none" w="med" len="med"/>
                    </a:lnB>
                    <a:solidFill>
                      <a:schemeClr val="bg1">
                        <a:lumMod val="85000"/>
                      </a:schemeClr>
                    </a:solidFill>
                  </a:tcPr>
                </a:tc>
                <a:tc>
                  <a:txBody>
                    <a:bodyPr/>
                    <a:lstStyle/>
                    <a:p>
                      <a:pPr algn="ctr"/>
                      <a:r>
                        <a:rPr lang="de-AT" sz="1300" dirty="0">
                          <a:solidFill>
                            <a:srgbClr val="003366"/>
                          </a:solidFill>
                        </a:rPr>
                        <a:t>2021</a:t>
                      </a:r>
                    </a:p>
                  </a:txBody>
                  <a:tcPr anchor="ctr">
                    <a:lnB w="12700" cap="flat" cmpd="sng" algn="ctr">
                      <a:solidFill>
                        <a:schemeClr val="tx1"/>
                      </a:solidFill>
                      <a:prstDash val="sysDash"/>
                      <a:round/>
                      <a:headEnd type="none" w="med" len="med"/>
                      <a:tailEnd type="none" w="med" len="med"/>
                    </a:lnB>
                    <a:solidFill>
                      <a:schemeClr val="bg1">
                        <a:lumMod val="85000"/>
                      </a:schemeClr>
                    </a:solidFill>
                  </a:tcPr>
                </a:tc>
                <a:tc>
                  <a:txBody>
                    <a:bodyPr/>
                    <a:lstStyle/>
                    <a:p>
                      <a:pPr algn="ctr"/>
                      <a:r>
                        <a:rPr lang="de-AT" sz="1300" dirty="0">
                          <a:solidFill>
                            <a:srgbClr val="003366"/>
                          </a:solidFill>
                        </a:rPr>
                        <a:t>20,000 m²</a:t>
                      </a:r>
                    </a:p>
                  </a:txBody>
                  <a:tcPr anchor="ctr">
                    <a:lnB w="12700" cap="flat" cmpd="sng" algn="ctr">
                      <a:solidFill>
                        <a:schemeClr val="tx1"/>
                      </a:solidFill>
                      <a:prstDash val="sysDash"/>
                      <a:round/>
                      <a:headEnd type="none" w="med" len="med"/>
                      <a:tailEnd type="none" w="med" len="med"/>
                    </a:lnB>
                    <a:solidFill>
                      <a:schemeClr val="bg1">
                        <a:lumMod val="85000"/>
                      </a:schemeClr>
                    </a:solidFill>
                  </a:tcPr>
                </a:tc>
                <a:tc>
                  <a:txBody>
                    <a:bodyPr/>
                    <a:lstStyle/>
                    <a:p>
                      <a:pPr algn="ctr"/>
                      <a:r>
                        <a:rPr lang="de-AT" sz="1300" dirty="0">
                          <a:solidFill>
                            <a:srgbClr val="003366"/>
                          </a:solidFill>
                        </a:rPr>
                        <a:t>55 %</a:t>
                      </a:r>
                    </a:p>
                  </a:txBody>
                  <a:tcPr anchor="ctr">
                    <a:lnB w="12700" cap="flat" cmpd="sng" algn="ctr">
                      <a:solidFill>
                        <a:schemeClr val="tx1"/>
                      </a:solidFill>
                      <a:prstDash val="sysDash"/>
                      <a:round/>
                      <a:headEnd type="none" w="med" len="med"/>
                      <a:tailEnd type="none" w="med" len="med"/>
                    </a:lnB>
                    <a:solidFill>
                      <a:schemeClr val="bg1">
                        <a:lumMod val="85000"/>
                      </a:schemeClr>
                    </a:solidFill>
                  </a:tcPr>
                </a:tc>
                <a:extLst>
                  <a:ext uri="{0D108BD9-81ED-4DB2-BD59-A6C34878D82A}">
                    <a16:rowId xmlns:a16="http://schemas.microsoft.com/office/drawing/2014/main" xmlns="" val="3164316599"/>
                  </a:ext>
                </a:extLst>
              </a:tr>
              <a:tr h="370840">
                <a:tc>
                  <a:txBody>
                    <a:bodyPr/>
                    <a:lstStyle/>
                    <a:p>
                      <a:pPr algn="l"/>
                      <a:r>
                        <a:rPr lang="de-AT" sz="1400" b="0" dirty="0">
                          <a:solidFill>
                            <a:srgbClr val="003366"/>
                          </a:solidFill>
                        </a:rPr>
                        <a:t>Białystok</a:t>
                      </a:r>
                    </a:p>
                    <a:p>
                      <a:pPr algn="l"/>
                      <a:r>
                        <a:rPr lang="de-AT" sz="1400" b="1" dirty="0">
                          <a:solidFill>
                            <a:srgbClr val="003366"/>
                          </a:solidFill>
                        </a:rPr>
                        <a:t>Offices </a:t>
                      </a:r>
                      <a:r>
                        <a:rPr lang="de-AT" sz="1400" b="1" dirty="0" err="1">
                          <a:solidFill>
                            <a:srgbClr val="003366"/>
                          </a:solidFill>
                        </a:rPr>
                        <a:t>phase</a:t>
                      </a:r>
                      <a:r>
                        <a:rPr lang="de-AT" sz="1400" b="1" dirty="0">
                          <a:solidFill>
                            <a:srgbClr val="003366"/>
                          </a:solidFill>
                        </a:rPr>
                        <a:t> 1</a:t>
                      </a:r>
                    </a:p>
                  </a:txBody>
                  <a:tcPr anchor="ctr">
                    <a:lnT w="12700" cap="flat" cmpd="sng" algn="ctr">
                      <a:solidFill>
                        <a:schemeClr val="tx1"/>
                      </a:solidFill>
                      <a:prstDash val="sysDash"/>
                      <a:round/>
                      <a:headEnd type="none" w="med" len="med"/>
                      <a:tailEnd type="none" w="med" len="med"/>
                    </a:lnT>
                    <a:solidFill>
                      <a:schemeClr val="bg1">
                        <a:lumMod val="85000"/>
                      </a:schemeClr>
                    </a:solidFill>
                  </a:tcPr>
                </a:tc>
                <a:tc>
                  <a:txBody>
                    <a:bodyPr/>
                    <a:lstStyle/>
                    <a:p>
                      <a:pPr algn="ctr"/>
                      <a:r>
                        <a:rPr lang="de-AT" sz="1300" dirty="0" err="1">
                          <a:solidFill>
                            <a:srgbClr val="003366"/>
                          </a:solidFill>
                        </a:rPr>
                        <a:t>early</a:t>
                      </a:r>
                      <a:r>
                        <a:rPr lang="de-AT" sz="1300" dirty="0">
                          <a:solidFill>
                            <a:srgbClr val="003366"/>
                          </a:solidFill>
                        </a:rPr>
                        <a:t> </a:t>
                      </a:r>
                      <a:r>
                        <a:rPr lang="de-AT" sz="1300" dirty="0" err="1">
                          <a:solidFill>
                            <a:srgbClr val="003366"/>
                          </a:solidFill>
                        </a:rPr>
                        <a:t>planning</a:t>
                      </a:r>
                      <a:endParaRPr lang="de-AT" sz="1300" dirty="0">
                        <a:solidFill>
                          <a:srgbClr val="003366"/>
                        </a:solidFill>
                      </a:endParaRPr>
                    </a:p>
                  </a:txBody>
                  <a:tcPr anchor="ctr">
                    <a:lnT w="12700" cap="flat" cmpd="sng" algn="ctr">
                      <a:solidFill>
                        <a:schemeClr val="tx1"/>
                      </a:solidFill>
                      <a:prstDash val="sysDash"/>
                      <a:round/>
                      <a:headEnd type="none" w="med" len="med"/>
                      <a:tailEnd type="none" w="med" len="med"/>
                    </a:lnT>
                    <a:solidFill>
                      <a:schemeClr val="bg1">
                        <a:lumMod val="85000"/>
                      </a:schemeClr>
                    </a:solidFill>
                  </a:tcPr>
                </a:tc>
                <a:tc>
                  <a:txBody>
                    <a:bodyPr/>
                    <a:lstStyle/>
                    <a:p>
                      <a:pPr algn="ctr"/>
                      <a:r>
                        <a:rPr lang="de-AT" sz="1300" dirty="0">
                          <a:solidFill>
                            <a:srgbClr val="003366"/>
                          </a:solidFill>
                        </a:rPr>
                        <a:t>2021</a:t>
                      </a:r>
                    </a:p>
                  </a:txBody>
                  <a:tcPr anchor="ctr">
                    <a:lnT w="12700" cap="flat" cmpd="sng" algn="ctr">
                      <a:solidFill>
                        <a:schemeClr val="tx1"/>
                      </a:solidFill>
                      <a:prstDash val="sysDash"/>
                      <a:round/>
                      <a:headEnd type="none" w="med" len="med"/>
                      <a:tailEnd type="none" w="med" len="med"/>
                    </a:lnT>
                    <a:solidFill>
                      <a:schemeClr val="bg1">
                        <a:lumMod val="85000"/>
                      </a:schemeClr>
                    </a:solidFill>
                  </a:tcPr>
                </a:tc>
                <a:tc>
                  <a:txBody>
                    <a:bodyPr/>
                    <a:lstStyle/>
                    <a:p>
                      <a:pPr algn="ctr"/>
                      <a:r>
                        <a:rPr lang="de-AT" sz="1300" dirty="0">
                          <a:solidFill>
                            <a:srgbClr val="003366"/>
                          </a:solidFill>
                        </a:rPr>
                        <a:t>13,000 m²</a:t>
                      </a:r>
                    </a:p>
                  </a:txBody>
                  <a:tcPr anchor="ctr">
                    <a:lnT w="12700" cap="flat" cmpd="sng" algn="ctr">
                      <a:solidFill>
                        <a:schemeClr val="tx1"/>
                      </a:solidFill>
                      <a:prstDash val="sysDash"/>
                      <a:round/>
                      <a:headEnd type="none" w="med" len="med"/>
                      <a:tailEnd type="none" w="med" len="med"/>
                    </a:lnT>
                    <a:solidFill>
                      <a:schemeClr val="bg1">
                        <a:lumMod val="85000"/>
                      </a:schemeClr>
                    </a:solidFill>
                  </a:tcPr>
                </a:tc>
                <a:tc>
                  <a:txBody>
                    <a:bodyPr/>
                    <a:lstStyle/>
                    <a:p>
                      <a:pPr algn="ctr"/>
                      <a:r>
                        <a:rPr lang="de-AT" sz="1300" dirty="0">
                          <a:solidFill>
                            <a:srgbClr val="003366"/>
                          </a:solidFill>
                        </a:rPr>
                        <a:t>100 %</a:t>
                      </a:r>
                    </a:p>
                  </a:txBody>
                  <a:tcPr anchor="ctr">
                    <a:lnT w="12700" cap="flat" cmpd="sng" algn="ctr">
                      <a:solidFill>
                        <a:schemeClr val="tx1"/>
                      </a:solidFill>
                      <a:prstDash val="sysDash"/>
                      <a:round/>
                      <a:headEnd type="none" w="med" len="med"/>
                      <a:tailEnd type="none" w="med" len="med"/>
                    </a:lnT>
                    <a:solidFill>
                      <a:schemeClr val="bg1">
                        <a:lumMod val="85000"/>
                      </a:schemeClr>
                    </a:solidFill>
                  </a:tcPr>
                </a:tc>
                <a:extLst>
                  <a:ext uri="{0D108BD9-81ED-4DB2-BD59-A6C34878D82A}">
                    <a16:rowId xmlns:a16="http://schemas.microsoft.com/office/drawing/2014/main" xmlns="" val="1073859144"/>
                  </a:ext>
                </a:extLst>
              </a:tr>
              <a:tr h="370840">
                <a:tc>
                  <a:txBody>
                    <a:bodyPr/>
                    <a:lstStyle/>
                    <a:p>
                      <a:pPr algn="l"/>
                      <a:r>
                        <a:rPr lang="de-AT" sz="1400" b="0" dirty="0">
                          <a:solidFill>
                            <a:srgbClr val="003366"/>
                          </a:solidFill>
                        </a:rPr>
                        <a:t>Krakow</a:t>
                      </a:r>
                    </a:p>
                    <a:p>
                      <a:pPr algn="l"/>
                      <a:r>
                        <a:rPr lang="de-AT" sz="1400" b="1" dirty="0" err="1">
                          <a:solidFill>
                            <a:srgbClr val="003366"/>
                          </a:solidFill>
                        </a:rPr>
                        <a:t>Mogilska</a:t>
                      </a:r>
                      <a:r>
                        <a:rPr lang="de-AT" sz="1400" b="1" dirty="0">
                          <a:solidFill>
                            <a:srgbClr val="003366"/>
                          </a:solidFill>
                        </a:rPr>
                        <a:t> 41</a:t>
                      </a:r>
                    </a:p>
                  </a:txBody>
                  <a:tcPr anchor="ctr">
                    <a:solidFill>
                      <a:schemeClr val="bg1">
                        <a:lumMod val="85000"/>
                      </a:schemeClr>
                    </a:solidFill>
                  </a:tcPr>
                </a:tc>
                <a:tc>
                  <a:txBody>
                    <a:bodyPr/>
                    <a:lstStyle/>
                    <a:p>
                      <a:pPr algn="ctr"/>
                      <a:r>
                        <a:rPr lang="de-AT" sz="1300" dirty="0" err="1">
                          <a:solidFill>
                            <a:srgbClr val="003366"/>
                          </a:solidFill>
                        </a:rPr>
                        <a:t>early</a:t>
                      </a:r>
                      <a:r>
                        <a:rPr lang="de-AT" sz="1300" dirty="0">
                          <a:solidFill>
                            <a:srgbClr val="003366"/>
                          </a:solidFill>
                        </a:rPr>
                        <a:t> </a:t>
                      </a:r>
                      <a:r>
                        <a:rPr lang="de-AT" sz="1300" dirty="0" err="1">
                          <a:solidFill>
                            <a:srgbClr val="003366"/>
                          </a:solidFill>
                        </a:rPr>
                        <a:t>planning</a:t>
                      </a:r>
                      <a:endParaRPr lang="de-AT" sz="1300" dirty="0">
                        <a:solidFill>
                          <a:srgbClr val="003366"/>
                        </a:solidFill>
                      </a:endParaRPr>
                    </a:p>
                  </a:txBody>
                  <a:tcPr anchor="ctr">
                    <a:solidFill>
                      <a:schemeClr val="bg1">
                        <a:lumMod val="85000"/>
                      </a:schemeClr>
                    </a:solidFill>
                  </a:tcPr>
                </a:tc>
                <a:tc>
                  <a:txBody>
                    <a:bodyPr/>
                    <a:lstStyle/>
                    <a:p>
                      <a:pPr algn="ctr"/>
                      <a:r>
                        <a:rPr lang="de-AT" sz="1300" dirty="0">
                          <a:solidFill>
                            <a:srgbClr val="003366"/>
                          </a:solidFill>
                        </a:rPr>
                        <a:t>2021</a:t>
                      </a:r>
                    </a:p>
                  </a:txBody>
                  <a:tcPr anchor="ctr">
                    <a:solidFill>
                      <a:schemeClr val="bg1">
                        <a:lumMod val="85000"/>
                      </a:schemeClr>
                    </a:solidFill>
                  </a:tcPr>
                </a:tc>
                <a:tc>
                  <a:txBody>
                    <a:bodyPr/>
                    <a:lstStyle/>
                    <a:p>
                      <a:pPr algn="ctr"/>
                      <a:r>
                        <a:rPr lang="de-AT" sz="1300" dirty="0">
                          <a:solidFill>
                            <a:srgbClr val="003366"/>
                          </a:solidFill>
                        </a:rPr>
                        <a:t>12,000 m²</a:t>
                      </a:r>
                    </a:p>
                  </a:txBody>
                  <a:tcPr anchor="ctr">
                    <a:solidFill>
                      <a:schemeClr val="bg1">
                        <a:lumMod val="85000"/>
                      </a:schemeClr>
                    </a:solidFill>
                  </a:tcPr>
                </a:tc>
                <a:tc>
                  <a:txBody>
                    <a:bodyPr/>
                    <a:lstStyle/>
                    <a:p>
                      <a:pPr algn="ctr"/>
                      <a:r>
                        <a:rPr lang="de-AT" sz="1300" dirty="0">
                          <a:solidFill>
                            <a:srgbClr val="003366"/>
                          </a:solidFill>
                        </a:rPr>
                        <a:t>100 %</a:t>
                      </a:r>
                    </a:p>
                  </a:txBody>
                  <a:tcPr anchor="ctr">
                    <a:solidFill>
                      <a:schemeClr val="bg1">
                        <a:lumMod val="85000"/>
                      </a:schemeClr>
                    </a:solidFill>
                  </a:tcPr>
                </a:tc>
                <a:extLst>
                  <a:ext uri="{0D108BD9-81ED-4DB2-BD59-A6C34878D82A}">
                    <a16:rowId xmlns:a16="http://schemas.microsoft.com/office/drawing/2014/main" xmlns="" val="1166175358"/>
                  </a:ext>
                </a:extLst>
              </a:tr>
              <a:tr h="370840">
                <a:tc>
                  <a:txBody>
                    <a:bodyPr/>
                    <a:lstStyle/>
                    <a:p>
                      <a:pPr algn="l"/>
                      <a:r>
                        <a:rPr lang="de-AT" sz="1400" b="0" dirty="0">
                          <a:solidFill>
                            <a:srgbClr val="003366"/>
                          </a:solidFill>
                        </a:rPr>
                        <a:t>Białystok</a:t>
                      </a:r>
                    </a:p>
                    <a:p>
                      <a:pPr algn="l"/>
                      <a:r>
                        <a:rPr lang="de-AT" sz="1400" b="1" dirty="0">
                          <a:solidFill>
                            <a:srgbClr val="003366"/>
                          </a:solidFill>
                        </a:rPr>
                        <a:t>Offices </a:t>
                      </a:r>
                      <a:r>
                        <a:rPr lang="de-AT" sz="1400" b="1" dirty="0" err="1">
                          <a:solidFill>
                            <a:srgbClr val="003366"/>
                          </a:solidFill>
                        </a:rPr>
                        <a:t>phase</a:t>
                      </a:r>
                      <a:r>
                        <a:rPr lang="de-AT" sz="1400" b="1" dirty="0">
                          <a:solidFill>
                            <a:srgbClr val="003366"/>
                          </a:solidFill>
                        </a:rPr>
                        <a:t> 2-4</a:t>
                      </a:r>
                    </a:p>
                  </a:txBody>
                  <a:tcPr anchor="ctr">
                    <a:solidFill>
                      <a:schemeClr val="bg1">
                        <a:lumMod val="85000"/>
                      </a:schemeClr>
                    </a:solidFill>
                  </a:tcPr>
                </a:tc>
                <a:tc>
                  <a:txBody>
                    <a:bodyPr/>
                    <a:lstStyle/>
                    <a:p>
                      <a:pPr algn="ctr"/>
                      <a:r>
                        <a:rPr lang="de-AT" sz="1300" dirty="0" err="1">
                          <a:solidFill>
                            <a:srgbClr val="003366"/>
                          </a:solidFill>
                        </a:rPr>
                        <a:t>early</a:t>
                      </a:r>
                      <a:r>
                        <a:rPr lang="de-AT" sz="1300" dirty="0">
                          <a:solidFill>
                            <a:srgbClr val="003366"/>
                          </a:solidFill>
                        </a:rPr>
                        <a:t> </a:t>
                      </a:r>
                      <a:r>
                        <a:rPr lang="de-AT" sz="1300" dirty="0" err="1">
                          <a:solidFill>
                            <a:srgbClr val="003366"/>
                          </a:solidFill>
                        </a:rPr>
                        <a:t>planning</a:t>
                      </a:r>
                      <a:endParaRPr lang="de-AT" sz="1300" dirty="0">
                        <a:solidFill>
                          <a:srgbClr val="003366"/>
                        </a:solidFill>
                      </a:endParaRPr>
                    </a:p>
                  </a:txBody>
                  <a:tcPr anchor="ctr">
                    <a:solidFill>
                      <a:schemeClr val="bg1">
                        <a:lumMod val="85000"/>
                      </a:schemeClr>
                    </a:solidFill>
                  </a:tcPr>
                </a:tc>
                <a:tc>
                  <a:txBody>
                    <a:bodyPr/>
                    <a:lstStyle/>
                    <a:p>
                      <a:pPr algn="ctr"/>
                      <a:r>
                        <a:rPr lang="de-AT" sz="1300" dirty="0">
                          <a:solidFill>
                            <a:srgbClr val="003366"/>
                          </a:solidFill>
                        </a:rPr>
                        <a:t>-</a:t>
                      </a:r>
                    </a:p>
                  </a:txBody>
                  <a:tcPr anchor="ctr">
                    <a:solidFill>
                      <a:schemeClr val="bg1">
                        <a:lumMod val="85000"/>
                      </a:schemeClr>
                    </a:solidFill>
                  </a:tcPr>
                </a:tc>
                <a:tc>
                  <a:txBody>
                    <a:bodyPr/>
                    <a:lstStyle/>
                    <a:p>
                      <a:pPr algn="ctr"/>
                      <a:r>
                        <a:rPr lang="de-AT" sz="1300" dirty="0">
                          <a:solidFill>
                            <a:srgbClr val="003366"/>
                          </a:solidFill>
                        </a:rPr>
                        <a:t>60,000 m²</a:t>
                      </a:r>
                    </a:p>
                  </a:txBody>
                  <a:tcPr anchor="ctr">
                    <a:solidFill>
                      <a:schemeClr val="bg1">
                        <a:lumMod val="85000"/>
                      </a:schemeClr>
                    </a:solidFill>
                  </a:tcPr>
                </a:tc>
                <a:tc>
                  <a:txBody>
                    <a:bodyPr/>
                    <a:lstStyle/>
                    <a:p>
                      <a:pPr algn="ctr"/>
                      <a:r>
                        <a:rPr lang="de-AT" sz="1300" dirty="0">
                          <a:solidFill>
                            <a:srgbClr val="003366"/>
                          </a:solidFill>
                        </a:rPr>
                        <a:t>100 %</a:t>
                      </a:r>
                    </a:p>
                  </a:txBody>
                  <a:tcPr anchor="ctr">
                    <a:solidFill>
                      <a:schemeClr val="bg1">
                        <a:lumMod val="85000"/>
                      </a:schemeClr>
                    </a:solidFill>
                  </a:tcPr>
                </a:tc>
                <a:extLst>
                  <a:ext uri="{0D108BD9-81ED-4DB2-BD59-A6C34878D82A}">
                    <a16:rowId xmlns:a16="http://schemas.microsoft.com/office/drawing/2014/main" xmlns="" val="40443297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b="0" dirty="0">
                          <a:solidFill>
                            <a:srgbClr val="003366"/>
                          </a:solidFill>
                        </a:rPr>
                        <a:t>AIRPORTCITY St. Petersburg</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400" b="1" dirty="0">
                          <a:solidFill>
                            <a:srgbClr val="003366"/>
                          </a:solidFill>
                        </a:rPr>
                        <a:t>Offices </a:t>
                      </a:r>
                      <a:r>
                        <a:rPr lang="de-AT" sz="1400" b="1" dirty="0" err="1">
                          <a:solidFill>
                            <a:srgbClr val="003366"/>
                          </a:solidFill>
                        </a:rPr>
                        <a:t>phase</a:t>
                      </a:r>
                      <a:r>
                        <a:rPr lang="de-AT" sz="1400" b="1" dirty="0">
                          <a:solidFill>
                            <a:srgbClr val="003366"/>
                          </a:solidFill>
                        </a:rPr>
                        <a:t> IV</a:t>
                      </a:r>
                    </a:p>
                  </a:txBody>
                  <a:tcPr anchor="ctr">
                    <a:solidFill>
                      <a:schemeClr val="bg1">
                        <a:lumMod val="85000"/>
                      </a:schemeClr>
                    </a:solidFill>
                  </a:tcPr>
                </a:tc>
                <a:tc>
                  <a:txBody>
                    <a:bodyPr/>
                    <a:lstStyle/>
                    <a:p>
                      <a:pPr algn="ctr"/>
                      <a:r>
                        <a:rPr lang="de-AT" sz="1300" dirty="0" err="1">
                          <a:solidFill>
                            <a:srgbClr val="003366"/>
                          </a:solidFill>
                        </a:rPr>
                        <a:t>early</a:t>
                      </a:r>
                      <a:r>
                        <a:rPr lang="de-AT" sz="1300" dirty="0">
                          <a:solidFill>
                            <a:srgbClr val="003366"/>
                          </a:solidFill>
                        </a:rPr>
                        <a:t> </a:t>
                      </a:r>
                      <a:r>
                        <a:rPr lang="de-AT" sz="1300" dirty="0" err="1">
                          <a:solidFill>
                            <a:srgbClr val="003366"/>
                          </a:solidFill>
                        </a:rPr>
                        <a:t>planning</a:t>
                      </a:r>
                      <a:endParaRPr lang="de-AT" sz="1300" dirty="0">
                        <a:solidFill>
                          <a:srgbClr val="003366"/>
                        </a:solidFill>
                      </a:endParaRPr>
                    </a:p>
                  </a:txBody>
                  <a:tcPr anchor="ctr">
                    <a:solidFill>
                      <a:schemeClr val="bg1">
                        <a:lumMod val="85000"/>
                      </a:schemeClr>
                    </a:solidFill>
                  </a:tcPr>
                </a:tc>
                <a:tc>
                  <a:txBody>
                    <a:bodyPr/>
                    <a:lstStyle/>
                    <a:p>
                      <a:pPr algn="ctr"/>
                      <a:r>
                        <a:rPr lang="de-AT" sz="1300" dirty="0">
                          <a:solidFill>
                            <a:srgbClr val="003366"/>
                          </a:solidFill>
                        </a:rPr>
                        <a:t>-</a:t>
                      </a:r>
                    </a:p>
                  </a:txBody>
                  <a:tcPr anchor="ctr">
                    <a:solidFill>
                      <a:schemeClr val="bg1">
                        <a:lumMod val="85000"/>
                      </a:schemeClr>
                    </a:solidFill>
                  </a:tcPr>
                </a:tc>
                <a:tc>
                  <a:txBody>
                    <a:bodyPr/>
                    <a:lstStyle/>
                    <a:p>
                      <a:pPr algn="ctr"/>
                      <a:r>
                        <a:rPr lang="de-AT" sz="1300" dirty="0">
                          <a:solidFill>
                            <a:srgbClr val="003366"/>
                          </a:solidFill>
                        </a:rPr>
                        <a:t>130,000 m²</a:t>
                      </a:r>
                    </a:p>
                  </a:txBody>
                  <a:tcPr anchor="ctr">
                    <a:solidFill>
                      <a:schemeClr val="bg1">
                        <a:lumMod val="85000"/>
                      </a:schemeClr>
                    </a:solidFill>
                  </a:tcPr>
                </a:tc>
                <a:tc>
                  <a:txBody>
                    <a:bodyPr/>
                    <a:lstStyle/>
                    <a:p>
                      <a:pPr algn="ctr"/>
                      <a:r>
                        <a:rPr lang="de-AT" sz="1300" dirty="0">
                          <a:solidFill>
                            <a:srgbClr val="003366"/>
                          </a:solidFill>
                        </a:rPr>
                        <a:t>55 %</a:t>
                      </a:r>
                    </a:p>
                  </a:txBody>
                  <a:tcPr anchor="ctr">
                    <a:solidFill>
                      <a:schemeClr val="bg1">
                        <a:lumMod val="85000"/>
                      </a:schemeClr>
                    </a:solidFill>
                  </a:tcPr>
                </a:tc>
                <a:extLst>
                  <a:ext uri="{0D108BD9-81ED-4DB2-BD59-A6C34878D82A}">
                    <a16:rowId xmlns:a16="http://schemas.microsoft.com/office/drawing/2014/main" xmlns="" val="3144485666"/>
                  </a:ext>
                </a:extLst>
              </a:tr>
            </a:tbl>
          </a:graphicData>
        </a:graphic>
      </p:graphicFrame>
      <p:sp>
        <p:nvSpPr>
          <p:cNvPr id="3" name="Titel 1">
            <a:extLst>
              <a:ext uri="{FF2B5EF4-FFF2-40B4-BE49-F238E27FC236}">
                <a16:creationId xmlns:a16="http://schemas.microsoft.com/office/drawing/2014/main" xmlns="" id="{07005A39-90E3-42C3-B35E-4F15B9AF1D55}"/>
              </a:ext>
            </a:extLst>
          </p:cNvPr>
          <p:cNvSpPr txBox="1">
            <a:spLocks/>
          </p:cNvSpPr>
          <p:nvPr/>
        </p:nvSpPr>
        <p:spPr>
          <a:xfrm>
            <a:off x="474663" y="644529"/>
            <a:ext cx="8958262" cy="392113"/>
          </a:xfrm>
          <a:prstGeom prst="rect">
            <a:avLst/>
          </a:prstGeom>
        </p:spPr>
        <p:txBody>
          <a:bodyPr/>
          <a:lstStyle>
            <a:lvl1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mj-lt"/>
                <a:ea typeface="ＭＳ Ｐゴシック" charset="0"/>
                <a:cs typeface="+mj-cs"/>
              </a:defRPr>
            </a:lvl1pPr>
            <a:lvl2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2pPr>
            <a:lvl3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3pPr>
            <a:lvl4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4pPr>
            <a:lvl5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5pPr>
            <a:lvl6pPr marL="4572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6pPr>
            <a:lvl7pPr marL="9144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7pPr>
            <a:lvl8pPr marL="13716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8pPr>
            <a:lvl9pPr marL="18288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9pPr>
          </a:lstStyle>
          <a:p>
            <a:r>
              <a:rPr lang="de-DE" sz="3000" kern="0" dirty="0" err="1">
                <a:solidFill>
                  <a:srgbClr val="C00000"/>
                </a:solidFill>
              </a:rPr>
              <a:t>Overview</a:t>
            </a:r>
            <a:r>
              <a:rPr lang="de-DE" sz="3000" kern="0" dirty="0">
                <a:solidFill>
                  <a:srgbClr val="C00000"/>
                </a:solidFill>
              </a:rPr>
              <a:t> </a:t>
            </a:r>
            <a:r>
              <a:rPr lang="de-DE" sz="3000" kern="0" dirty="0" err="1">
                <a:solidFill>
                  <a:srgbClr val="C00000"/>
                </a:solidFill>
              </a:rPr>
              <a:t>developments</a:t>
            </a:r>
            <a:endParaRPr lang="de-DE" sz="3000" kern="0" dirty="0">
              <a:solidFill>
                <a:srgbClr val="C00000"/>
              </a:solidFill>
            </a:endParaRPr>
          </a:p>
        </p:txBody>
      </p:sp>
      <p:sp>
        <p:nvSpPr>
          <p:cNvPr id="7" name="Textfeld 6">
            <a:extLst>
              <a:ext uri="{FF2B5EF4-FFF2-40B4-BE49-F238E27FC236}">
                <a16:creationId xmlns:a16="http://schemas.microsoft.com/office/drawing/2014/main" xmlns="" id="{36D89916-35FE-439F-9BF7-80FA516802D5}"/>
              </a:ext>
            </a:extLst>
          </p:cNvPr>
          <p:cNvSpPr txBox="1"/>
          <p:nvPr/>
        </p:nvSpPr>
        <p:spPr>
          <a:xfrm>
            <a:off x="8444382" y="5827202"/>
            <a:ext cx="1280615" cy="846161"/>
          </a:xfrm>
          <a:prstGeom prst="rect">
            <a:avLst/>
          </a:prstGeom>
          <a:solidFill>
            <a:srgbClr val="FFFFFF"/>
          </a:solidFill>
        </p:spPr>
        <p:txBody>
          <a:bodyPr wrap="square" rtlCol="0">
            <a:spAutoFit/>
          </a:bodyPr>
          <a:lstStyle/>
          <a:p>
            <a:endParaRPr lang="de-AT" dirty="0"/>
          </a:p>
        </p:txBody>
      </p:sp>
    </p:spTree>
    <p:extLst>
      <p:ext uri="{BB962C8B-B14F-4D97-AF65-F5344CB8AC3E}">
        <p14:creationId xmlns:p14="http://schemas.microsoft.com/office/powerpoint/2010/main" xmlns="" val="1099008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xmlns="" id="{B9AC6331-BF65-4996-928C-C669D8728C17}"/>
              </a:ext>
            </a:extLst>
          </p:cNvPr>
          <p:cNvSpPr txBox="1">
            <a:spLocks noChangeArrowheads="1"/>
          </p:cNvSpPr>
          <p:nvPr/>
        </p:nvSpPr>
        <p:spPr bwMode="auto">
          <a:xfrm>
            <a:off x="333313" y="5819205"/>
            <a:ext cx="6278626" cy="5539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a:solidFill>
                  <a:srgbClr val="0099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l" eaLnBrk="1" hangingPunct="1">
              <a:spcBef>
                <a:spcPts val="1000"/>
              </a:spcBef>
              <a:tabLst>
                <a:tab pos="1235075" algn="l"/>
                <a:tab pos="2149475" algn="l"/>
                <a:tab pos="3063875" algn="l"/>
                <a:tab pos="3978275" algn="l"/>
                <a:tab pos="4892675" algn="l"/>
                <a:tab pos="5807075" algn="l"/>
                <a:tab pos="6721475" algn="l"/>
                <a:tab pos="7635875" algn="l"/>
                <a:tab pos="8550275" algn="l"/>
                <a:tab pos="9464675" algn="l"/>
                <a:tab pos="10379075" algn="l"/>
              </a:tabLst>
            </a:pPr>
            <a:r>
              <a:rPr lang="de-AT" sz="3000" b="1" dirty="0">
                <a:solidFill>
                  <a:srgbClr val="C00000"/>
                </a:solidFill>
                <a:cs typeface="Arial" charset="0"/>
              </a:rPr>
              <a:t>Transactions &amp; Acquisitions</a:t>
            </a:r>
          </a:p>
        </p:txBody>
      </p:sp>
      <p:pic>
        <p:nvPicPr>
          <p:cNvPr id="4" name="Grafik 3">
            <a:extLst>
              <a:ext uri="{FF2B5EF4-FFF2-40B4-BE49-F238E27FC236}">
                <a16:creationId xmlns:a16="http://schemas.microsoft.com/office/drawing/2014/main" xmlns="" id="{FE3312B0-7E3F-43DF-ADF9-3CFFCD83716E}"/>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81149" y="1"/>
            <a:ext cx="6792351" cy="5828650"/>
          </a:xfrm>
          <a:prstGeom prst="rect">
            <a:avLst/>
          </a:prstGeom>
        </p:spPr>
      </p:pic>
    </p:spTree>
    <p:extLst>
      <p:ext uri="{BB962C8B-B14F-4D97-AF65-F5344CB8AC3E}">
        <p14:creationId xmlns:p14="http://schemas.microsoft.com/office/powerpoint/2010/main" xmlns="" val="3716872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xmlns="" id="{3808E8D4-746E-47AE-9549-B0CB83EAB679}"/>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0" y="1767873"/>
            <a:ext cx="9906000" cy="4351338"/>
          </a:xfrm>
          <a:prstGeom prst="rect">
            <a:avLst/>
          </a:prstGeom>
        </p:spPr>
      </p:pic>
      <p:sp>
        <p:nvSpPr>
          <p:cNvPr id="2" name="Titel 1">
            <a:extLst>
              <a:ext uri="{FF2B5EF4-FFF2-40B4-BE49-F238E27FC236}">
                <a16:creationId xmlns:a16="http://schemas.microsoft.com/office/drawing/2014/main" xmlns="" id="{A32BCF80-2DAE-4D33-9927-5C8F2581EE46}"/>
              </a:ext>
            </a:extLst>
          </p:cNvPr>
          <p:cNvSpPr txBox="1">
            <a:spLocks/>
          </p:cNvSpPr>
          <p:nvPr/>
        </p:nvSpPr>
        <p:spPr>
          <a:xfrm>
            <a:off x="474663" y="644529"/>
            <a:ext cx="8958262" cy="392113"/>
          </a:xfrm>
          <a:prstGeom prst="rect">
            <a:avLst/>
          </a:prstGeom>
        </p:spPr>
        <p:txBody>
          <a:bodyPr/>
          <a:lstStyle>
            <a:lvl1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mj-lt"/>
                <a:ea typeface="ＭＳ Ｐゴシック" charset="0"/>
                <a:cs typeface="+mj-cs"/>
              </a:defRPr>
            </a:lvl1pPr>
            <a:lvl2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2pPr>
            <a:lvl3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3pPr>
            <a:lvl4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4pPr>
            <a:lvl5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5pPr>
            <a:lvl6pPr marL="4572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6pPr>
            <a:lvl7pPr marL="9144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7pPr>
            <a:lvl8pPr marL="13716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8pPr>
            <a:lvl9pPr marL="18288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9pPr>
          </a:lstStyle>
          <a:p>
            <a:r>
              <a:rPr lang="de-DE" sz="3000" kern="0" dirty="0">
                <a:solidFill>
                  <a:srgbClr val="C00000"/>
                </a:solidFill>
              </a:rPr>
              <a:t>2018: Budapest </a:t>
            </a:r>
          </a:p>
          <a:p>
            <a:r>
              <a:rPr lang="de-DE" sz="3000" kern="0" dirty="0">
                <a:solidFill>
                  <a:srgbClr val="C00000"/>
                </a:solidFill>
              </a:rPr>
              <a:t>Acquisition </a:t>
            </a:r>
            <a:r>
              <a:rPr lang="de-DE" sz="3000" kern="0" dirty="0" err="1">
                <a:solidFill>
                  <a:srgbClr val="C00000"/>
                </a:solidFill>
              </a:rPr>
              <a:t>of</a:t>
            </a:r>
            <a:r>
              <a:rPr lang="de-DE" sz="3000" kern="0" dirty="0">
                <a:solidFill>
                  <a:srgbClr val="C00000"/>
                </a:solidFill>
              </a:rPr>
              <a:t> B52 Office in May 2018</a:t>
            </a:r>
          </a:p>
        </p:txBody>
      </p:sp>
      <p:graphicFrame>
        <p:nvGraphicFramePr>
          <p:cNvPr id="7" name="Objekt 6">
            <a:extLst>
              <a:ext uri="{FF2B5EF4-FFF2-40B4-BE49-F238E27FC236}">
                <a16:creationId xmlns:a16="http://schemas.microsoft.com/office/drawing/2014/main" xmlns="" id="{B99B8382-163B-4E8B-9119-CDFD8DC1455C}"/>
              </a:ext>
            </a:extLst>
          </p:cNvPr>
          <p:cNvGraphicFramePr>
            <a:graphicFrameLocks noChangeAspect="1"/>
          </p:cNvGraphicFramePr>
          <p:nvPr>
            <p:extLst>
              <p:ext uri="{D42A27DB-BD31-4B8C-83A1-F6EECF244321}">
                <p14:modId xmlns:p14="http://schemas.microsoft.com/office/powerpoint/2010/main" xmlns="" val="1573153725"/>
              </p:ext>
            </p:extLst>
          </p:nvPr>
        </p:nvGraphicFramePr>
        <p:xfrm>
          <a:off x="8283529" y="147881"/>
          <a:ext cx="1437403" cy="1440000"/>
        </p:xfrm>
        <a:graphic>
          <a:graphicData uri="http://schemas.openxmlformats.org/presentationml/2006/ole">
            <p:oleObj spid="_x0000_s19608" name="Image" r:id="rId5" imgW="14996825" imgH="14996825" progId="">
              <p:embed/>
            </p:oleObj>
          </a:graphicData>
        </a:graphic>
      </p:graphicFrame>
      <p:sp>
        <p:nvSpPr>
          <p:cNvPr id="8" name="Textfeld 7">
            <a:extLst>
              <a:ext uri="{FF2B5EF4-FFF2-40B4-BE49-F238E27FC236}">
                <a16:creationId xmlns:a16="http://schemas.microsoft.com/office/drawing/2014/main" xmlns="" id="{E69B1651-A4F1-4D1B-89D0-41BD04666CEC}"/>
              </a:ext>
            </a:extLst>
          </p:cNvPr>
          <p:cNvSpPr txBox="1"/>
          <p:nvPr/>
        </p:nvSpPr>
        <p:spPr>
          <a:xfrm>
            <a:off x="4146" y="5582641"/>
            <a:ext cx="4165339" cy="1200329"/>
          </a:xfrm>
          <a:prstGeom prst="rect">
            <a:avLst/>
          </a:prstGeom>
          <a:solidFill>
            <a:schemeClr val="bg1"/>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pPr marL="171450" lvl="0" indent="-171450">
              <a:buClr>
                <a:srgbClr val="C00000"/>
              </a:buClr>
              <a:buSzPct val="150000"/>
              <a:buFontTx/>
              <a:buChar char="-"/>
            </a:pPr>
            <a:r>
              <a:rPr lang="en-US" sz="1200" kern="1200" dirty="0">
                <a:solidFill>
                  <a:srgbClr val="003366"/>
                </a:solidFill>
              </a:rPr>
              <a:t>Class A office building in the heart of the Pest area </a:t>
            </a:r>
          </a:p>
          <a:p>
            <a:pPr marL="171450" lvl="0" indent="-171450">
              <a:buClr>
                <a:srgbClr val="C00000"/>
              </a:buClr>
              <a:buSzPct val="150000"/>
              <a:buFontTx/>
              <a:buChar char="-"/>
            </a:pPr>
            <a:r>
              <a:rPr lang="en-US" sz="1200" kern="1200" dirty="0">
                <a:solidFill>
                  <a:srgbClr val="003366"/>
                </a:solidFill>
              </a:rPr>
              <a:t>Lettable office space of more than 5,200 m²</a:t>
            </a:r>
          </a:p>
          <a:p>
            <a:pPr marL="171450" lvl="0" indent="-171450">
              <a:buClr>
                <a:srgbClr val="C00000"/>
              </a:buClr>
              <a:buSzPct val="150000"/>
              <a:buFontTx/>
              <a:buChar char="-"/>
            </a:pPr>
            <a:r>
              <a:rPr lang="en-US" sz="1200" kern="1200" dirty="0">
                <a:solidFill>
                  <a:srgbClr val="003366"/>
                </a:solidFill>
              </a:rPr>
              <a:t>Flexible office layouts spread out over seven upper floors and a ground floor</a:t>
            </a:r>
          </a:p>
          <a:p>
            <a:pPr marL="171450" lvl="0" indent="-171450">
              <a:buClr>
                <a:srgbClr val="C00000"/>
              </a:buClr>
              <a:buSzPct val="150000"/>
              <a:buFontTx/>
              <a:buChar char="-"/>
            </a:pPr>
            <a:r>
              <a:rPr lang="en-US" sz="1200" kern="1200" dirty="0">
                <a:solidFill>
                  <a:srgbClr val="003366"/>
                </a:solidFill>
              </a:rPr>
              <a:t>26 parking spaces </a:t>
            </a:r>
          </a:p>
          <a:p>
            <a:pPr marL="171450" lvl="0" indent="-171450">
              <a:buClr>
                <a:srgbClr val="C00000"/>
              </a:buClr>
              <a:buSzPct val="150000"/>
              <a:buFontTx/>
              <a:buChar char="-"/>
            </a:pPr>
            <a:r>
              <a:rPr lang="en-US" sz="1200" kern="1200" dirty="0">
                <a:solidFill>
                  <a:srgbClr val="003366"/>
                </a:solidFill>
              </a:rPr>
              <a:t>100 % let out</a:t>
            </a:r>
          </a:p>
        </p:txBody>
      </p:sp>
    </p:spTree>
    <p:extLst>
      <p:ext uri="{BB962C8B-B14F-4D97-AF65-F5344CB8AC3E}">
        <p14:creationId xmlns:p14="http://schemas.microsoft.com/office/powerpoint/2010/main" xmlns="" val="783287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8FCABB3-D7C9-4441-A4CC-EC19695C11EC}"/>
              </a:ext>
            </a:extLst>
          </p:cNvPr>
          <p:cNvSpPr>
            <a:spLocks noGrp="1"/>
          </p:cNvSpPr>
          <p:nvPr>
            <p:ph type="title"/>
          </p:nvPr>
        </p:nvSpPr>
        <p:spPr>
          <a:xfrm>
            <a:off x="474663" y="644529"/>
            <a:ext cx="8958262" cy="392113"/>
          </a:xfrm>
        </p:spPr>
        <p:txBody>
          <a:bodyPr/>
          <a:lstStyle/>
          <a:p>
            <a:r>
              <a:rPr lang="de-DE" sz="3000" dirty="0">
                <a:solidFill>
                  <a:srgbClr val="C00000"/>
                </a:solidFill>
              </a:rPr>
              <a:t>2017: </a:t>
            </a:r>
            <a:r>
              <a:rPr lang="de-DE" sz="3000" dirty="0" err="1">
                <a:solidFill>
                  <a:srgbClr val="C00000"/>
                </a:solidFill>
              </a:rPr>
              <a:t>Sale</a:t>
            </a:r>
            <a:r>
              <a:rPr lang="de-DE" sz="3000" dirty="0">
                <a:solidFill>
                  <a:srgbClr val="C00000"/>
                </a:solidFill>
              </a:rPr>
              <a:t> </a:t>
            </a:r>
            <a:r>
              <a:rPr lang="de-DE" sz="3000" dirty="0" err="1">
                <a:solidFill>
                  <a:srgbClr val="C00000"/>
                </a:solidFill>
              </a:rPr>
              <a:t>of</a:t>
            </a:r>
            <a:r>
              <a:rPr lang="de-DE" sz="3000" dirty="0">
                <a:solidFill>
                  <a:srgbClr val="C00000"/>
                </a:solidFill>
              </a:rPr>
              <a:t> 8 </a:t>
            </a:r>
            <a:r>
              <a:rPr lang="de-DE" sz="3000" dirty="0" err="1">
                <a:solidFill>
                  <a:srgbClr val="C00000"/>
                </a:solidFill>
              </a:rPr>
              <a:t>hotel</a:t>
            </a:r>
            <a:r>
              <a:rPr lang="de-DE" sz="3000" dirty="0">
                <a:solidFill>
                  <a:srgbClr val="C00000"/>
                </a:solidFill>
              </a:rPr>
              <a:t> </a:t>
            </a:r>
            <a:r>
              <a:rPr lang="de-DE" sz="3000" dirty="0" err="1">
                <a:solidFill>
                  <a:srgbClr val="C00000"/>
                </a:solidFill>
              </a:rPr>
              <a:t>holdings</a:t>
            </a:r>
            <a:r>
              <a:rPr lang="de-DE" sz="3000" dirty="0">
                <a:solidFill>
                  <a:srgbClr val="C00000"/>
                </a:solidFill>
              </a:rPr>
              <a:t> in </a:t>
            </a:r>
            <a:br>
              <a:rPr lang="de-DE" sz="3000" dirty="0">
                <a:solidFill>
                  <a:srgbClr val="C00000"/>
                </a:solidFill>
              </a:rPr>
            </a:br>
            <a:r>
              <a:rPr lang="de-DE" sz="3000" dirty="0">
                <a:solidFill>
                  <a:srgbClr val="C00000"/>
                </a:solidFill>
              </a:rPr>
              <a:t>3 countries</a:t>
            </a:r>
            <a:br>
              <a:rPr lang="de-DE" sz="3000" dirty="0">
                <a:solidFill>
                  <a:srgbClr val="C00000"/>
                </a:solidFill>
              </a:rPr>
            </a:br>
            <a:endParaRPr lang="de-DE" sz="3000" dirty="0">
              <a:solidFill>
                <a:srgbClr val="C00000"/>
              </a:solidFill>
            </a:endParaRPr>
          </a:p>
        </p:txBody>
      </p:sp>
      <p:pic>
        <p:nvPicPr>
          <p:cNvPr id="4" name="Grafik 3">
            <a:extLst>
              <a:ext uri="{FF2B5EF4-FFF2-40B4-BE49-F238E27FC236}">
                <a16:creationId xmlns:a16="http://schemas.microsoft.com/office/drawing/2014/main" xmlns="" id="{C2CF40E1-9FDB-42F5-9064-EE565882105D}"/>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715469" y="1724916"/>
            <a:ext cx="2055630" cy="1387550"/>
          </a:xfrm>
          <a:prstGeom prst="rect">
            <a:avLst/>
          </a:prstGeom>
        </p:spPr>
      </p:pic>
      <p:sp>
        <p:nvSpPr>
          <p:cNvPr id="5" name="Rechteck 4">
            <a:extLst>
              <a:ext uri="{FF2B5EF4-FFF2-40B4-BE49-F238E27FC236}">
                <a16:creationId xmlns:a16="http://schemas.microsoft.com/office/drawing/2014/main" xmlns="" id="{CBBB096A-8A26-404F-A4A9-459B14E8F6A1}"/>
              </a:ext>
            </a:extLst>
          </p:cNvPr>
          <p:cNvSpPr/>
          <p:nvPr/>
        </p:nvSpPr>
        <p:spPr>
          <a:xfrm>
            <a:off x="1266784" y="3106130"/>
            <a:ext cx="4953000" cy="800219"/>
          </a:xfrm>
          <a:prstGeom prst="rect">
            <a:avLst/>
          </a:prstGeom>
        </p:spPr>
        <p:txBody>
          <a:bodyPr>
            <a:spAutoFit/>
          </a:bodyPr>
          <a:lstStyle/>
          <a:p>
            <a:r>
              <a:rPr lang="de-AT" sz="1600" b="1" dirty="0" err="1">
                <a:solidFill>
                  <a:srgbClr val="003366"/>
                </a:solidFill>
                <a:latin typeface="Arial" pitchFamily="34" charset="0"/>
              </a:rPr>
              <a:t>angelo</a:t>
            </a:r>
            <a:r>
              <a:rPr lang="de-AT" sz="1600" b="1" dirty="0">
                <a:solidFill>
                  <a:srgbClr val="003366"/>
                </a:solidFill>
                <a:latin typeface="Arial" pitchFamily="34" charset="0"/>
              </a:rPr>
              <a:t> </a:t>
            </a:r>
          </a:p>
          <a:p>
            <a:r>
              <a:rPr lang="de-AT" sz="1600" b="1" dirty="0" err="1">
                <a:solidFill>
                  <a:srgbClr val="003366"/>
                </a:solidFill>
                <a:latin typeface="Arial" pitchFamily="34" charset="0"/>
              </a:rPr>
              <a:t>by</a:t>
            </a:r>
            <a:r>
              <a:rPr lang="de-AT" sz="1600" b="1" dirty="0">
                <a:solidFill>
                  <a:srgbClr val="003366"/>
                </a:solidFill>
                <a:latin typeface="Arial" pitchFamily="34" charset="0"/>
              </a:rPr>
              <a:t> Vienna House</a:t>
            </a:r>
          </a:p>
          <a:p>
            <a:r>
              <a:rPr lang="de-AT" sz="1400" dirty="0">
                <a:solidFill>
                  <a:srgbClr val="003366"/>
                </a:solidFill>
                <a:latin typeface="Arial" pitchFamily="34" charset="0"/>
              </a:rPr>
              <a:t>Pilsen, CZ</a:t>
            </a:r>
          </a:p>
        </p:txBody>
      </p:sp>
      <p:sp>
        <p:nvSpPr>
          <p:cNvPr id="6" name="Rechteck 5">
            <a:extLst>
              <a:ext uri="{FF2B5EF4-FFF2-40B4-BE49-F238E27FC236}">
                <a16:creationId xmlns:a16="http://schemas.microsoft.com/office/drawing/2014/main" xmlns="" id="{1DFF76D4-5968-431F-9EC9-E10F68FD6923}"/>
              </a:ext>
            </a:extLst>
          </p:cNvPr>
          <p:cNvSpPr/>
          <p:nvPr/>
        </p:nvSpPr>
        <p:spPr>
          <a:xfrm>
            <a:off x="3540577" y="5284399"/>
            <a:ext cx="4953000" cy="800219"/>
          </a:xfrm>
          <a:prstGeom prst="rect">
            <a:avLst/>
          </a:prstGeom>
        </p:spPr>
        <p:txBody>
          <a:bodyPr>
            <a:spAutoFit/>
          </a:bodyPr>
          <a:lstStyle/>
          <a:p>
            <a:r>
              <a:rPr lang="de-AT" sz="1600" b="1" dirty="0">
                <a:solidFill>
                  <a:srgbClr val="003366"/>
                </a:solidFill>
                <a:latin typeface="Arial" pitchFamily="34" charset="0"/>
              </a:rPr>
              <a:t>Vienna House </a:t>
            </a:r>
          </a:p>
          <a:p>
            <a:r>
              <a:rPr lang="de-AT" sz="1600" b="1" dirty="0">
                <a:solidFill>
                  <a:srgbClr val="003366"/>
                </a:solidFill>
                <a:latin typeface="Arial" pitchFamily="34" charset="0"/>
              </a:rPr>
              <a:t>Amber Baltic </a:t>
            </a:r>
          </a:p>
          <a:p>
            <a:r>
              <a:rPr lang="de-AT" sz="1400" dirty="0" err="1">
                <a:solidFill>
                  <a:srgbClr val="003366"/>
                </a:solidFill>
                <a:latin typeface="Arial" pitchFamily="34" charset="0"/>
              </a:rPr>
              <a:t>Międzyzdroje</a:t>
            </a:r>
            <a:r>
              <a:rPr lang="de-AT" sz="1400" dirty="0">
                <a:solidFill>
                  <a:srgbClr val="003366"/>
                </a:solidFill>
                <a:latin typeface="Arial" pitchFamily="34" charset="0"/>
              </a:rPr>
              <a:t>, PL</a:t>
            </a:r>
          </a:p>
        </p:txBody>
      </p:sp>
      <p:pic>
        <p:nvPicPr>
          <p:cNvPr id="34" name="Grafik 33">
            <a:extLst>
              <a:ext uri="{FF2B5EF4-FFF2-40B4-BE49-F238E27FC236}">
                <a16:creationId xmlns:a16="http://schemas.microsoft.com/office/drawing/2014/main" xmlns="" id="{1EE027AC-B3C3-4104-837A-7072A72FF10B}"/>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925164" y="3947370"/>
            <a:ext cx="2041200" cy="1362167"/>
          </a:xfrm>
          <a:prstGeom prst="rect">
            <a:avLst/>
          </a:prstGeom>
        </p:spPr>
      </p:pic>
      <p:pic>
        <p:nvPicPr>
          <p:cNvPr id="35" name="Picture 21" descr="1254249900_andels_lodz">
            <a:extLst>
              <a:ext uri="{FF2B5EF4-FFF2-40B4-BE49-F238E27FC236}">
                <a16:creationId xmlns:a16="http://schemas.microsoft.com/office/drawing/2014/main" xmlns="" id="{2EF49A80-C383-4D05-BA6E-58F254D13149}"/>
              </a:ext>
            </a:extLst>
          </p:cNvPr>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953000" y="1733778"/>
            <a:ext cx="2145274" cy="13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Rechteck 35">
            <a:extLst>
              <a:ext uri="{FF2B5EF4-FFF2-40B4-BE49-F238E27FC236}">
                <a16:creationId xmlns:a16="http://schemas.microsoft.com/office/drawing/2014/main" xmlns="" id="{442A03C6-29BE-4269-8CF5-793B7AF5013F}"/>
              </a:ext>
            </a:extLst>
          </p:cNvPr>
          <p:cNvSpPr/>
          <p:nvPr/>
        </p:nvSpPr>
        <p:spPr>
          <a:xfrm>
            <a:off x="3514956" y="3084478"/>
            <a:ext cx="4953000" cy="800219"/>
          </a:xfrm>
          <a:prstGeom prst="rect">
            <a:avLst/>
          </a:prstGeom>
        </p:spPr>
        <p:txBody>
          <a:bodyPr>
            <a:spAutoFit/>
          </a:bodyPr>
          <a:lstStyle/>
          <a:p>
            <a:r>
              <a:rPr lang="de-AT" sz="1600" b="1" dirty="0" err="1">
                <a:solidFill>
                  <a:srgbClr val="003366"/>
                </a:solidFill>
                <a:latin typeface="Arial" pitchFamily="34" charset="0"/>
              </a:rPr>
              <a:t>andel‘s</a:t>
            </a:r>
            <a:r>
              <a:rPr lang="de-AT" sz="1600" b="1" dirty="0">
                <a:solidFill>
                  <a:srgbClr val="003366"/>
                </a:solidFill>
                <a:latin typeface="Arial" pitchFamily="34" charset="0"/>
              </a:rPr>
              <a:t> </a:t>
            </a:r>
          </a:p>
          <a:p>
            <a:r>
              <a:rPr lang="de-AT" sz="1600" b="1" dirty="0" err="1">
                <a:solidFill>
                  <a:srgbClr val="003366"/>
                </a:solidFill>
                <a:latin typeface="Arial" pitchFamily="34" charset="0"/>
              </a:rPr>
              <a:t>by</a:t>
            </a:r>
            <a:r>
              <a:rPr lang="de-AT" sz="1600" b="1" dirty="0">
                <a:solidFill>
                  <a:srgbClr val="003366"/>
                </a:solidFill>
                <a:latin typeface="Arial" pitchFamily="34" charset="0"/>
              </a:rPr>
              <a:t> Vienna House</a:t>
            </a:r>
          </a:p>
          <a:p>
            <a:r>
              <a:rPr lang="de-AT" sz="1400" dirty="0" err="1">
                <a:solidFill>
                  <a:srgbClr val="003366"/>
                </a:solidFill>
                <a:latin typeface="Arial" pitchFamily="34" charset="0"/>
              </a:rPr>
              <a:t>Łódź</a:t>
            </a:r>
            <a:r>
              <a:rPr lang="de-AT" sz="1400" dirty="0">
                <a:solidFill>
                  <a:srgbClr val="003366"/>
                </a:solidFill>
                <a:latin typeface="Arial" pitchFamily="34" charset="0"/>
              </a:rPr>
              <a:t>, PL</a:t>
            </a:r>
          </a:p>
        </p:txBody>
      </p:sp>
      <p:pic>
        <p:nvPicPr>
          <p:cNvPr id="37" name="Picture 19" descr="angelo_katowice_home_header">
            <a:extLst>
              <a:ext uri="{FF2B5EF4-FFF2-40B4-BE49-F238E27FC236}">
                <a16:creationId xmlns:a16="http://schemas.microsoft.com/office/drawing/2014/main" xmlns="" id="{095C16C1-0084-4F4F-86E8-4C6C45CF412D}"/>
              </a:ext>
            </a:extLst>
          </p:cNvPr>
          <p:cNvPicPr>
            <a:picLocks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7158028" y="3945350"/>
            <a:ext cx="2041200" cy="136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Rechteck 37">
            <a:extLst>
              <a:ext uri="{FF2B5EF4-FFF2-40B4-BE49-F238E27FC236}">
                <a16:creationId xmlns:a16="http://schemas.microsoft.com/office/drawing/2014/main" xmlns="" id="{D0138E7B-3A7A-4284-8906-3C89504C9146}"/>
              </a:ext>
            </a:extLst>
          </p:cNvPr>
          <p:cNvSpPr/>
          <p:nvPr/>
        </p:nvSpPr>
        <p:spPr>
          <a:xfrm>
            <a:off x="5702128" y="5291015"/>
            <a:ext cx="4953000" cy="800219"/>
          </a:xfrm>
          <a:prstGeom prst="rect">
            <a:avLst/>
          </a:prstGeom>
        </p:spPr>
        <p:txBody>
          <a:bodyPr>
            <a:spAutoFit/>
          </a:bodyPr>
          <a:lstStyle/>
          <a:p>
            <a:r>
              <a:rPr lang="de-AT" sz="1600" b="1" dirty="0" err="1">
                <a:solidFill>
                  <a:srgbClr val="003366"/>
                </a:solidFill>
                <a:latin typeface="Arial" pitchFamily="34" charset="0"/>
              </a:rPr>
              <a:t>angelo</a:t>
            </a:r>
            <a:r>
              <a:rPr lang="de-AT" sz="1600" b="1" dirty="0">
                <a:solidFill>
                  <a:srgbClr val="003366"/>
                </a:solidFill>
                <a:latin typeface="Arial" pitchFamily="34" charset="0"/>
              </a:rPr>
              <a:t> </a:t>
            </a:r>
          </a:p>
          <a:p>
            <a:r>
              <a:rPr lang="de-AT" sz="1600" b="1" dirty="0" err="1">
                <a:solidFill>
                  <a:srgbClr val="003366"/>
                </a:solidFill>
                <a:latin typeface="Arial" pitchFamily="34" charset="0"/>
              </a:rPr>
              <a:t>by</a:t>
            </a:r>
            <a:r>
              <a:rPr lang="de-AT" sz="1600" b="1" dirty="0">
                <a:solidFill>
                  <a:srgbClr val="003366"/>
                </a:solidFill>
                <a:latin typeface="Arial" pitchFamily="34" charset="0"/>
              </a:rPr>
              <a:t> Vienna House</a:t>
            </a:r>
          </a:p>
          <a:p>
            <a:r>
              <a:rPr lang="de-AT" sz="1400" dirty="0" err="1">
                <a:solidFill>
                  <a:srgbClr val="003366"/>
                </a:solidFill>
                <a:latin typeface="Arial" pitchFamily="34" charset="0"/>
              </a:rPr>
              <a:t>Bucharest</a:t>
            </a:r>
            <a:r>
              <a:rPr lang="de-AT" sz="1400" dirty="0">
                <a:solidFill>
                  <a:srgbClr val="003366"/>
                </a:solidFill>
                <a:latin typeface="Arial" pitchFamily="34" charset="0"/>
              </a:rPr>
              <a:t>, RO</a:t>
            </a:r>
          </a:p>
        </p:txBody>
      </p:sp>
      <p:pic>
        <p:nvPicPr>
          <p:cNvPr id="41" name="Grafik 40">
            <a:extLst>
              <a:ext uri="{FF2B5EF4-FFF2-40B4-BE49-F238E27FC236}">
                <a16:creationId xmlns:a16="http://schemas.microsoft.com/office/drawing/2014/main" xmlns="" id="{AF0B61A4-F444-4D2B-A299-83D497C57925}"/>
              </a:ext>
            </a:extLst>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7311581" y="1737712"/>
            <a:ext cx="1848000" cy="1386000"/>
          </a:xfrm>
          <a:prstGeom prst="rect">
            <a:avLst/>
          </a:prstGeom>
        </p:spPr>
      </p:pic>
      <p:sp>
        <p:nvSpPr>
          <p:cNvPr id="42" name="Rechteck 41">
            <a:extLst>
              <a:ext uri="{FF2B5EF4-FFF2-40B4-BE49-F238E27FC236}">
                <a16:creationId xmlns:a16="http://schemas.microsoft.com/office/drawing/2014/main" xmlns="" id="{F4CE1AF0-D450-447F-A86E-532284903321}"/>
              </a:ext>
            </a:extLst>
          </p:cNvPr>
          <p:cNvSpPr/>
          <p:nvPr/>
        </p:nvSpPr>
        <p:spPr>
          <a:xfrm>
            <a:off x="5815700" y="3084495"/>
            <a:ext cx="4953000" cy="800219"/>
          </a:xfrm>
          <a:prstGeom prst="rect">
            <a:avLst/>
          </a:prstGeom>
        </p:spPr>
        <p:txBody>
          <a:bodyPr>
            <a:spAutoFit/>
          </a:bodyPr>
          <a:lstStyle/>
          <a:p>
            <a:r>
              <a:rPr lang="de-AT" sz="1600" b="1" dirty="0" err="1">
                <a:solidFill>
                  <a:srgbClr val="003366"/>
                </a:solidFill>
                <a:latin typeface="Arial" pitchFamily="34" charset="0"/>
              </a:rPr>
              <a:t>andel‘s</a:t>
            </a:r>
            <a:r>
              <a:rPr lang="de-AT" sz="1600" b="1" dirty="0">
                <a:solidFill>
                  <a:srgbClr val="003366"/>
                </a:solidFill>
                <a:latin typeface="Arial" pitchFamily="34" charset="0"/>
              </a:rPr>
              <a:t> </a:t>
            </a:r>
          </a:p>
          <a:p>
            <a:r>
              <a:rPr lang="de-AT" sz="1600" b="1" dirty="0" err="1">
                <a:solidFill>
                  <a:srgbClr val="003366"/>
                </a:solidFill>
                <a:latin typeface="Arial" pitchFamily="34" charset="0"/>
              </a:rPr>
              <a:t>by</a:t>
            </a:r>
            <a:r>
              <a:rPr lang="de-AT" sz="1600" b="1" dirty="0">
                <a:solidFill>
                  <a:srgbClr val="003366"/>
                </a:solidFill>
                <a:latin typeface="Arial" pitchFamily="34" charset="0"/>
              </a:rPr>
              <a:t> Vienna House</a:t>
            </a:r>
          </a:p>
          <a:p>
            <a:r>
              <a:rPr lang="de-AT" sz="1400" dirty="0">
                <a:solidFill>
                  <a:srgbClr val="003366"/>
                </a:solidFill>
                <a:latin typeface="Arial" pitchFamily="34" charset="0"/>
              </a:rPr>
              <a:t>Krakow, PL</a:t>
            </a:r>
          </a:p>
        </p:txBody>
      </p:sp>
      <p:pic>
        <p:nvPicPr>
          <p:cNvPr id="44" name="Grafik 43">
            <a:extLst>
              <a:ext uri="{FF2B5EF4-FFF2-40B4-BE49-F238E27FC236}">
                <a16:creationId xmlns:a16="http://schemas.microsoft.com/office/drawing/2014/main" xmlns="" id="{8556EAEE-53EF-4028-A9E6-C29C055EEDF2}"/>
              </a:ext>
            </a:extLst>
          </p:cNvPr>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474663" y="3956317"/>
            <a:ext cx="2041200" cy="1358326"/>
          </a:xfrm>
          <a:prstGeom prst="rect">
            <a:avLst/>
          </a:prstGeom>
        </p:spPr>
      </p:pic>
      <p:sp>
        <p:nvSpPr>
          <p:cNvPr id="45" name="Rechteck 44">
            <a:extLst>
              <a:ext uri="{FF2B5EF4-FFF2-40B4-BE49-F238E27FC236}">
                <a16:creationId xmlns:a16="http://schemas.microsoft.com/office/drawing/2014/main" xmlns="" id="{4B07AA8D-F3A8-4401-BBA1-A0CCB09D3B36}"/>
              </a:ext>
            </a:extLst>
          </p:cNvPr>
          <p:cNvSpPr/>
          <p:nvPr/>
        </p:nvSpPr>
        <p:spPr>
          <a:xfrm>
            <a:off x="-938103" y="5325857"/>
            <a:ext cx="4953000" cy="800219"/>
          </a:xfrm>
          <a:prstGeom prst="rect">
            <a:avLst/>
          </a:prstGeom>
        </p:spPr>
        <p:txBody>
          <a:bodyPr>
            <a:spAutoFit/>
          </a:bodyPr>
          <a:lstStyle/>
          <a:p>
            <a:r>
              <a:rPr lang="de-AT" sz="1600" b="1" dirty="0">
                <a:solidFill>
                  <a:srgbClr val="003366"/>
                </a:solidFill>
                <a:latin typeface="Arial" pitchFamily="34" charset="0"/>
              </a:rPr>
              <a:t>Vienna House </a:t>
            </a:r>
          </a:p>
          <a:p>
            <a:r>
              <a:rPr lang="de-AT" sz="1600" b="1" dirty="0">
                <a:solidFill>
                  <a:srgbClr val="003366"/>
                </a:solidFill>
                <a:latin typeface="Arial" pitchFamily="34" charset="0"/>
              </a:rPr>
              <a:t>Easy Chopin </a:t>
            </a:r>
          </a:p>
          <a:p>
            <a:r>
              <a:rPr lang="de-AT" sz="1400" dirty="0">
                <a:solidFill>
                  <a:srgbClr val="003366"/>
                </a:solidFill>
                <a:latin typeface="Arial" pitchFamily="34" charset="0"/>
              </a:rPr>
              <a:t>Krakow, PL</a:t>
            </a:r>
          </a:p>
        </p:txBody>
      </p:sp>
      <p:pic>
        <p:nvPicPr>
          <p:cNvPr id="47" name="Grafik 46">
            <a:extLst>
              <a:ext uri="{FF2B5EF4-FFF2-40B4-BE49-F238E27FC236}">
                <a16:creationId xmlns:a16="http://schemas.microsoft.com/office/drawing/2014/main" xmlns="" id="{5C006640-9A1A-4927-94AE-7D8D216F53DE}"/>
              </a:ext>
            </a:extLst>
          </p:cNvPr>
          <p:cNvPicPr>
            <a:picLocks noChangeAspect="1"/>
          </p:cNvPicPr>
          <p:nvPr/>
        </p:nvPicPr>
        <p:blipFill rotWithShape="1">
          <a:blip r:embed="rId10" cstate="print">
            <a:extLst>
              <a:ext uri="{28A0092B-C50C-407E-A947-70E740481C1C}">
                <a14:useLocalDpi xmlns:a14="http://schemas.microsoft.com/office/drawing/2010/main" xmlns=""/>
              </a:ext>
            </a:extLst>
          </a:blip>
          <a:srcRect/>
          <a:stretch/>
        </p:blipFill>
        <p:spPr>
          <a:xfrm>
            <a:off x="2707527" y="3958229"/>
            <a:ext cx="2041200" cy="1351308"/>
          </a:xfrm>
          <a:prstGeom prst="rect">
            <a:avLst/>
          </a:prstGeom>
        </p:spPr>
      </p:pic>
      <p:sp>
        <p:nvSpPr>
          <p:cNvPr id="48" name="Rechteck 47">
            <a:extLst>
              <a:ext uri="{FF2B5EF4-FFF2-40B4-BE49-F238E27FC236}">
                <a16:creationId xmlns:a16="http://schemas.microsoft.com/office/drawing/2014/main" xmlns="" id="{B9A16A70-9DD0-4445-9D7D-2A19310AE7D2}"/>
              </a:ext>
            </a:extLst>
          </p:cNvPr>
          <p:cNvSpPr/>
          <p:nvPr/>
        </p:nvSpPr>
        <p:spPr>
          <a:xfrm>
            <a:off x="1301237" y="5298863"/>
            <a:ext cx="4953000" cy="800219"/>
          </a:xfrm>
          <a:prstGeom prst="rect">
            <a:avLst/>
          </a:prstGeom>
        </p:spPr>
        <p:txBody>
          <a:bodyPr>
            <a:spAutoFit/>
          </a:bodyPr>
          <a:lstStyle/>
          <a:p>
            <a:r>
              <a:rPr lang="de-AT" sz="1600" b="1" dirty="0" err="1">
                <a:solidFill>
                  <a:srgbClr val="003366"/>
                </a:solidFill>
                <a:latin typeface="Arial" pitchFamily="34" charset="0"/>
              </a:rPr>
              <a:t>angelo</a:t>
            </a:r>
            <a:r>
              <a:rPr lang="de-AT" sz="1600" b="1" dirty="0">
                <a:solidFill>
                  <a:srgbClr val="003366"/>
                </a:solidFill>
                <a:latin typeface="Arial" pitchFamily="34" charset="0"/>
              </a:rPr>
              <a:t> </a:t>
            </a:r>
          </a:p>
          <a:p>
            <a:r>
              <a:rPr lang="de-AT" sz="1600" b="1" dirty="0" err="1">
                <a:solidFill>
                  <a:srgbClr val="003366"/>
                </a:solidFill>
                <a:latin typeface="Arial" pitchFamily="34" charset="0"/>
              </a:rPr>
              <a:t>by</a:t>
            </a:r>
            <a:r>
              <a:rPr lang="de-AT" sz="1600" b="1" dirty="0">
                <a:solidFill>
                  <a:srgbClr val="003366"/>
                </a:solidFill>
                <a:latin typeface="Arial" pitchFamily="34" charset="0"/>
              </a:rPr>
              <a:t> Vienna House</a:t>
            </a:r>
          </a:p>
          <a:p>
            <a:r>
              <a:rPr lang="de-AT" sz="1400" dirty="0">
                <a:solidFill>
                  <a:srgbClr val="003366"/>
                </a:solidFill>
                <a:latin typeface="Arial" pitchFamily="34" charset="0"/>
              </a:rPr>
              <a:t>Katowice, PL</a:t>
            </a:r>
          </a:p>
        </p:txBody>
      </p:sp>
      <p:pic>
        <p:nvPicPr>
          <p:cNvPr id="50" name="Grafik 49">
            <a:extLst>
              <a:ext uri="{FF2B5EF4-FFF2-40B4-BE49-F238E27FC236}">
                <a16:creationId xmlns:a16="http://schemas.microsoft.com/office/drawing/2014/main" xmlns="" id="{BF85293A-2366-488C-9ECA-2125C2E2D638}"/>
              </a:ext>
            </a:extLst>
          </p:cNvPr>
          <p:cNvPicPr>
            <a:picLocks noChangeAspect="1"/>
          </p:cNvPicPr>
          <p:nvPr/>
        </p:nvPicPr>
        <p:blipFill>
          <a:blip r:embed="rId11" cstate="email">
            <a:extLst>
              <a:ext uri="{BEBA8EAE-BF5A-486C-A8C5-ECC9F3942E4B}">
                <a14:imgProps xmlns:a14="http://schemas.microsoft.com/office/drawing/2010/main" xmlns="">
                  <a14:imgLayer r:embed="rId12">
                    <a14:imgEffect>
                      <a14:brightnessContrast bright="28000"/>
                    </a14:imgEffect>
                  </a14:imgLayer>
                </a14:imgProps>
              </a:ext>
              <a:ext uri="{28A0092B-C50C-407E-A947-70E740481C1C}">
                <a14:useLocalDpi xmlns:a14="http://schemas.microsoft.com/office/drawing/2010/main" xmlns=""/>
              </a:ext>
            </a:extLst>
          </a:blip>
          <a:stretch>
            <a:fillRect/>
          </a:stretch>
        </p:blipFill>
        <p:spPr>
          <a:xfrm>
            <a:off x="488454" y="1732882"/>
            <a:ext cx="2042526" cy="1386000"/>
          </a:xfrm>
          <a:prstGeom prst="rect">
            <a:avLst/>
          </a:prstGeom>
        </p:spPr>
      </p:pic>
      <p:sp>
        <p:nvSpPr>
          <p:cNvPr id="51" name="Rechteck 50">
            <a:extLst>
              <a:ext uri="{FF2B5EF4-FFF2-40B4-BE49-F238E27FC236}">
                <a16:creationId xmlns:a16="http://schemas.microsoft.com/office/drawing/2014/main" xmlns="" id="{00DB9167-8EA3-4A30-86A5-D6B34F0807EA}"/>
              </a:ext>
            </a:extLst>
          </p:cNvPr>
          <p:cNvSpPr/>
          <p:nvPr/>
        </p:nvSpPr>
        <p:spPr>
          <a:xfrm>
            <a:off x="-938103" y="3095456"/>
            <a:ext cx="4953000" cy="800219"/>
          </a:xfrm>
          <a:prstGeom prst="rect">
            <a:avLst/>
          </a:prstGeom>
        </p:spPr>
        <p:txBody>
          <a:bodyPr>
            <a:spAutoFit/>
          </a:bodyPr>
          <a:lstStyle/>
          <a:p>
            <a:r>
              <a:rPr lang="de-AT" sz="1600" b="1" dirty="0">
                <a:solidFill>
                  <a:srgbClr val="003366"/>
                </a:solidFill>
                <a:latin typeface="Arial" pitchFamily="34" charset="0"/>
              </a:rPr>
              <a:t>Vienna House </a:t>
            </a:r>
          </a:p>
          <a:p>
            <a:r>
              <a:rPr lang="de-AT" sz="1600" b="1" dirty="0">
                <a:solidFill>
                  <a:srgbClr val="003366"/>
                </a:solidFill>
                <a:latin typeface="Arial" pitchFamily="34" charset="0"/>
              </a:rPr>
              <a:t>Diplomat </a:t>
            </a:r>
          </a:p>
          <a:p>
            <a:r>
              <a:rPr lang="de-AT" sz="1400" dirty="0">
                <a:solidFill>
                  <a:srgbClr val="003366"/>
                </a:solidFill>
                <a:latin typeface="Arial" pitchFamily="34" charset="0"/>
              </a:rPr>
              <a:t>Prague, CZ</a:t>
            </a:r>
          </a:p>
        </p:txBody>
      </p:sp>
      <p:graphicFrame>
        <p:nvGraphicFramePr>
          <p:cNvPr id="19" name="Objekt 18">
            <a:extLst>
              <a:ext uri="{FF2B5EF4-FFF2-40B4-BE49-F238E27FC236}">
                <a16:creationId xmlns:a16="http://schemas.microsoft.com/office/drawing/2014/main" xmlns="" id="{1CBC992B-4A55-4A34-B9FC-200DAEE6DC31}"/>
              </a:ext>
            </a:extLst>
          </p:cNvPr>
          <p:cNvGraphicFramePr>
            <a:graphicFrameLocks noChangeAspect="1"/>
          </p:cNvGraphicFramePr>
          <p:nvPr>
            <p:extLst>
              <p:ext uri="{D42A27DB-BD31-4B8C-83A1-F6EECF244321}">
                <p14:modId xmlns:p14="http://schemas.microsoft.com/office/powerpoint/2010/main" xmlns="" val="2009922249"/>
              </p:ext>
            </p:extLst>
          </p:nvPr>
        </p:nvGraphicFramePr>
        <p:xfrm>
          <a:off x="8283529" y="147881"/>
          <a:ext cx="1437403" cy="1440000"/>
        </p:xfrm>
        <a:graphic>
          <a:graphicData uri="http://schemas.openxmlformats.org/presentationml/2006/ole">
            <p:oleObj spid="_x0000_s36961" name="Image" r:id="rId13" imgW="14996825" imgH="14996825" progId="">
              <p:embed/>
            </p:oleObj>
          </a:graphicData>
        </a:graphic>
      </p:graphicFrame>
    </p:spTree>
    <p:extLst>
      <p:ext uri="{BB962C8B-B14F-4D97-AF65-F5344CB8AC3E}">
        <p14:creationId xmlns:p14="http://schemas.microsoft.com/office/powerpoint/2010/main" xmlns="" val="2470648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8FCABB3-D7C9-4441-A4CC-EC19695C11EC}"/>
              </a:ext>
            </a:extLst>
          </p:cNvPr>
          <p:cNvSpPr>
            <a:spLocks noGrp="1"/>
          </p:cNvSpPr>
          <p:nvPr>
            <p:ph type="title"/>
          </p:nvPr>
        </p:nvSpPr>
        <p:spPr>
          <a:xfrm>
            <a:off x="474663" y="644529"/>
            <a:ext cx="8958262" cy="392113"/>
          </a:xfrm>
        </p:spPr>
        <p:txBody>
          <a:bodyPr/>
          <a:lstStyle/>
          <a:p>
            <a:r>
              <a:rPr lang="de-AT" sz="3000" dirty="0" err="1">
                <a:solidFill>
                  <a:srgbClr val="C00000"/>
                </a:solidFill>
              </a:rPr>
              <a:t>Łódź</a:t>
            </a:r>
            <a:r>
              <a:rPr lang="de-AT" sz="3000" dirty="0">
                <a:solidFill>
                  <a:srgbClr val="C00000"/>
                </a:solidFill>
              </a:rPr>
              <a:t> </a:t>
            </a:r>
            <a:br>
              <a:rPr lang="de-AT" sz="3000" dirty="0">
                <a:solidFill>
                  <a:srgbClr val="C00000"/>
                </a:solidFill>
              </a:rPr>
            </a:br>
            <a:r>
              <a:rPr lang="de-AT" sz="3000" dirty="0" err="1">
                <a:solidFill>
                  <a:srgbClr val="C00000"/>
                </a:solidFill>
              </a:rPr>
              <a:t>Ogrodowa</a:t>
            </a:r>
            <a:r>
              <a:rPr lang="de-AT" sz="3000" dirty="0">
                <a:solidFill>
                  <a:srgbClr val="C00000"/>
                </a:solidFill>
              </a:rPr>
              <a:t> Office</a:t>
            </a:r>
            <a:br>
              <a:rPr lang="de-AT" sz="3000" dirty="0">
                <a:solidFill>
                  <a:srgbClr val="C00000"/>
                </a:solidFill>
              </a:rPr>
            </a:br>
            <a:r>
              <a:rPr lang="de-AT" sz="3000" dirty="0">
                <a:solidFill>
                  <a:srgbClr val="C00000"/>
                </a:solidFill>
              </a:rPr>
              <a:t> </a:t>
            </a:r>
            <a:endParaRPr lang="de-DE" sz="3000" dirty="0">
              <a:solidFill>
                <a:srgbClr val="C00000"/>
              </a:solidFill>
            </a:endParaRPr>
          </a:p>
        </p:txBody>
      </p:sp>
      <p:sp>
        <p:nvSpPr>
          <p:cNvPr id="7" name="Inhaltsplatzhalter 2">
            <a:extLst>
              <a:ext uri="{FF2B5EF4-FFF2-40B4-BE49-F238E27FC236}">
                <a16:creationId xmlns:a16="http://schemas.microsoft.com/office/drawing/2014/main" xmlns="" id="{5BD21373-6557-4FFC-B936-971E5946AB83}"/>
              </a:ext>
            </a:extLst>
          </p:cNvPr>
          <p:cNvSpPr txBox="1">
            <a:spLocks/>
          </p:cNvSpPr>
          <p:nvPr/>
        </p:nvSpPr>
        <p:spPr bwMode="auto">
          <a:xfrm>
            <a:off x="474663" y="1253331"/>
            <a:ext cx="8958262"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4163" indent="-284163" algn="l" defTabSz="449263" rtl="0" eaLnBrk="0" fontAlgn="base" hangingPunct="0">
              <a:spcBef>
                <a:spcPct val="0"/>
              </a:spcBef>
              <a:spcAft>
                <a:spcPts val="875"/>
              </a:spcAft>
              <a:buClr>
                <a:srgbClr val="003366"/>
              </a:buClr>
              <a:buSzPct val="100000"/>
              <a:buFont typeface="Arial" pitchFamily="34" charset="0"/>
              <a:buChar char="•"/>
              <a:defRPr sz="1400">
                <a:solidFill>
                  <a:srgbClr val="000000"/>
                </a:solidFill>
                <a:latin typeface="+mn-lt"/>
                <a:ea typeface="ＭＳ Ｐゴシック" charset="0"/>
                <a:cs typeface="+mn-cs"/>
              </a:defRPr>
            </a:lvl1pPr>
            <a:lvl2pPr marL="542925" indent="-257175" algn="l" defTabSz="449263" rtl="0" eaLnBrk="0" fontAlgn="base" hangingPunct="0">
              <a:lnSpc>
                <a:spcPts val="1638"/>
              </a:lnSpc>
              <a:spcBef>
                <a:spcPts val="725"/>
              </a:spcBef>
              <a:spcAft>
                <a:spcPct val="0"/>
              </a:spcAft>
              <a:buClr>
                <a:srgbClr val="003366"/>
              </a:buClr>
              <a:buSzPct val="100000"/>
              <a:buFont typeface="Arial" pitchFamily="34" charset="0"/>
              <a:buChar char="−"/>
              <a:defRPr sz="1400">
                <a:solidFill>
                  <a:srgbClr val="000000"/>
                </a:solidFill>
                <a:latin typeface="+mn-lt"/>
                <a:ea typeface="ＭＳ Ｐゴシック" charset="0"/>
              </a:defRPr>
            </a:lvl2pPr>
            <a:lvl3pPr marL="790575" indent="-246063" algn="l" defTabSz="449263" rtl="0" eaLnBrk="0" fontAlgn="base" hangingPunct="0">
              <a:lnSpc>
                <a:spcPts val="1638"/>
              </a:lnSpc>
              <a:spcBef>
                <a:spcPts val="725"/>
              </a:spcBef>
              <a:spcAft>
                <a:spcPct val="0"/>
              </a:spcAft>
              <a:buClr>
                <a:srgbClr val="003366"/>
              </a:buClr>
              <a:buSzPct val="100000"/>
              <a:buFont typeface="Arial" pitchFamily="34" charset="0"/>
              <a:buChar char="−"/>
              <a:defRPr sz="1200">
                <a:solidFill>
                  <a:srgbClr val="000000"/>
                </a:solidFill>
                <a:latin typeface="+mn-lt"/>
                <a:ea typeface="ＭＳ Ｐゴシック" charset="0"/>
              </a:defRPr>
            </a:lvl3pPr>
            <a:lvl4pPr marL="1389063" indent="-153988" algn="l" defTabSz="449263" rtl="0" eaLnBrk="0" fontAlgn="base" hangingPunct="0">
              <a:lnSpc>
                <a:spcPts val="1638"/>
              </a:lnSpc>
              <a:spcBef>
                <a:spcPts val="725"/>
              </a:spcBef>
              <a:spcAft>
                <a:spcPct val="0"/>
              </a:spcAft>
              <a:buClr>
                <a:srgbClr val="003366"/>
              </a:buClr>
              <a:buSzPct val="100000"/>
              <a:buFont typeface="Arial" pitchFamily="34" charset="0"/>
              <a:buChar char="−"/>
              <a:defRPr sz="1400">
                <a:solidFill>
                  <a:srgbClr val="000000"/>
                </a:solidFill>
                <a:latin typeface="+mn-lt"/>
                <a:ea typeface="ＭＳ Ｐゴシック" charset="0"/>
              </a:defRPr>
            </a:lvl4pPr>
            <a:lvl5pPr marL="1719263" indent="-150813" algn="l" defTabSz="449263" rtl="0" eaLnBrk="0" fontAlgn="base" hangingPunct="0">
              <a:lnSpc>
                <a:spcPts val="1638"/>
              </a:lnSpc>
              <a:spcBef>
                <a:spcPts val="725"/>
              </a:spcBef>
              <a:spcAft>
                <a:spcPct val="0"/>
              </a:spcAft>
              <a:buClr>
                <a:srgbClr val="808080"/>
              </a:buClr>
              <a:buSzPct val="100000"/>
              <a:buFont typeface="Arial" charset="0"/>
              <a:buChar char="»"/>
              <a:defRPr sz="1400">
                <a:solidFill>
                  <a:srgbClr val="000000"/>
                </a:solidFill>
                <a:latin typeface="+mn-lt"/>
                <a:ea typeface="ＭＳ Ｐゴシック" charset="0"/>
              </a:defRPr>
            </a:lvl5pPr>
            <a:lvl6pPr marL="21764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6pPr>
            <a:lvl7pPr marL="26336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7pPr>
            <a:lvl8pPr marL="30908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8pPr>
            <a:lvl9pPr marL="3548063" indent="-150813" algn="l" defTabSz="449263" rtl="0" fontAlgn="base">
              <a:lnSpc>
                <a:spcPts val="1638"/>
              </a:lnSpc>
              <a:spcBef>
                <a:spcPts val="725"/>
              </a:spcBef>
              <a:spcAft>
                <a:spcPct val="0"/>
              </a:spcAft>
              <a:buClr>
                <a:srgbClr val="808080"/>
              </a:buClr>
              <a:buSzPct val="100000"/>
              <a:buFont typeface="Arial" pitchFamily="34" charset="0"/>
              <a:buChar char="»"/>
              <a:defRPr sz="1400">
                <a:solidFill>
                  <a:srgbClr val="000000"/>
                </a:solidFill>
                <a:latin typeface="+mn-lt"/>
              </a:defRPr>
            </a:lvl9pPr>
          </a:lstStyle>
          <a:p>
            <a:endParaRPr lang="de-AT" sz="1800" dirty="0">
              <a:solidFill>
                <a:srgbClr val="003366"/>
              </a:solidFill>
            </a:endParaRPr>
          </a:p>
          <a:p>
            <a:endParaRPr lang="de-AT" sz="1800" dirty="0">
              <a:solidFill>
                <a:srgbClr val="00478E"/>
              </a:solidFill>
            </a:endParaRPr>
          </a:p>
          <a:p>
            <a:endParaRPr lang="de-AT" sz="1800" dirty="0">
              <a:solidFill>
                <a:srgbClr val="00478E"/>
              </a:solidFill>
            </a:endParaRPr>
          </a:p>
          <a:p>
            <a:endParaRPr lang="de-DE" kern="0" dirty="0"/>
          </a:p>
          <a:p>
            <a:endParaRPr lang="de-DE" kern="0" dirty="0"/>
          </a:p>
        </p:txBody>
      </p:sp>
      <p:sp>
        <p:nvSpPr>
          <p:cNvPr id="6" name="Textfeld 5">
            <a:extLst>
              <a:ext uri="{FF2B5EF4-FFF2-40B4-BE49-F238E27FC236}">
                <a16:creationId xmlns:a16="http://schemas.microsoft.com/office/drawing/2014/main" xmlns="" id="{457AAA1E-3B70-4502-BA77-6C27FCBE38C4}"/>
              </a:ext>
            </a:extLst>
          </p:cNvPr>
          <p:cNvSpPr txBox="1"/>
          <p:nvPr/>
        </p:nvSpPr>
        <p:spPr>
          <a:xfrm>
            <a:off x="7562900" y="2523177"/>
            <a:ext cx="2101800" cy="584775"/>
          </a:xfrm>
          <a:prstGeom prst="rect">
            <a:avLst/>
          </a:prstGeom>
          <a:solidFill>
            <a:srgbClr val="FFFF00"/>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r>
              <a:rPr lang="de-DE" dirty="0"/>
              <a:t>High </a:t>
            </a:r>
            <a:r>
              <a:rPr lang="de-DE" dirty="0" err="1"/>
              <a:t>res</a:t>
            </a:r>
            <a:r>
              <a:rPr lang="de-DE" dirty="0"/>
              <a:t>. </a:t>
            </a:r>
            <a:r>
              <a:rPr lang="de-DE" dirty="0" err="1"/>
              <a:t>pic</a:t>
            </a:r>
            <a:r>
              <a:rPr lang="de-DE" dirty="0"/>
              <a:t>.</a:t>
            </a:r>
          </a:p>
          <a:p>
            <a:r>
              <a:rPr lang="de-DE" dirty="0" err="1"/>
              <a:t>Current</a:t>
            </a:r>
            <a:r>
              <a:rPr lang="de-DE" dirty="0"/>
              <a:t> </a:t>
            </a:r>
            <a:r>
              <a:rPr lang="de-DE" dirty="0" err="1"/>
              <a:t>rendering</a:t>
            </a:r>
            <a:endParaRPr lang="de-DE" dirty="0"/>
          </a:p>
        </p:txBody>
      </p:sp>
      <p:graphicFrame>
        <p:nvGraphicFramePr>
          <p:cNvPr id="11" name="Objekt 10">
            <a:extLst>
              <a:ext uri="{FF2B5EF4-FFF2-40B4-BE49-F238E27FC236}">
                <a16:creationId xmlns:a16="http://schemas.microsoft.com/office/drawing/2014/main" xmlns="" id="{05B15DEC-695F-446A-ADE7-4538F5E00C86}"/>
              </a:ext>
            </a:extLst>
          </p:cNvPr>
          <p:cNvGraphicFramePr>
            <a:graphicFrameLocks noChangeAspect="1"/>
          </p:cNvGraphicFramePr>
          <p:nvPr>
            <p:extLst/>
          </p:nvPr>
        </p:nvGraphicFramePr>
        <p:xfrm>
          <a:off x="8273005" y="124850"/>
          <a:ext cx="1437402" cy="1440000"/>
        </p:xfrm>
        <a:graphic>
          <a:graphicData uri="http://schemas.openxmlformats.org/presentationml/2006/ole">
            <p:oleObj spid="_x0000_s125965" name="Image" r:id="rId4" imgW="14996825" imgH="14996825" progId="">
              <p:embed/>
            </p:oleObj>
          </a:graphicData>
        </a:graphic>
      </p:graphicFrame>
      <p:pic>
        <p:nvPicPr>
          <p:cNvPr id="7251" name="Picture 83" descr="\\demon\Corporate&amp;Finance\Klienci\Warimpex\Foto\Ogrodowa Office\wizki ogrodowa\zachodnia_panorama mala.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0" y="1681171"/>
            <a:ext cx="9906000" cy="4351338"/>
          </a:xfrm>
          <a:prstGeom prst="rect">
            <a:avLst/>
          </a:prstGeom>
          <a:noFill/>
        </p:spPr>
      </p:pic>
      <p:pic>
        <p:nvPicPr>
          <p:cNvPr id="4" name="Grafik 3">
            <a:extLst>
              <a:ext uri="{FF2B5EF4-FFF2-40B4-BE49-F238E27FC236}">
                <a16:creationId xmlns:a16="http://schemas.microsoft.com/office/drawing/2014/main" xmlns="" id="{F1C08E6D-7303-A445-B06F-A9F2D7034D25}"/>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0" y="1681171"/>
            <a:ext cx="9906000" cy="4351338"/>
          </a:xfrm>
          <a:prstGeom prst="rect">
            <a:avLst/>
          </a:prstGeom>
        </p:spPr>
      </p:pic>
      <p:sp>
        <p:nvSpPr>
          <p:cNvPr id="9" name="Textfeld 8">
            <a:extLst>
              <a:ext uri="{FF2B5EF4-FFF2-40B4-BE49-F238E27FC236}">
                <a16:creationId xmlns:a16="http://schemas.microsoft.com/office/drawing/2014/main" xmlns="" id="{9A1B9316-7B11-4206-93A5-928224A092CD}"/>
              </a:ext>
            </a:extLst>
          </p:cNvPr>
          <p:cNvSpPr txBox="1"/>
          <p:nvPr/>
        </p:nvSpPr>
        <p:spPr>
          <a:xfrm>
            <a:off x="0" y="5768126"/>
            <a:ext cx="5550794" cy="1015663"/>
          </a:xfrm>
          <a:prstGeom prst="rect">
            <a:avLst/>
          </a:prstGeom>
          <a:solidFill>
            <a:schemeClr val="bg1"/>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pPr marL="171450" indent="-171450">
              <a:buClr>
                <a:srgbClr val="C00000"/>
              </a:buClr>
              <a:buSzPct val="150000"/>
              <a:buFontTx/>
              <a:buChar char="-"/>
            </a:pPr>
            <a:r>
              <a:rPr lang="de-AT" sz="1200" dirty="0">
                <a:solidFill>
                  <a:srgbClr val="003366"/>
                </a:solidFill>
              </a:rPr>
              <a:t>Office </a:t>
            </a:r>
            <a:r>
              <a:rPr lang="de-AT" sz="1200" dirty="0" err="1">
                <a:solidFill>
                  <a:srgbClr val="003366"/>
                </a:solidFill>
              </a:rPr>
              <a:t>building</a:t>
            </a:r>
            <a:r>
              <a:rPr lang="de-AT" sz="1200" dirty="0">
                <a:solidFill>
                  <a:srgbClr val="003366"/>
                </a:solidFill>
              </a:rPr>
              <a:t> </a:t>
            </a:r>
            <a:r>
              <a:rPr lang="de-AT" sz="1200" dirty="0" err="1">
                <a:solidFill>
                  <a:srgbClr val="003366"/>
                </a:solidFill>
              </a:rPr>
              <a:t>next</a:t>
            </a:r>
            <a:r>
              <a:rPr lang="de-AT" sz="1200" dirty="0">
                <a:solidFill>
                  <a:srgbClr val="003366"/>
                </a:solidFill>
              </a:rPr>
              <a:t> </a:t>
            </a:r>
            <a:r>
              <a:rPr lang="de-AT" sz="1200" dirty="0" err="1">
                <a:solidFill>
                  <a:srgbClr val="003366"/>
                </a:solidFill>
              </a:rPr>
              <a:t>to</a:t>
            </a:r>
            <a:r>
              <a:rPr lang="de-AT" sz="1200" dirty="0">
                <a:solidFill>
                  <a:srgbClr val="003366"/>
                </a:solidFill>
              </a:rPr>
              <a:t> </a:t>
            </a:r>
            <a:r>
              <a:rPr lang="de-AT" sz="1200" dirty="0" err="1">
                <a:solidFill>
                  <a:srgbClr val="003366"/>
                </a:solidFill>
              </a:rPr>
              <a:t>andel‘s</a:t>
            </a:r>
            <a:r>
              <a:rPr lang="de-AT" sz="1200" dirty="0">
                <a:solidFill>
                  <a:srgbClr val="003366"/>
                </a:solidFill>
              </a:rPr>
              <a:t> </a:t>
            </a:r>
            <a:r>
              <a:rPr lang="de-AT" sz="1200" dirty="0" err="1">
                <a:solidFill>
                  <a:srgbClr val="003366"/>
                </a:solidFill>
              </a:rPr>
              <a:t>hotel</a:t>
            </a:r>
            <a:r>
              <a:rPr lang="de-AT" sz="1200" dirty="0">
                <a:solidFill>
                  <a:srgbClr val="003366"/>
                </a:solidFill>
              </a:rPr>
              <a:t> </a:t>
            </a:r>
            <a:r>
              <a:rPr lang="de-AT" sz="1200" dirty="0" err="1">
                <a:solidFill>
                  <a:srgbClr val="003366"/>
                </a:solidFill>
              </a:rPr>
              <a:t>Łódź</a:t>
            </a:r>
            <a:r>
              <a:rPr lang="de-AT" sz="1200" dirty="0">
                <a:solidFill>
                  <a:srgbClr val="003366"/>
                </a:solidFill>
              </a:rPr>
              <a:t> – premium </a:t>
            </a:r>
            <a:r>
              <a:rPr lang="de-AT" sz="1200" dirty="0" err="1">
                <a:solidFill>
                  <a:srgbClr val="003366"/>
                </a:solidFill>
              </a:rPr>
              <a:t>location</a:t>
            </a:r>
            <a:r>
              <a:rPr lang="de-AT" sz="1200" dirty="0">
                <a:solidFill>
                  <a:srgbClr val="003366"/>
                </a:solidFill>
              </a:rPr>
              <a:t> in </a:t>
            </a:r>
            <a:r>
              <a:rPr lang="de-AT" sz="1200" dirty="0" err="1">
                <a:solidFill>
                  <a:srgbClr val="003366"/>
                </a:solidFill>
              </a:rPr>
              <a:t>the</a:t>
            </a:r>
            <a:r>
              <a:rPr lang="de-AT" sz="1200" dirty="0">
                <a:solidFill>
                  <a:srgbClr val="003366"/>
                </a:solidFill>
              </a:rPr>
              <a:t> </a:t>
            </a:r>
            <a:r>
              <a:rPr lang="de-AT" sz="1200" dirty="0" err="1">
                <a:solidFill>
                  <a:srgbClr val="003366"/>
                </a:solidFill>
              </a:rPr>
              <a:t>city</a:t>
            </a:r>
            <a:endParaRPr lang="de-AT" sz="1200" dirty="0">
              <a:solidFill>
                <a:srgbClr val="003366"/>
              </a:solidFill>
            </a:endParaRPr>
          </a:p>
          <a:p>
            <a:pPr marL="171450" indent="-171450">
              <a:buClr>
                <a:srgbClr val="C00000"/>
              </a:buClr>
              <a:buSzPct val="150000"/>
              <a:buFontTx/>
              <a:buChar char="-"/>
            </a:pPr>
            <a:r>
              <a:rPr lang="de-AT" sz="1200" dirty="0">
                <a:solidFill>
                  <a:srgbClr val="003366"/>
                </a:solidFill>
              </a:rPr>
              <a:t>Total </a:t>
            </a:r>
            <a:r>
              <a:rPr lang="de-AT" sz="1200" dirty="0" err="1">
                <a:solidFill>
                  <a:srgbClr val="003366"/>
                </a:solidFill>
              </a:rPr>
              <a:t>of</a:t>
            </a:r>
            <a:r>
              <a:rPr lang="de-AT" sz="1200" dirty="0">
                <a:solidFill>
                  <a:srgbClr val="003366"/>
                </a:solidFill>
              </a:rPr>
              <a:t> </a:t>
            </a:r>
            <a:r>
              <a:rPr lang="de-AT" sz="1200" dirty="0" err="1">
                <a:solidFill>
                  <a:srgbClr val="003366"/>
                </a:solidFill>
              </a:rPr>
              <a:t>approx</a:t>
            </a:r>
            <a:r>
              <a:rPr lang="de-AT" sz="1200" dirty="0">
                <a:solidFill>
                  <a:srgbClr val="003366"/>
                </a:solidFill>
              </a:rPr>
              <a:t>. 27,400 m² </a:t>
            </a:r>
            <a:r>
              <a:rPr lang="de-AT" sz="1200" dirty="0" err="1">
                <a:solidFill>
                  <a:srgbClr val="003366"/>
                </a:solidFill>
              </a:rPr>
              <a:t>lettable</a:t>
            </a:r>
            <a:r>
              <a:rPr lang="de-AT" sz="1200" dirty="0">
                <a:solidFill>
                  <a:srgbClr val="003366"/>
                </a:solidFill>
              </a:rPr>
              <a:t> office </a:t>
            </a:r>
            <a:r>
              <a:rPr lang="de-AT" sz="1200" dirty="0" err="1">
                <a:solidFill>
                  <a:srgbClr val="003366"/>
                </a:solidFill>
              </a:rPr>
              <a:t>space</a:t>
            </a:r>
            <a:r>
              <a:rPr lang="de-AT" sz="1200" dirty="0">
                <a:solidFill>
                  <a:srgbClr val="003366"/>
                </a:solidFill>
              </a:rPr>
              <a:t> – 40 % </a:t>
            </a:r>
            <a:r>
              <a:rPr lang="de-AT" sz="1200" dirty="0" err="1">
                <a:solidFill>
                  <a:srgbClr val="003366"/>
                </a:solidFill>
              </a:rPr>
              <a:t>pre-leased</a:t>
            </a:r>
            <a:endParaRPr lang="de-AT" sz="1200" dirty="0">
              <a:solidFill>
                <a:srgbClr val="003366"/>
              </a:solidFill>
            </a:endParaRPr>
          </a:p>
          <a:p>
            <a:pPr marL="171450" indent="-171450">
              <a:buClr>
                <a:srgbClr val="C00000"/>
              </a:buClr>
              <a:buSzPct val="150000"/>
              <a:buFontTx/>
              <a:buChar char="-"/>
            </a:pPr>
            <a:r>
              <a:rPr lang="de-AT" sz="1200" dirty="0">
                <a:solidFill>
                  <a:srgbClr val="003366"/>
                </a:solidFill>
              </a:rPr>
              <a:t>Underground </a:t>
            </a:r>
            <a:r>
              <a:rPr lang="de-AT" sz="1200" dirty="0" err="1">
                <a:solidFill>
                  <a:srgbClr val="003366"/>
                </a:solidFill>
              </a:rPr>
              <a:t>parking</a:t>
            </a:r>
            <a:r>
              <a:rPr lang="de-AT" sz="1200" dirty="0">
                <a:solidFill>
                  <a:srgbClr val="003366"/>
                </a:solidFill>
              </a:rPr>
              <a:t> </a:t>
            </a:r>
            <a:r>
              <a:rPr lang="de-AT" sz="1200" dirty="0" err="1">
                <a:solidFill>
                  <a:srgbClr val="003366"/>
                </a:solidFill>
              </a:rPr>
              <a:t>lot</a:t>
            </a:r>
            <a:endParaRPr lang="de-AT" sz="1200" dirty="0">
              <a:solidFill>
                <a:srgbClr val="003366"/>
              </a:solidFill>
            </a:endParaRPr>
          </a:p>
          <a:p>
            <a:pPr marL="171450" indent="-171450">
              <a:buClr>
                <a:srgbClr val="C00000"/>
              </a:buClr>
              <a:buSzPct val="150000"/>
              <a:buFontTx/>
              <a:buChar char="-"/>
            </a:pPr>
            <a:r>
              <a:rPr lang="de-AT" sz="1200" dirty="0">
                <a:solidFill>
                  <a:srgbClr val="003366"/>
                </a:solidFill>
              </a:rPr>
              <a:t>Construction </a:t>
            </a:r>
            <a:r>
              <a:rPr lang="de-AT" sz="1200" dirty="0" err="1">
                <a:solidFill>
                  <a:srgbClr val="003366"/>
                </a:solidFill>
              </a:rPr>
              <a:t>started</a:t>
            </a:r>
            <a:r>
              <a:rPr lang="de-AT" sz="1200" dirty="0">
                <a:solidFill>
                  <a:srgbClr val="003366"/>
                </a:solidFill>
              </a:rPr>
              <a:t> in Q4 2016</a:t>
            </a:r>
          </a:p>
          <a:p>
            <a:pPr marL="171450" indent="-171450">
              <a:buClr>
                <a:srgbClr val="C00000"/>
              </a:buClr>
              <a:buSzPct val="150000"/>
              <a:buFontTx/>
              <a:buChar char="-"/>
            </a:pPr>
            <a:r>
              <a:rPr lang="de-AT" sz="1200" dirty="0" err="1">
                <a:solidFill>
                  <a:srgbClr val="003366"/>
                </a:solidFill>
              </a:rPr>
              <a:t>Opened</a:t>
            </a:r>
            <a:r>
              <a:rPr lang="de-AT" sz="1200" dirty="0">
                <a:solidFill>
                  <a:srgbClr val="003366"/>
                </a:solidFill>
              </a:rPr>
              <a:t> </a:t>
            </a:r>
            <a:r>
              <a:rPr lang="de-AT" sz="1200" dirty="0" err="1">
                <a:solidFill>
                  <a:srgbClr val="003366"/>
                </a:solidFill>
              </a:rPr>
              <a:t>October</a:t>
            </a:r>
            <a:r>
              <a:rPr lang="de-AT" sz="1200" dirty="0">
                <a:solidFill>
                  <a:srgbClr val="003366"/>
                </a:solidFill>
              </a:rPr>
              <a:t> 2018</a:t>
            </a:r>
          </a:p>
        </p:txBody>
      </p:sp>
    </p:spTree>
    <p:extLst>
      <p:ext uri="{BB962C8B-B14F-4D97-AF65-F5344CB8AC3E}">
        <p14:creationId xmlns:p14="http://schemas.microsoft.com/office/powerpoint/2010/main" xmlns="" val="971587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xmlns="" id="{5823CD0B-32F1-431C-8AAB-20D2B625C882}"/>
              </a:ext>
            </a:extLst>
          </p:cNvPr>
          <p:cNvSpPr txBox="1">
            <a:spLocks noChangeArrowheads="1"/>
          </p:cNvSpPr>
          <p:nvPr/>
        </p:nvSpPr>
        <p:spPr bwMode="auto">
          <a:xfrm>
            <a:off x="333313" y="5819205"/>
            <a:ext cx="6278626" cy="5539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a:solidFill>
                  <a:srgbClr val="0099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l" eaLnBrk="1" hangingPunct="1">
              <a:spcBef>
                <a:spcPts val="1000"/>
              </a:spcBef>
              <a:tabLst>
                <a:tab pos="1235075" algn="l"/>
                <a:tab pos="2149475" algn="l"/>
                <a:tab pos="3063875" algn="l"/>
                <a:tab pos="3978275" algn="l"/>
                <a:tab pos="4892675" algn="l"/>
                <a:tab pos="5807075" algn="l"/>
                <a:tab pos="6721475" algn="l"/>
                <a:tab pos="7635875" algn="l"/>
                <a:tab pos="8550275" algn="l"/>
                <a:tab pos="9464675" algn="l"/>
                <a:tab pos="10379075" algn="l"/>
              </a:tabLst>
            </a:pPr>
            <a:r>
              <a:rPr lang="de-AT" sz="3000" b="1" dirty="0">
                <a:solidFill>
                  <a:srgbClr val="C00000"/>
                </a:solidFill>
                <a:cs typeface="Arial" charset="0"/>
              </a:rPr>
              <a:t>Key </a:t>
            </a:r>
            <a:r>
              <a:rPr lang="de-AT" sz="3000" b="1" dirty="0" err="1">
                <a:solidFill>
                  <a:srgbClr val="C00000"/>
                </a:solidFill>
                <a:cs typeface="Arial" charset="0"/>
              </a:rPr>
              <a:t>to</a:t>
            </a:r>
            <a:r>
              <a:rPr lang="de-AT" sz="3000" b="1" dirty="0">
                <a:solidFill>
                  <a:srgbClr val="C00000"/>
                </a:solidFill>
                <a:cs typeface="Arial" charset="0"/>
              </a:rPr>
              <a:t> </a:t>
            </a:r>
            <a:r>
              <a:rPr lang="de-AT" sz="3000" b="1" dirty="0" err="1">
                <a:solidFill>
                  <a:srgbClr val="C00000"/>
                </a:solidFill>
                <a:cs typeface="Arial" charset="0"/>
              </a:rPr>
              <a:t>future</a:t>
            </a:r>
            <a:r>
              <a:rPr lang="de-AT" sz="3000" b="1" dirty="0">
                <a:solidFill>
                  <a:srgbClr val="C00000"/>
                </a:solidFill>
                <a:cs typeface="Arial" charset="0"/>
              </a:rPr>
              <a:t> </a:t>
            </a:r>
            <a:r>
              <a:rPr lang="de-AT" sz="3000" b="1" dirty="0" err="1">
                <a:solidFill>
                  <a:srgbClr val="C00000"/>
                </a:solidFill>
                <a:cs typeface="Arial" charset="0"/>
              </a:rPr>
              <a:t>success</a:t>
            </a:r>
            <a:endParaRPr lang="de-AT" sz="3000" b="1" dirty="0">
              <a:solidFill>
                <a:srgbClr val="C00000"/>
              </a:solidFill>
              <a:cs typeface="Arial" charset="0"/>
            </a:endParaRPr>
          </a:p>
        </p:txBody>
      </p:sp>
      <p:pic>
        <p:nvPicPr>
          <p:cNvPr id="4" name="Grafik 3">
            <a:extLst>
              <a:ext uri="{FF2B5EF4-FFF2-40B4-BE49-F238E27FC236}">
                <a16:creationId xmlns:a16="http://schemas.microsoft.com/office/drawing/2014/main" xmlns="" id="{B76582DE-EBDA-4660-B578-989636B2D2B2}"/>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62151" y="-1"/>
            <a:ext cx="6781344" cy="5819205"/>
          </a:xfrm>
          <a:prstGeom prst="rect">
            <a:avLst/>
          </a:prstGeom>
        </p:spPr>
      </p:pic>
    </p:spTree>
    <p:extLst>
      <p:ext uri="{BB962C8B-B14F-4D97-AF65-F5344CB8AC3E}">
        <p14:creationId xmlns:p14="http://schemas.microsoft.com/office/powerpoint/2010/main" xmlns="" val="83311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feld 47">
            <a:extLst>
              <a:ext uri="{FF2B5EF4-FFF2-40B4-BE49-F238E27FC236}">
                <a16:creationId xmlns:a16="http://schemas.microsoft.com/office/drawing/2014/main" xmlns="" id="{901A3D35-95BC-4F23-B328-13FF7A056DBC}"/>
              </a:ext>
            </a:extLst>
          </p:cNvPr>
          <p:cNvSpPr txBox="1"/>
          <p:nvPr/>
        </p:nvSpPr>
        <p:spPr>
          <a:xfrm>
            <a:off x="3498521" y="2164626"/>
            <a:ext cx="2955600" cy="1940400"/>
          </a:xfrm>
          <a:prstGeom prst="rect">
            <a:avLst/>
          </a:prstGeom>
          <a:solidFill>
            <a:srgbClr val="003366"/>
          </a:solidFill>
          <a:ln>
            <a:noFill/>
          </a:ln>
        </p:spPr>
        <p:txBody>
          <a:bodyPr wrap="square" rtlCol="0">
            <a:spAutoFit/>
          </a:bodyPr>
          <a:lstStyle>
            <a:defPPr>
              <a:defRPr lang="en-GB"/>
            </a:defPPr>
            <a:lvl1pPr>
              <a:defRPr sz="3000" b="1">
                <a:latin typeface="+mn-lt"/>
              </a:defRPr>
            </a:lvl1pPr>
          </a:lstStyle>
          <a:p>
            <a:r>
              <a:rPr lang="en-US" dirty="0"/>
              <a:t>2. </a:t>
            </a:r>
          </a:p>
          <a:p>
            <a:r>
              <a:rPr lang="en-US" dirty="0"/>
              <a:t>strategic acquisitions</a:t>
            </a:r>
          </a:p>
          <a:p>
            <a:endParaRPr lang="en-US" dirty="0"/>
          </a:p>
        </p:txBody>
      </p:sp>
      <p:sp>
        <p:nvSpPr>
          <p:cNvPr id="49" name="Textfeld 48">
            <a:extLst>
              <a:ext uri="{FF2B5EF4-FFF2-40B4-BE49-F238E27FC236}">
                <a16:creationId xmlns:a16="http://schemas.microsoft.com/office/drawing/2014/main" xmlns="" id="{A11B1A9C-4A42-4616-8789-1FB1EB47B0A3}"/>
              </a:ext>
            </a:extLst>
          </p:cNvPr>
          <p:cNvSpPr txBox="1"/>
          <p:nvPr/>
        </p:nvSpPr>
        <p:spPr>
          <a:xfrm>
            <a:off x="400047" y="2164628"/>
            <a:ext cx="2955600" cy="1938992"/>
          </a:xfrm>
          <a:prstGeom prst="rect">
            <a:avLst/>
          </a:prstGeom>
          <a:solidFill>
            <a:srgbClr val="003366"/>
          </a:solidFill>
          <a:ln>
            <a:noFill/>
          </a:ln>
        </p:spPr>
        <p:txBody>
          <a:bodyPr wrap="square" rtlCol="0">
            <a:spAutoFit/>
          </a:bodyPr>
          <a:lstStyle/>
          <a:p>
            <a:r>
              <a:rPr lang="en-US" sz="3000" b="1" dirty="0">
                <a:latin typeface="+mn-lt"/>
              </a:rPr>
              <a:t>1. </a:t>
            </a:r>
          </a:p>
          <a:p>
            <a:r>
              <a:rPr lang="en-US" sz="3000" b="1" dirty="0">
                <a:latin typeface="+mn-lt"/>
              </a:rPr>
              <a:t>new developments</a:t>
            </a:r>
          </a:p>
          <a:p>
            <a:endParaRPr lang="en-US" sz="3000" b="1" dirty="0">
              <a:latin typeface="+mn-lt"/>
            </a:endParaRPr>
          </a:p>
        </p:txBody>
      </p:sp>
      <p:sp>
        <p:nvSpPr>
          <p:cNvPr id="50" name="Textfeld 49">
            <a:extLst>
              <a:ext uri="{FF2B5EF4-FFF2-40B4-BE49-F238E27FC236}">
                <a16:creationId xmlns:a16="http://schemas.microsoft.com/office/drawing/2014/main" xmlns="" id="{FC38240A-CAB7-4392-89D4-01C9897BC1DF}"/>
              </a:ext>
            </a:extLst>
          </p:cNvPr>
          <p:cNvSpPr txBox="1"/>
          <p:nvPr/>
        </p:nvSpPr>
        <p:spPr>
          <a:xfrm>
            <a:off x="6607509" y="2164628"/>
            <a:ext cx="2954005" cy="1938992"/>
          </a:xfrm>
          <a:prstGeom prst="rect">
            <a:avLst/>
          </a:prstGeom>
          <a:solidFill>
            <a:srgbClr val="003366"/>
          </a:solidFill>
          <a:ln>
            <a:noFill/>
          </a:ln>
        </p:spPr>
        <p:txBody>
          <a:bodyPr wrap="square" rtlCol="0">
            <a:spAutoFit/>
          </a:bodyPr>
          <a:lstStyle>
            <a:defPPr>
              <a:defRPr lang="en-GB"/>
            </a:defPPr>
            <a:lvl1pPr>
              <a:defRPr sz="3000" b="1">
                <a:latin typeface="+mn-lt"/>
              </a:defRPr>
            </a:lvl1pPr>
          </a:lstStyle>
          <a:p>
            <a:r>
              <a:rPr lang="en-US" dirty="0"/>
              <a:t>3. </a:t>
            </a:r>
          </a:p>
          <a:p>
            <a:r>
              <a:rPr lang="en-US" dirty="0"/>
              <a:t>dividend</a:t>
            </a:r>
          </a:p>
          <a:p>
            <a:r>
              <a:rPr lang="en-US" dirty="0"/>
              <a:t>payment</a:t>
            </a:r>
          </a:p>
          <a:p>
            <a:endParaRPr lang="en-US" dirty="0"/>
          </a:p>
        </p:txBody>
      </p:sp>
      <p:sp>
        <p:nvSpPr>
          <p:cNvPr id="51" name="Titel 1">
            <a:extLst>
              <a:ext uri="{FF2B5EF4-FFF2-40B4-BE49-F238E27FC236}">
                <a16:creationId xmlns:a16="http://schemas.microsoft.com/office/drawing/2014/main" xmlns="" id="{13B75F5E-7218-438C-A427-EFFE82EFF1E4}"/>
              </a:ext>
            </a:extLst>
          </p:cNvPr>
          <p:cNvSpPr txBox="1">
            <a:spLocks/>
          </p:cNvSpPr>
          <p:nvPr/>
        </p:nvSpPr>
        <p:spPr>
          <a:xfrm>
            <a:off x="474663" y="644529"/>
            <a:ext cx="8958262" cy="392113"/>
          </a:xfrm>
          <a:prstGeom prst="rect">
            <a:avLst/>
          </a:prstGeom>
        </p:spPr>
        <p:txBody>
          <a:bodyPr/>
          <a:lstStyle>
            <a:lvl1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mj-lt"/>
                <a:ea typeface="ＭＳ Ｐゴシック" charset="0"/>
                <a:cs typeface="+mj-cs"/>
              </a:defRPr>
            </a:lvl1pPr>
            <a:lvl2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2pPr>
            <a:lvl3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3pPr>
            <a:lvl4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4pPr>
            <a:lvl5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5pPr>
            <a:lvl6pPr marL="4572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6pPr>
            <a:lvl7pPr marL="9144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7pPr>
            <a:lvl8pPr marL="13716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8pPr>
            <a:lvl9pPr marL="18288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9pPr>
          </a:lstStyle>
          <a:p>
            <a:pPr lvl="0">
              <a:defRPr/>
            </a:pPr>
            <a:r>
              <a:rPr lang="en-GB" sz="3000" dirty="0">
                <a:solidFill>
                  <a:srgbClr val="C00000"/>
                </a:solidFill>
              </a:rPr>
              <a:t>Three key objectives for 2018/19</a:t>
            </a:r>
            <a:endParaRPr kumimoji="0" lang="de-DE" sz="3000" b="1" i="0" u="none" strike="noStrike" kern="0" cap="none" spc="0" normalizeH="0" baseline="0" noProof="0" dirty="0">
              <a:ln>
                <a:noFill/>
              </a:ln>
              <a:solidFill>
                <a:srgbClr val="C00000"/>
              </a:solidFill>
              <a:effectLst/>
              <a:uLnTx/>
              <a:uFillTx/>
              <a:latin typeface="Arial"/>
              <a:ea typeface="ＭＳ Ｐゴシック" charset="0"/>
              <a:cs typeface="+mj-cs"/>
            </a:endParaRPr>
          </a:p>
        </p:txBody>
      </p:sp>
      <p:graphicFrame>
        <p:nvGraphicFramePr>
          <p:cNvPr id="16" name="Objekt 15">
            <a:extLst>
              <a:ext uri="{FF2B5EF4-FFF2-40B4-BE49-F238E27FC236}">
                <a16:creationId xmlns:a16="http://schemas.microsoft.com/office/drawing/2014/main" xmlns="" id="{727A1335-3D55-4C98-AE43-AC5499ED2344}"/>
              </a:ext>
            </a:extLst>
          </p:cNvPr>
          <p:cNvGraphicFramePr>
            <a:graphicFrameLocks noChangeAspect="1"/>
          </p:cNvGraphicFramePr>
          <p:nvPr>
            <p:extLst>
              <p:ext uri="{D42A27DB-BD31-4B8C-83A1-F6EECF244321}">
                <p14:modId xmlns:p14="http://schemas.microsoft.com/office/powerpoint/2010/main" xmlns="" val="2761879670"/>
              </p:ext>
            </p:extLst>
          </p:nvPr>
        </p:nvGraphicFramePr>
        <p:xfrm>
          <a:off x="8319105" y="123403"/>
          <a:ext cx="1437403" cy="1440000"/>
        </p:xfrm>
        <a:graphic>
          <a:graphicData uri="http://schemas.openxmlformats.org/presentationml/2006/ole">
            <p:oleObj spid="_x0000_s33898" name="Image" r:id="rId4" imgW="14996825" imgH="14996825" progId="">
              <p:embed/>
            </p:oleObj>
          </a:graphicData>
        </a:graphic>
      </p:graphicFrame>
      <p:sp>
        <p:nvSpPr>
          <p:cNvPr id="18" name="Pfeil: nach unten 17">
            <a:extLst>
              <a:ext uri="{FF2B5EF4-FFF2-40B4-BE49-F238E27FC236}">
                <a16:creationId xmlns:a16="http://schemas.microsoft.com/office/drawing/2014/main" xmlns="" id="{5B2E6CC2-AC63-4A0B-86A2-2CD513CD3877}"/>
              </a:ext>
            </a:extLst>
          </p:cNvPr>
          <p:cNvSpPr/>
          <p:nvPr/>
        </p:nvSpPr>
        <p:spPr bwMode="auto">
          <a:xfrm>
            <a:off x="1543592" y="4241340"/>
            <a:ext cx="617286" cy="427220"/>
          </a:xfrm>
          <a:prstGeom prst="downArrow">
            <a:avLst/>
          </a:prstGeom>
          <a:solidFill>
            <a:srgbClr val="C00000"/>
          </a:solid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bg1"/>
              </a:solidFill>
              <a:effectLst/>
              <a:latin typeface="Arial" pitchFamily="34" charset="0"/>
            </a:endParaRPr>
          </a:p>
        </p:txBody>
      </p:sp>
      <p:sp>
        <p:nvSpPr>
          <p:cNvPr id="19" name="Pfeil: nach unten 18">
            <a:extLst>
              <a:ext uri="{FF2B5EF4-FFF2-40B4-BE49-F238E27FC236}">
                <a16:creationId xmlns:a16="http://schemas.microsoft.com/office/drawing/2014/main" xmlns="" id="{E92C468C-CE00-4692-B38E-04103212F2E0}"/>
              </a:ext>
            </a:extLst>
          </p:cNvPr>
          <p:cNvSpPr/>
          <p:nvPr/>
        </p:nvSpPr>
        <p:spPr bwMode="auto">
          <a:xfrm>
            <a:off x="4592541" y="4241340"/>
            <a:ext cx="617286" cy="427220"/>
          </a:xfrm>
          <a:prstGeom prst="downArrow">
            <a:avLst/>
          </a:prstGeom>
          <a:solidFill>
            <a:srgbClr val="C00000"/>
          </a:solid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bg1"/>
              </a:solidFill>
              <a:effectLst/>
              <a:latin typeface="Arial" pitchFamily="34" charset="0"/>
            </a:endParaRPr>
          </a:p>
        </p:txBody>
      </p:sp>
      <p:sp>
        <p:nvSpPr>
          <p:cNvPr id="20" name="Textfeld 19">
            <a:extLst>
              <a:ext uri="{FF2B5EF4-FFF2-40B4-BE49-F238E27FC236}">
                <a16:creationId xmlns:a16="http://schemas.microsoft.com/office/drawing/2014/main" xmlns="" id="{6EFEC524-DD4C-4FC9-ACA3-5DE9CB705192}"/>
              </a:ext>
            </a:extLst>
          </p:cNvPr>
          <p:cNvSpPr txBox="1"/>
          <p:nvPr/>
        </p:nvSpPr>
        <p:spPr>
          <a:xfrm>
            <a:off x="400047" y="4740288"/>
            <a:ext cx="6054074" cy="1477328"/>
          </a:xfrm>
          <a:prstGeom prst="rect">
            <a:avLst/>
          </a:prstGeom>
          <a:solidFill>
            <a:schemeClr val="bg1">
              <a:lumMod val="85000"/>
            </a:schemeClr>
          </a:solidFill>
          <a:ln>
            <a:noFill/>
          </a:ln>
        </p:spPr>
        <p:txBody>
          <a:bodyPr wrap="square" rtlCol="0">
            <a:spAutoFit/>
          </a:bodyPr>
          <a:lstStyle/>
          <a:p>
            <a:r>
              <a:rPr lang="en-US" sz="3000" dirty="0">
                <a:solidFill>
                  <a:srgbClr val="003366"/>
                </a:solidFill>
                <a:latin typeface="+mn-lt"/>
              </a:rPr>
              <a:t>portfolio growth up to </a:t>
            </a:r>
          </a:p>
          <a:p>
            <a:r>
              <a:rPr lang="en-US" sz="3000" dirty="0">
                <a:solidFill>
                  <a:srgbClr val="003366"/>
                </a:solidFill>
                <a:latin typeface="+mn-lt"/>
              </a:rPr>
              <a:t>pre-portfolio-sale-level </a:t>
            </a:r>
          </a:p>
          <a:p>
            <a:r>
              <a:rPr lang="en-US" sz="3000" dirty="0">
                <a:solidFill>
                  <a:srgbClr val="003366"/>
                </a:solidFill>
                <a:latin typeface="+mn-lt"/>
              </a:rPr>
              <a:t>by end of 2019</a:t>
            </a:r>
          </a:p>
        </p:txBody>
      </p:sp>
    </p:spTree>
    <p:extLst>
      <p:ext uri="{BB962C8B-B14F-4D97-AF65-F5344CB8AC3E}">
        <p14:creationId xmlns:p14="http://schemas.microsoft.com/office/powerpoint/2010/main" xmlns="" val="2417376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333313" y="5793805"/>
            <a:ext cx="6278626" cy="5539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a:solidFill>
                  <a:srgbClr val="0099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l" eaLnBrk="1" hangingPunct="1">
              <a:spcBef>
                <a:spcPts val="1000"/>
              </a:spcBef>
              <a:tabLst>
                <a:tab pos="1235075" algn="l"/>
                <a:tab pos="2149475" algn="l"/>
                <a:tab pos="3063875" algn="l"/>
                <a:tab pos="3978275" algn="l"/>
                <a:tab pos="4892675" algn="l"/>
                <a:tab pos="5807075" algn="l"/>
                <a:tab pos="6721475" algn="l"/>
                <a:tab pos="7635875" algn="l"/>
                <a:tab pos="8550275" algn="l"/>
                <a:tab pos="9464675" algn="l"/>
                <a:tab pos="10379075" algn="l"/>
              </a:tabLst>
            </a:pPr>
            <a:r>
              <a:rPr lang="de-AT" sz="3000" b="1" dirty="0" err="1">
                <a:solidFill>
                  <a:srgbClr val="C00000"/>
                </a:solidFill>
                <a:cs typeface="Arial" charset="0"/>
              </a:rPr>
              <a:t>Thank</a:t>
            </a:r>
            <a:r>
              <a:rPr lang="de-AT" sz="3000" b="1" dirty="0">
                <a:solidFill>
                  <a:srgbClr val="C00000"/>
                </a:solidFill>
                <a:cs typeface="Arial" charset="0"/>
              </a:rPr>
              <a:t> </a:t>
            </a:r>
            <a:r>
              <a:rPr lang="de-AT" sz="3000" b="1" dirty="0" err="1">
                <a:solidFill>
                  <a:srgbClr val="C00000"/>
                </a:solidFill>
                <a:cs typeface="Arial" charset="0"/>
              </a:rPr>
              <a:t>you</a:t>
            </a:r>
            <a:r>
              <a:rPr lang="de-AT" sz="3000" b="1" dirty="0">
                <a:solidFill>
                  <a:srgbClr val="C00000"/>
                </a:solidFill>
                <a:cs typeface="Arial" charset="0"/>
              </a:rPr>
              <a:t>!</a:t>
            </a:r>
          </a:p>
        </p:txBody>
      </p:sp>
      <p:sp>
        <p:nvSpPr>
          <p:cNvPr id="2" name="Textfeld 1">
            <a:extLst>
              <a:ext uri="{FF2B5EF4-FFF2-40B4-BE49-F238E27FC236}">
                <a16:creationId xmlns:a16="http://schemas.microsoft.com/office/drawing/2014/main" xmlns="" id="{67BDAC29-6625-4DE3-9A2B-5315A65C716A}"/>
              </a:ext>
            </a:extLst>
          </p:cNvPr>
          <p:cNvSpPr txBox="1"/>
          <p:nvPr/>
        </p:nvSpPr>
        <p:spPr>
          <a:xfrm>
            <a:off x="495300" y="444500"/>
            <a:ext cx="1731065" cy="338554"/>
          </a:xfrm>
          <a:prstGeom prst="rect">
            <a:avLst/>
          </a:prstGeom>
          <a:solidFill>
            <a:srgbClr val="FFFF00"/>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r>
              <a:rPr lang="de-DE" dirty="0"/>
              <a:t>Lead </a:t>
            </a:r>
            <a:r>
              <a:rPr lang="de-DE" dirty="0" err="1"/>
              <a:t>pic</a:t>
            </a:r>
            <a:r>
              <a:rPr lang="de-DE" dirty="0"/>
              <a:t>.</a:t>
            </a:r>
          </a:p>
        </p:txBody>
      </p:sp>
      <p:pic>
        <p:nvPicPr>
          <p:cNvPr id="4" name="Grafik 3">
            <a:extLst>
              <a:ext uri="{FF2B5EF4-FFF2-40B4-BE49-F238E27FC236}">
                <a16:creationId xmlns:a16="http://schemas.microsoft.com/office/drawing/2014/main" xmlns="" id="{458200CD-3863-47B4-B3F3-ABAD18C75C26}"/>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329876"/>
            <a:ext cx="9906000" cy="6164625"/>
          </a:xfrm>
          <a:prstGeom prst="rect">
            <a:avLst/>
          </a:prstGeom>
        </p:spPr>
      </p:pic>
    </p:spTree>
    <p:extLst>
      <p:ext uri="{BB962C8B-B14F-4D97-AF65-F5344CB8AC3E}">
        <p14:creationId xmlns:p14="http://schemas.microsoft.com/office/powerpoint/2010/main" xmlns="" val="25797628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xmlns="" id="{A0B61251-C6F2-443E-9460-906C3D1F2BE2}"/>
              </a:ext>
            </a:extLst>
          </p:cNvPr>
          <p:cNvSpPr txBox="1">
            <a:spLocks noChangeArrowheads="1"/>
          </p:cNvSpPr>
          <p:nvPr/>
        </p:nvSpPr>
        <p:spPr bwMode="auto">
          <a:xfrm>
            <a:off x="333313" y="5819205"/>
            <a:ext cx="6278626" cy="5539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a:solidFill>
                  <a:srgbClr val="0099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l" eaLnBrk="1" hangingPunct="1">
              <a:spcBef>
                <a:spcPts val="1000"/>
              </a:spcBef>
              <a:tabLst>
                <a:tab pos="1235075" algn="l"/>
                <a:tab pos="2149475" algn="l"/>
                <a:tab pos="3063875" algn="l"/>
                <a:tab pos="3978275" algn="l"/>
                <a:tab pos="4892675" algn="l"/>
                <a:tab pos="5807075" algn="l"/>
                <a:tab pos="6721475" algn="l"/>
                <a:tab pos="7635875" algn="l"/>
                <a:tab pos="8550275" algn="l"/>
                <a:tab pos="9464675" algn="l"/>
                <a:tab pos="10379075" algn="l"/>
              </a:tabLst>
            </a:pPr>
            <a:r>
              <a:rPr lang="de-AT" sz="3000" b="1" dirty="0">
                <a:solidFill>
                  <a:srgbClr val="C00000"/>
                </a:solidFill>
                <a:cs typeface="Arial" charset="0"/>
              </a:rPr>
              <a:t>Appendix</a:t>
            </a:r>
          </a:p>
        </p:txBody>
      </p:sp>
    </p:spTree>
    <p:extLst>
      <p:ext uri="{BB962C8B-B14F-4D97-AF65-F5344CB8AC3E}">
        <p14:creationId xmlns:p14="http://schemas.microsoft.com/office/powerpoint/2010/main" xmlns="" val="2328890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B08328-CF1F-4F88-8FB5-3533DA79D26D}"/>
              </a:ext>
            </a:extLst>
          </p:cNvPr>
          <p:cNvSpPr>
            <a:spLocks noGrp="1"/>
          </p:cNvSpPr>
          <p:nvPr>
            <p:ph type="title"/>
          </p:nvPr>
        </p:nvSpPr>
        <p:spPr/>
        <p:txBody>
          <a:bodyPr/>
          <a:lstStyle/>
          <a:p>
            <a:r>
              <a:rPr lang="de-DE" sz="3000" dirty="0">
                <a:solidFill>
                  <a:srgbClr val="C00000"/>
                </a:solidFill>
              </a:rPr>
              <a:t>Income </a:t>
            </a:r>
            <a:r>
              <a:rPr lang="de-DE" sz="3000" dirty="0" err="1">
                <a:solidFill>
                  <a:srgbClr val="C00000"/>
                </a:solidFill>
              </a:rPr>
              <a:t>statement</a:t>
            </a:r>
            <a:r>
              <a:rPr lang="de-DE" sz="3000" dirty="0">
                <a:solidFill>
                  <a:srgbClr val="C00000"/>
                </a:solidFill>
              </a:rPr>
              <a:t> – 1-6 2018</a:t>
            </a:r>
          </a:p>
        </p:txBody>
      </p:sp>
      <p:graphicFrame>
        <p:nvGraphicFramePr>
          <p:cNvPr id="7" name="Tabelle 6">
            <a:extLst>
              <a:ext uri="{FF2B5EF4-FFF2-40B4-BE49-F238E27FC236}">
                <a16:creationId xmlns:a16="http://schemas.microsoft.com/office/drawing/2014/main" xmlns="" id="{48A87293-3AF1-46AE-A31D-50DC72B70037}"/>
              </a:ext>
            </a:extLst>
          </p:cNvPr>
          <p:cNvGraphicFramePr>
            <a:graphicFrameLocks noGrp="1"/>
          </p:cNvGraphicFramePr>
          <p:nvPr>
            <p:extLst/>
          </p:nvPr>
        </p:nvGraphicFramePr>
        <p:xfrm>
          <a:off x="583095" y="1514902"/>
          <a:ext cx="7701702" cy="4576736"/>
        </p:xfrm>
        <a:graphic>
          <a:graphicData uri="http://schemas.openxmlformats.org/drawingml/2006/table">
            <a:tbl>
              <a:tblPr firstRow="1" bandRow="1">
                <a:tableStyleId>{5C22544A-7EE6-4342-B048-85BDC9FD1C3A}</a:tableStyleId>
              </a:tblPr>
              <a:tblGrid>
                <a:gridCol w="3805974">
                  <a:extLst>
                    <a:ext uri="{9D8B030D-6E8A-4147-A177-3AD203B41FA5}">
                      <a16:colId xmlns:a16="http://schemas.microsoft.com/office/drawing/2014/main" xmlns="" val="2407450897"/>
                    </a:ext>
                  </a:extLst>
                </a:gridCol>
                <a:gridCol w="1272693">
                  <a:extLst>
                    <a:ext uri="{9D8B030D-6E8A-4147-A177-3AD203B41FA5}">
                      <a16:colId xmlns:a16="http://schemas.microsoft.com/office/drawing/2014/main" xmlns="" val="3676990347"/>
                    </a:ext>
                  </a:extLst>
                </a:gridCol>
                <a:gridCol w="1272693">
                  <a:extLst>
                    <a:ext uri="{9D8B030D-6E8A-4147-A177-3AD203B41FA5}">
                      <a16:colId xmlns:a16="http://schemas.microsoft.com/office/drawing/2014/main" xmlns="" val="1242271796"/>
                    </a:ext>
                  </a:extLst>
                </a:gridCol>
                <a:gridCol w="1350342">
                  <a:extLst>
                    <a:ext uri="{9D8B030D-6E8A-4147-A177-3AD203B41FA5}">
                      <a16:colId xmlns:a16="http://schemas.microsoft.com/office/drawing/2014/main" xmlns="" val="2650624822"/>
                    </a:ext>
                  </a:extLst>
                </a:gridCol>
              </a:tblGrid>
              <a:tr h="422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EUR (in </a:t>
                      </a:r>
                      <a:r>
                        <a:rPr lang="de-AT" sz="1400" dirty="0" err="1">
                          <a:solidFill>
                            <a:schemeClr val="bg1"/>
                          </a:solidFill>
                        </a:rPr>
                        <a:t>thousands</a:t>
                      </a:r>
                      <a:r>
                        <a:rPr lang="de-AT" sz="1400" dirty="0">
                          <a:solidFill>
                            <a:schemeClr val="bg1"/>
                          </a:solidFill>
                        </a:rPr>
                        <a:t>)</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1-6 2018</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1-6 2017</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a:t>
                      </a:r>
                      <a:endParaRPr lang="de-AT" sz="1400" dirty="0"/>
                    </a:p>
                  </a:txBody>
                  <a:tcPr anchor="ctr">
                    <a:solidFill>
                      <a:srgbClr val="003366"/>
                    </a:solidFill>
                  </a:tcPr>
                </a:tc>
                <a:extLst>
                  <a:ext uri="{0D108BD9-81ED-4DB2-BD59-A6C34878D82A}">
                    <a16:rowId xmlns:a16="http://schemas.microsoft.com/office/drawing/2014/main" xmlns="" val="2753640708"/>
                  </a:ext>
                </a:extLst>
              </a:tr>
              <a:tr h="305517">
                <a:tc>
                  <a:txBody>
                    <a:bodyPr/>
                    <a:lstStyle/>
                    <a:p>
                      <a:pPr algn="l"/>
                      <a:r>
                        <a:rPr lang="de-AT" sz="1300" b="0" dirty="0" err="1">
                          <a:solidFill>
                            <a:srgbClr val="003366"/>
                          </a:solidFill>
                        </a:rPr>
                        <a:t>Revenues</a:t>
                      </a:r>
                      <a:r>
                        <a:rPr lang="de-AT" sz="1300" b="0" dirty="0">
                          <a:solidFill>
                            <a:srgbClr val="003366"/>
                          </a:solidFill>
                        </a:rPr>
                        <a:t> </a:t>
                      </a:r>
                      <a:r>
                        <a:rPr lang="de-AT" sz="1300" b="0" dirty="0" err="1">
                          <a:solidFill>
                            <a:srgbClr val="003366"/>
                          </a:solidFill>
                        </a:rPr>
                        <a:t>from</a:t>
                      </a:r>
                      <a:r>
                        <a:rPr lang="de-AT" sz="1300" b="0" dirty="0">
                          <a:solidFill>
                            <a:srgbClr val="003366"/>
                          </a:solidFill>
                        </a:rPr>
                        <a:t> Hotels</a:t>
                      </a:r>
                    </a:p>
                  </a:txBody>
                  <a:tcPr anchor="ctr">
                    <a:solidFill>
                      <a:schemeClr val="bg1">
                        <a:lumMod val="85000"/>
                      </a:schemeClr>
                    </a:solidFill>
                  </a:tcPr>
                </a:tc>
                <a:tc>
                  <a:txBody>
                    <a:bodyPr/>
                    <a:lstStyle/>
                    <a:p>
                      <a:pPr algn="ctr"/>
                      <a:r>
                        <a:rPr lang="de-AT" sz="1300" dirty="0">
                          <a:solidFill>
                            <a:schemeClr val="tx1"/>
                          </a:solidFill>
                        </a:rPr>
                        <a:t>6,296</a:t>
                      </a:r>
                    </a:p>
                  </a:txBody>
                  <a:tcPr anchor="ctr">
                    <a:solidFill>
                      <a:schemeClr val="bg1">
                        <a:lumMod val="85000"/>
                      </a:schemeClr>
                    </a:solidFill>
                  </a:tcPr>
                </a:tc>
                <a:tc>
                  <a:txBody>
                    <a:bodyPr/>
                    <a:lstStyle/>
                    <a:p>
                      <a:pPr algn="ctr"/>
                      <a:r>
                        <a:rPr lang="de-AT" sz="1300" dirty="0">
                          <a:solidFill>
                            <a:schemeClr val="tx1"/>
                          </a:solidFill>
                        </a:rPr>
                        <a:t>20,786</a:t>
                      </a:r>
                    </a:p>
                  </a:txBody>
                  <a:tcPr anchor="ctr">
                    <a:solidFill>
                      <a:schemeClr val="bg1">
                        <a:lumMod val="85000"/>
                      </a:schemeClr>
                    </a:solidFill>
                  </a:tcPr>
                </a:tc>
                <a:tc>
                  <a:txBody>
                    <a:bodyPr/>
                    <a:lstStyle/>
                    <a:p>
                      <a:pPr algn="ctr"/>
                      <a:r>
                        <a:rPr lang="de-AT" sz="1300" dirty="0">
                          <a:solidFill>
                            <a:schemeClr val="tx1"/>
                          </a:solidFill>
                        </a:rPr>
                        <a:t>-70 %</a:t>
                      </a:r>
                    </a:p>
                  </a:txBody>
                  <a:tcPr anchor="ctr">
                    <a:solidFill>
                      <a:schemeClr val="bg1">
                        <a:lumMod val="85000"/>
                      </a:schemeClr>
                    </a:solidFill>
                  </a:tcPr>
                </a:tc>
                <a:extLst>
                  <a:ext uri="{0D108BD9-81ED-4DB2-BD59-A6C34878D82A}">
                    <a16:rowId xmlns:a16="http://schemas.microsoft.com/office/drawing/2014/main" xmlns="" val="1654644576"/>
                  </a:ext>
                </a:extLst>
              </a:tr>
              <a:tr h="305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300" b="0" dirty="0" err="1">
                          <a:solidFill>
                            <a:srgbClr val="003366"/>
                          </a:solidFill>
                        </a:rPr>
                        <a:t>Revenues</a:t>
                      </a:r>
                      <a:r>
                        <a:rPr lang="de-AT" sz="1300" b="0" dirty="0">
                          <a:solidFill>
                            <a:srgbClr val="003366"/>
                          </a:solidFill>
                        </a:rPr>
                        <a:t> </a:t>
                      </a:r>
                      <a:r>
                        <a:rPr lang="de-AT" sz="1300" b="0" dirty="0" err="1">
                          <a:solidFill>
                            <a:srgbClr val="003366"/>
                          </a:solidFill>
                        </a:rPr>
                        <a:t>from</a:t>
                      </a:r>
                      <a:r>
                        <a:rPr lang="de-AT" sz="1300" b="0" dirty="0">
                          <a:solidFill>
                            <a:srgbClr val="003366"/>
                          </a:solidFill>
                        </a:rPr>
                        <a:t> Investment Properties</a:t>
                      </a:r>
                    </a:p>
                  </a:txBody>
                  <a:tcPr anchor="ctr">
                    <a:solidFill>
                      <a:schemeClr val="bg1">
                        <a:lumMod val="85000"/>
                      </a:schemeClr>
                    </a:solidFill>
                  </a:tcPr>
                </a:tc>
                <a:tc>
                  <a:txBody>
                    <a:bodyPr/>
                    <a:lstStyle/>
                    <a:p>
                      <a:pPr algn="ctr"/>
                      <a:r>
                        <a:rPr lang="de-AT" sz="1300" dirty="0">
                          <a:solidFill>
                            <a:schemeClr val="tx1"/>
                          </a:solidFill>
                        </a:rPr>
                        <a:t>7,506</a:t>
                      </a:r>
                    </a:p>
                  </a:txBody>
                  <a:tcPr anchor="ctr">
                    <a:solidFill>
                      <a:schemeClr val="bg1">
                        <a:lumMod val="85000"/>
                      </a:schemeClr>
                    </a:solidFill>
                  </a:tcPr>
                </a:tc>
                <a:tc>
                  <a:txBody>
                    <a:bodyPr/>
                    <a:lstStyle/>
                    <a:p>
                      <a:pPr algn="ctr"/>
                      <a:r>
                        <a:rPr lang="de-AT" sz="1300" dirty="0">
                          <a:solidFill>
                            <a:schemeClr val="tx1"/>
                          </a:solidFill>
                        </a:rPr>
                        <a:t>6,053</a:t>
                      </a:r>
                    </a:p>
                  </a:txBody>
                  <a:tcPr anchor="ctr">
                    <a:solidFill>
                      <a:schemeClr val="bg1">
                        <a:lumMod val="85000"/>
                      </a:schemeClr>
                    </a:solidFill>
                  </a:tcPr>
                </a:tc>
                <a:tc>
                  <a:txBody>
                    <a:bodyPr/>
                    <a:lstStyle/>
                    <a:p>
                      <a:pPr algn="ctr"/>
                      <a:r>
                        <a:rPr lang="de-AT" sz="1300" dirty="0">
                          <a:solidFill>
                            <a:schemeClr val="tx1"/>
                          </a:solidFill>
                        </a:rPr>
                        <a:t>24 %</a:t>
                      </a:r>
                    </a:p>
                  </a:txBody>
                  <a:tcPr anchor="ctr">
                    <a:solidFill>
                      <a:schemeClr val="bg1">
                        <a:lumMod val="85000"/>
                      </a:schemeClr>
                    </a:solidFill>
                  </a:tcPr>
                </a:tc>
                <a:extLst>
                  <a:ext uri="{0D108BD9-81ED-4DB2-BD59-A6C34878D82A}">
                    <a16:rowId xmlns:a16="http://schemas.microsoft.com/office/drawing/2014/main" xmlns="" val="1310875393"/>
                  </a:ext>
                </a:extLst>
              </a:tr>
              <a:tr h="305517">
                <a:tc>
                  <a:txBody>
                    <a:bodyPr/>
                    <a:lstStyle/>
                    <a:p>
                      <a:pPr algn="l"/>
                      <a:r>
                        <a:rPr lang="de-AT" sz="1300" b="0" dirty="0" err="1">
                          <a:solidFill>
                            <a:srgbClr val="003366"/>
                          </a:solidFill>
                        </a:rPr>
                        <a:t>Revenues</a:t>
                      </a:r>
                      <a:r>
                        <a:rPr lang="de-AT" sz="1300" b="0" dirty="0">
                          <a:solidFill>
                            <a:srgbClr val="003366"/>
                          </a:solidFill>
                        </a:rPr>
                        <a:t> </a:t>
                      </a:r>
                      <a:r>
                        <a:rPr lang="de-AT" sz="1300" b="0" dirty="0" err="1">
                          <a:solidFill>
                            <a:srgbClr val="003366"/>
                          </a:solidFill>
                        </a:rPr>
                        <a:t>from</a:t>
                      </a:r>
                      <a:r>
                        <a:rPr lang="de-AT" sz="1300" b="0" dirty="0">
                          <a:solidFill>
                            <a:srgbClr val="003366"/>
                          </a:solidFill>
                        </a:rPr>
                        <a:t> Development &amp; Services</a:t>
                      </a:r>
                    </a:p>
                  </a:txBody>
                  <a:tcPr anchor="ctr">
                    <a:solidFill>
                      <a:schemeClr val="bg1">
                        <a:lumMod val="85000"/>
                      </a:schemeClr>
                    </a:solidFill>
                  </a:tcPr>
                </a:tc>
                <a:tc>
                  <a:txBody>
                    <a:bodyPr/>
                    <a:lstStyle/>
                    <a:p>
                      <a:pPr algn="ctr"/>
                      <a:r>
                        <a:rPr lang="de-AT" sz="1300" dirty="0">
                          <a:solidFill>
                            <a:schemeClr val="tx1"/>
                          </a:solidFill>
                        </a:rPr>
                        <a:t>597</a:t>
                      </a:r>
                    </a:p>
                  </a:txBody>
                  <a:tcPr anchor="ctr">
                    <a:solidFill>
                      <a:schemeClr val="bg1">
                        <a:lumMod val="85000"/>
                      </a:schemeClr>
                    </a:solidFill>
                  </a:tcPr>
                </a:tc>
                <a:tc>
                  <a:txBody>
                    <a:bodyPr/>
                    <a:lstStyle/>
                    <a:p>
                      <a:pPr algn="ctr"/>
                      <a:r>
                        <a:rPr lang="de-AT" sz="1300" dirty="0">
                          <a:solidFill>
                            <a:schemeClr val="tx1"/>
                          </a:solidFill>
                        </a:rPr>
                        <a:t>665</a:t>
                      </a:r>
                    </a:p>
                  </a:txBody>
                  <a:tcPr anchor="ctr">
                    <a:solidFill>
                      <a:schemeClr val="bg1">
                        <a:lumMod val="85000"/>
                      </a:schemeClr>
                    </a:solidFill>
                  </a:tcPr>
                </a:tc>
                <a:tc>
                  <a:txBody>
                    <a:bodyPr/>
                    <a:lstStyle/>
                    <a:p>
                      <a:pPr algn="ctr"/>
                      <a:r>
                        <a:rPr lang="de-AT" sz="1300" dirty="0">
                          <a:solidFill>
                            <a:schemeClr val="tx1"/>
                          </a:solidFill>
                        </a:rPr>
                        <a:t>-10 %</a:t>
                      </a:r>
                    </a:p>
                  </a:txBody>
                  <a:tcPr anchor="ctr">
                    <a:solidFill>
                      <a:schemeClr val="bg1">
                        <a:lumMod val="85000"/>
                      </a:schemeClr>
                    </a:solidFill>
                  </a:tcPr>
                </a:tc>
                <a:extLst>
                  <a:ext uri="{0D108BD9-81ED-4DB2-BD59-A6C34878D82A}">
                    <a16:rowId xmlns:a16="http://schemas.microsoft.com/office/drawing/2014/main" xmlns="" val="1526677972"/>
                  </a:ext>
                </a:extLst>
              </a:tr>
              <a:tr h="305517">
                <a:tc>
                  <a:txBody>
                    <a:bodyPr/>
                    <a:lstStyle/>
                    <a:p>
                      <a:pPr algn="l"/>
                      <a:r>
                        <a:rPr lang="de-AT" sz="1300" b="0" i="1" dirty="0">
                          <a:solidFill>
                            <a:srgbClr val="003366"/>
                          </a:solidFill>
                        </a:rPr>
                        <a:t>Total </a:t>
                      </a:r>
                      <a:r>
                        <a:rPr lang="de-AT" sz="1300" b="0" i="1" dirty="0" err="1">
                          <a:solidFill>
                            <a:srgbClr val="003366"/>
                          </a:solidFill>
                        </a:rPr>
                        <a:t>revenues</a:t>
                      </a:r>
                      <a:endParaRPr lang="de-AT" sz="1300" b="0" i="1" dirty="0">
                        <a:solidFill>
                          <a:srgbClr val="003366"/>
                        </a:solidFill>
                      </a:endParaRPr>
                    </a:p>
                  </a:txBody>
                  <a:tcPr anchor="ctr">
                    <a:solidFill>
                      <a:schemeClr val="bg1">
                        <a:lumMod val="85000"/>
                      </a:schemeClr>
                    </a:solidFill>
                  </a:tcPr>
                </a:tc>
                <a:tc>
                  <a:txBody>
                    <a:bodyPr/>
                    <a:lstStyle/>
                    <a:p>
                      <a:pPr algn="ctr"/>
                      <a:r>
                        <a:rPr lang="de-AT" sz="1300" i="1" dirty="0">
                          <a:solidFill>
                            <a:schemeClr val="tx1"/>
                          </a:solidFill>
                        </a:rPr>
                        <a:t>14,399</a:t>
                      </a:r>
                    </a:p>
                  </a:txBody>
                  <a:tcPr anchor="ctr">
                    <a:solidFill>
                      <a:schemeClr val="bg1">
                        <a:lumMod val="85000"/>
                      </a:schemeClr>
                    </a:solidFill>
                  </a:tcPr>
                </a:tc>
                <a:tc>
                  <a:txBody>
                    <a:bodyPr/>
                    <a:lstStyle/>
                    <a:p>
                      <a:pPr algn="ctr"/>
                      <a:r>
                        <a:rPr lang="de-AT" sz="1300" i="1" dirty="0">
                          <a:solidFill>
                            <a:schemeClr val="tx1"/>
                          </a:solidFill>
                        </a:rPr>
                        <a:t>27,505</a:t>
                      </a:r>
                    </a:p>
                  </a:txBody>
                  <a:tcPr anchor="ctr">
                    <a:solidFill>
                      <a:schemeClr val="bg1">
                        <a:lumMod val="85000"/>
                      </a:schemeClr>
                    </a:solidFill>
                  </a:tcPr>
                </a:tc>
                <a:tc>
                  <a:txBody>
                    <a:bodyPr/>
                    <a:lstStyle/>
                    <a:p>
                      <a:pPr algn="ctr"/>
                      <a:r>
                        <a:rPr lang="de-AT" sz="1300" i="1" dirty="0">
                          <a:solidFill>
                            <a:schemeClr val="tx1"/>
                          </a:solidFill>
                        </a:rPr>
                        <a:t>-48 %</a:t>
                      </a:r>
                    </a:p>
                  </a:txBody>
                  <a:tcPr anchor="ctr">
                    <a:solidFill>
                      <a:schemeClr val="bg1">
                        <a:lumMod val="85000"/>
                      </a:schemeClr>
                    </a:solidFill>
                  </a:tcPr>
                </a:tc>
                <a:extLst>
                  <a:ext uri="{0D108BD9-81ED-4DB2-BD59-A6C34878D82A}">
                    <a16:rowId xmlns:a16="http://schemas.microsoft.com/office/drawing/2014/main" xmlns="" val="3755336439"/>
                  </a:ext>
                </a:extLst>
              </a:tr>
              <a:tr h="305517">
                <a:tc>
                  <a:txBody>
                    <a:bodyPr/>
                    <a:lstStyle/>
                    <a:p>
                      <a:pPr algn="l"/>
                      <a:r>
                        <a:rPr lang="de-AT" sz="1300" b="0" dirty="0" err="1">
                          <a:solidFill>
                            <a:srgbClr val="003366"/>
                          </a:solidFill>
                        </a:rPr>
                        <a:t>Expenses</a:t>
                      </a:r>
                      <a:r>
                        <a:rPr lang="de-AT" sz="1300" b="0" dirty="0">
                          <a:solidFill>
                            <a:srgbClr val="003366"/>
                          </a:solidFill>
                        </a:rPr>
                        <a:t> </a:t>
                      </a:r>
                      <a:r>
                        <a:rPr lang="de-AT" sz="1300" b="0" dirty="0" err="1">
                          <a:solidFill>
                            <a:srgbClr val="003366"/>
                          </a:solidFill>
                        </a:rPr>
                        <a:t>directly</a:t>
                      </a:r>
                      <a:r>
                        <a:rPr lang="de-AT" sz="1300" b="0" dirty="0">
                          <a:solidFill>
                            <a:srgbClr val="003366"/>
                          </a:solidFill>
                        </a:rPr>
                        <a:t> attributable </a:t>
                      </a:r>
                      <a:r>
                        <a:rPr lang="de-AT" sz="1300" b="0" dirty="0" err="1">
                          <a:solidFill>
                            <a:srgbClr val="003366"/>
                          </a:solidFill>
                        </a:rPr>
                        <a:t>to</a:t>
                      </a:r>
                      <a:r>
                        <a:rPr lang="de-AT" sz="1300" b="0" dirty="0">
                          <a:solidFill>
                            <a:srgbClr val="003366"/>
                          </a:solidFill>
                        </a:rPr>
                        <a:t> </a:t>
                      </a:r>
                      <a:r>
                        <a:rPr lang="de-AT" sz="1300" b="0" dirty="0" err="1">
                          <a:solidFill>
                            <a:srgbClr val="003366"/>
                          </a:solidFill>
                        </a:rPr>
                        <a:t>the</a:t>
                      </a:r>
                      <a:r>
                        <a:rPr lang="de-AT" sz="1300" b="0" dirty="0">
                          <a:solidFill>
                            <a:srgbClr val="003366"/>
                          </a:solidFill>
                        </a:rPr>
                        <a:t> </a:t>
                      </a:r>
                      <a:r>
                        <a:rPr lang="de-AT" sz="1300" b="0" dirty="0" err="1">
                          <a:solidFill>
                            <a:srgbClr val="003366"/>
                          </a:solidFill>
                        </a:rPr>
                        <a:t>revenues</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chemeClr val="tx1"/>
                          </a:solidFill>
                        </a:rPr>
                        <a:t>-6,317</a:t>
                      </a:r>
                    </a:p>
                  </a:txBody>
                  <a:tcPr anchor="ctr">
                    <a:solidFill>
                      <a:schemeClr val="bg1">
                        <a:lumMod val="85000"/>
                      </a:schemeClr>
                    </a:solidFill>
                  </a:tcPr>
                </a:tc>
                <a:tc>
                  <a:txBody>
                    <a:bodyPr/>
                    <a:lstStyle/>
                    <a:p>
                      <a:pPr algn="ctr"/>
                      <a:r>
                        <a:rPr lang="de-AT" sz="1300" dirty="0">
                          <a:solidFill>
                            <a:schemeClr val="tx1"/>
                          </a:solidFill>
                        </a:rPr>
                        <a:t>-15,406</a:t>
                      </a:r>
                    </a:p>
                  </a:txBody>
                  <a:tcPr anchor="ctr">
                    <a:solidFill>
                      <a:schemeClr val="bg1">
                        <a:lumMod val="85000"/>
                      </a:schemeClr>
                    </a:solidFill>
                  </a:tcPr>
                </a:tc>
                <a:tc>
                  <a:txBody>
                    <a:bodyPr/>
                    <a:lstStyle/>
                    <a:p>
                      <a:pPr algn="ctr"/>
                      <a:r>
                        <a:rPr lang="de-AT" sz="1300" dirty="0">
                          <a:solidFill>
                            <a:schemeClr val="tx1"/>
                          </a:solidFill>
                        </a:rPr>
                        <a:t>-59 %</a:t>
                      </a:r>
                    </a:p>
                  </a:txBody>
                  <a:tcPr anchor="ctr">
                    <a:solidFill>
                      <a:schemeClr val="bg1">
                        <a:lumMod val="85000"/>
                      </a:schemeClr>
                    </a:solidFill>
                  </a:tcPr>
                </a:tc>
                <a:extLst>
                  <a:ext uri="{0D108BD9-81ED-4DB2-BD59-A6C34878D82A}">
                    <a16:rowId xmlns:a16="http://schemas.microsoft.com/office/drawing/2014/main" xmlns="" val="2225829732"/>
                  </a:ext>
                </a:extLst>
              </a:tr>
              <a:tr h="305517">
                <a:tc>
                  <a:txBody>
                    <a:bodyPr/>
                    <a:lstStyle/>
                    <a:p>
                      <a:pPr algn="l"/>
                      <a:r>
                        <a:rPr lang="de-AT" sz="1300" b="0" i="1" dirty="0" err="1">
                          <a:solidFill>
                            <a:srgbClr val="003366"/>
                          </a:solidFill>
                        </a:rPr>
                        <a:t>Gross</a:t>
                      </a:r>
                      <a:r>
                        <a:rPr lang="de-AT" sz="1300" b="0" i="1" dirty="0">
                          <a:solidFill>
                            <a:srgbClr val="003366"/>
                          </a:solidFill>
                        </a:rPr>
                        <a:t> </a:t>
                      </a:r>
                      <a:r>
                        <a:rPr lang="de-AT" sz="1300" b="0" i="1" dirty="0" err="1">
                          <a:solidFill>
                            <a:srgbClr val="003366"/>
                          </a:solidFill>
                        </a:rPr>
                        <a:t>income</a:t>
                      </a:r>
                      <a:r>
                        <a:rPr lang="de-AT" sz="1300" b="0" i="1" dirty="0">
                          <a:solidFill>
                            <a:srgbClr val="003366"/>
                          </a:solidFill>
                        </a:rPr>
                        <a:t> </a:t>
                      </a:r>
                      <a:r>
                        <a:rPr lang="de-AT" sz="1300" b="0" i="1" dirty="0" err="1">
                          <a:solidFill>
                            <a:srgbClr val="003366"/>
                          </a:solidFill>
                        </a:rPr>
                        <a:t>from</a:t>
                      </a:r>
                      <a:r>
                        <a:rPr lang="de-AT" sz="1300" b="0" i="1" dirty="0">
                          <a:solidFill>
                            <a:srgbClr val="003366"/>
                          </a:solidFill>
                        </a:rPr>
                        <a:t> </a:t>
                      </a:r>
                      <a:r>
                        <a:rPr lang="de-AT" sz="1300" b="0" i="1" dirty="0" err="1">
                          <a:solidFill>
                            <a:srgbClr val="003366"/>
                          </a:solidFill>
                        </a:rPr>
                        <a:t>revenues</a:t>
                      </a:r>
                      <a:endParaRPr lang="de-AT" sz="1300" b="0" i="1" dirty="0">
                        <a:solidFill>
                          <a:srgbClr val="003366"/>
                        </a:solidFill>
                      </a:endParaRPr>
                    </a:p>
                  </a:txBody>
                  <a:tcPr anchor="ctr">
                    <a:solidFill>
                      <a:schemeClr val="bg1">
                        <a:lumMod val="85000"/>
                      </a:schemeClr>
                    </a:solidFill>
                  </a:tcPr>
                </a:tc>
                <a:tc>
                  <a:txBody>
                    <a:bodyPr/>
                    <a:lstStyle/>
                    <a:p>
                      <a:pPr algn="ctr"/>
                      <a:r>
                        <a:rPr lang="de-AT" sz="1300" i="1" dirty="0">
                          <a:solidFill>
                            <a:schemeClr val="tx1"/>
                          </a:solidFill>
                        </a:rPr>
                        <a:t>8,082</a:t>
                      </a:r>
                    </a:p>
                  </a:txBody>
                  <a:tcPr anchor="ctr">
                    <a:solidFill>
                      <a:schemeClr val="bg1">
                        <a:lumMod val="85000"/>
                      </a:schemeClr>
                    </a:solidFill>
                  </a:tcPr>
                </a:tc>
                <a:tc>
                  <a:txBody>
                    <a:bodyPr/>
                    <a:lstStyle/>
                    <a:p>
                      <a:pPr algn="ctr"/>
                      <a:r>
                        <a:rPr lang="de-AT" sz="1300" i="1" dirty="0">
                          <a:solidFill>
                            <a:schemeClr val="tx1"/>
                          </a:solidFill>
                        </a:rPr>
                        <a:t>12,099</a:t>
                      </a:r>
                    </a:p>
                  </a:txBody>
                  <a:tcPr anchor="ctr">
                    <a:solidFill>
                      <a:schemeClr val="bg1">
                        <a:lumMod val="85000"/>
                      </a:schemeClr>
                    </a:solidFill>
                  </a:tcPr>
                </a:tc>
                <a:tc>
                  <a:txBody>
                    <a:bodyPr/>
                    <a:lstStyle/>
                    <a:p>
                      <a:pPr algn="ctr"/>
                      <a:r>
                        <a:rPr lang="de-AT" sz="1300" i="1" dirty="0">
                          <a:solidFill>
                            <a:schemeClr val="tx1"/>
                          </a:solidFill>
                        </a:rPr>
                        <a:t>-33 %</a:t>
                      </a:r>
                    </a:p>
                  </a:txBody>
                  <a:tcPr anchor="ctr">
                    <a:solidFill>
                      <a:schemeClr val="bg1">
                        <a:lumMod val="85000"/>
                      </a:schemeClr>
                    </a:solidFill>
                  </a:tcPr>
                </a:tc>
                <a:extLst>
                  <a:ext uri="{0D108BD9-81ED-4DB2-BD59-A6C34878D82A}">
                    <a16:rowId xmlns:a16="http://schemas.microsoft.com/office/drawing/2014/main" xmlns="" val="804891807"/>
                  </a:ext>
                </a:extLst>
              </a:tr>
              <a:tr h="305517">
                <a:tc>
                  <a:txBody>
                    <a:bodyPr/>
                    <a:lstStyle/>
                    <a:p>
                      <a:pPr algn="l"/>
                      <a:r>
                        <a:rPr lang="de-AT" sz="1300" b="0" dirty="0">
                          <a:solidFill>
                            <a:srgbClr val="003366"/>
                          </a:solidFill>
                        </a:rPr>
                        <a:t>Income </a:t>
                      </a:r>
                      <a:r>
                        <a:rPr lang="de-AT" sz="1300" b="0" dirty="0" err="1">
                          <a:solidFill>
                            <a:srgbClr val="003366"/>
                          </a:solidFill>
                        </a:rPr>
                        <a:t>from</a:t>
                      </a:r>
                      <a:r>
                        <a:rPr lang="de-AT" sz="1300" b="0" dirty="0">
                          <a:solidFill>
                            <a:srgbClr val="003366"/>
                          </a:solidFill>
                        </a:rPr>
                        <a:t> </a:t>
                      </a:r>
                      <a:r>
                        <a:rPr lang="de-AT" sz="1300" b="0" dirty="0" err="1">
                          <a:solidFill>
                            <a:srgbClr val="003366"/>
                          </a:solidFill>
                        </a:rPr>
                        <a:t>the</a:t>
                      </a:r>
                      <a:r>
                        <a:rPr lang="de-AT" sz="1300" b="0" dirty="0">
                          <a:solidFill>
                            <a:srgbClr val="003366"/>
                          </a:solidFill>
                        </a:rPr>
                        <a:t> </a:t>
                      </a:r>
                      <a:r>
                        <a:rPr lang="de-AT" sz="1300" b="0" dirty="0" err="1">
                          <a:solidFill>
                            <a:srgbClr val="003366"/>
                          </a:solidFill>
                        </a:rPr>
                        <a:t>disposal</a:t>
                      </a:r>
                      <a:r>
                        <a:rPr lang="de-AT" sz="1300" b="0" dirty="0">
                          <a:solidFill>
                            <a:srgbClr val="003366"/>
                          </a:solidFill>
                        </a:rPr>
                        <a:t> </a:t>
                      </a:r>
                      <a:r>
                        <a:rPr lang="de-AT" sz="1300" b="0" dirty="0" err="1">
                          <a:solidFill>
                            <a:srgbClr val="003366"/>
                          </a:solidFill>
                        </a:rPr>
                        <a:t>of</a:t>
                      </a:r>
                      <a:r>
                        <a:rPr lang="de-AT" sz="1300" b="0" dirty="0">
                          <a:solidFill>
                            <a:srgbClr val="003366"/>
                          </a:solidFill>
                        </a:rPr>
                        <a:t> </a:t>
                      </a:r>
                      <a:r>
                        <a:rPr lang="de-AT" sz="1300" b="0" dirty="0" err="1">
                          <a:solidFill>
                            <a:srgbClr val="003366"/>
                          </a:solidFill>
                        </a:rPr>
                        <a:t>properties</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chemeClr val="tx1"/>
                          </a:solidFill>
                        </a:rPr>
                        <a:t>-</a:t>
                      </a:r>
                    </a:p>
                  </a:txBody>
                  <a:tcPr anchor="ctr">
                    <a:solidFill>
                      <a:schemeClr val="bg1">
                        <a:lumMod val="85000"/>
                      </a:schemeClr>
                    </a:solidFill>
                  </a:tcPr>
                </a:tc>
                <a:tc>
                  <a:txBody>
                    <a:bodyPr/>
                    <a:lstStyle/>
                    <a:p>
                      <a:pPr algn="ctr"/>
                      <a:r>
                        <a:rPr lang="de-AT" sz="1300" dirty="0">
                          <a:solidFill>
                            <a:schemeClr val="tx1"/>
                          </a:solidFill>
                        </a:rPr>
                        <a:t>23,624</a:t>
                      </a:r>
                    </a:p>
                  </a:txBody>
                  <a:tcPr anchor="ctr">
                    <a:solidFill>
                      <a:schemeClr val="bg1">
                        <a:lumMod val="85000"/>
                      </a:schemeClr>
                    </a:solidFill>
                  </a:tcPr>
                </a:tc>
                <a:tc>
                  <a:txBody>
                    <a:bodyPr/>
                    <a:lstStyle/>
                    <a:p>
                      <a:pPr algn="ctr"/>
                      <a:r>
                        <a:rPr lang="de-AT" sz="1300" dirty="0">
                          <a:solidFill>
                            <a:schemeClr val="tx1"/>
                          </a:solidFill>
                        </a:rPr>
                        <a:t>-</a:t>
                      </a:r>
                    </a:p>
                  </a:txBody>
                  <a:tcPr anchor="ctr">
                    <a:solidFill>
                      <a:schemeClr val="bg1">
                        <a:lumMod val="85000"/>
                      </a:schemeClr>
                    </a:solidFill>
                  </a:tcPr>
                </a:tc>
                <a:extLst>
                  <a:ext uri="{0D108BD9-81ED-4DB2-BD59-A6C34878D82A}">
                    <a16:rowId xmlns:a16="http://schemas.microsoft.com/office/drawing/2014/main" xmlns="" val="1517672901"/>
                  </a:ext>
                </a:extLst>
              </a:tr>
              <a:tr h="305517">
                <a:tc>
                  <a:txBody>
                    <a:bodyPr/>
                    <a:lstStyle/>
                    <a:p>
                      <a:pPr algn="l"/>
                      <a:r>
                        <a:rPr lang="de-AT" sz="1300" b="0" dirty="0">
                          <a:solidFill>
                            <a:srgbClr val="003366"/>
                          </a:solidFill>
                        </a:rPr>
                        <a:t>EBITDA</a:t>
                      </a:r>
                    </a:p>
                  </a:txBody>
                  <a:tcPr anchor="ctr">
                    <a:solidFill>
                      <a:schemeClr val="bg1">
                        <a:lumMod val="85000"/>
                      </a:schemeClr>
                    </a:solidFill>
                  </a:tcPr>
                </a:tc>
                <a:tc>
                  <a:txBody>
                    <a:bodyPr/>
                    <a:lstStyle/>
                    <a:p>
                      <a:pPr algn="ctr"/>
                      <a:r>
                        <a:rPr lang="de-AT" sz="1300" dirty="0">
                          <a:solidFill>
                            <a:schemeClr val="tx1"/>
                          </a:solidFill>
                        </a:rPr>
                        <a:t>2,892</a:t>
                      </a:r>
                    </a:p>
                  </a:txBody>
                  <a:tcPr anchor="ctr">
                    <a:solidFill>
                      <a:schemeClr val="bg1">
                        <a:lumMod val="85000"/>
                      </a:schemeClr>
                    </a:solidFill>
                  </a:tcPr>
                </a:tc>
                <a:tc>
                  <a:txBody>
                    <a:bodyPr/>
                    <a:lstStyle/>
                    <a:p>
                      <a:pPr algn="ctr"/>
                      <a:r>
                        <a:rPr lang="de-AT" sz="1300" dirty="0">
                          <a:solidFill>
                            <a:schemeClr val="tx1"/>
                          </a:solidFill>
                        </a:rPr>
                        <a:t>29,452</a:t>
                      </a:r>
                    </a:p>
                  </a:txBody>
                  <a:tcPr anchor="ctr">
                    <a:solidFill>
                      <a:schemeClr val="bg1">
                        <a:lumMod val="85000"/>
                      </a:schemeClr>
                    </a:solidFill>
                  </a:tcPr>
                </a:tc>
                <a:tc>
                  <a:txBody>
                    <a:bodyPr/>
                    <a:lstStyle/>
                    <a:p>
                      <a:pPr algn="ctr"/>
                      <a:r>
                        <a:rPr lang="de-AT" sz="1300" dirty="0">
                          <a:solidFill>
                            <a:schemeClr val="tx1"/>
                          </a:solidFill>
                        </a:rPr>
                        <a:t>-90 %</a:t>
                      </a:r>
                    </a:p>
                  </a:txBody>
                  <a:tcPr anchor="ctr">
                    <a:solidFill>
                      <a:schemeClr val="bg1">
                        <a:lumMod val="85000"/>
                      </a:schemeClr>
                    </a:solidFill>
                  </a:tcPr>
                </a:tc>
                <a:extLst>
                  <a:ext uri="{0D108BD9-81ED-4DB2-BD59-A6C34878D82A}">
                    <a16:rowId xmlns:a16="http://schemas.microsoft.com/office/drawing/2014/main" xmlns="" val="269786225"/>
                  </a:ext>
                </a:extLst>
              </a:tr>
              <a:tr h="305517">
                <a:tc>
                  <a:txBody>
                    <a:bodyPr/>
                    <a:lstStyle/>
                    <a:p>
                      <a:pPr algn="l"/>
                      <a:r>
                        <a:rPr lang="de-AT" sz="1300" b="0" dirty="0" err="1">
                          <a:solidFill>
                            <a:srgbClr val="003366"/>
                          </a:solidFill>
                        </a:rPr>
                        <a:t>Depreciation</a:t>
                      </a:r>
                      <a:r>
                        <a:rPr lang="de-AT" sz="1300" b="0" dirty="0">
                          <a:solidFill>
                            <a:srgbClr val="003366"/>
                          </a:solidFill>
                        </a:rPr>
                        <a:t>, </a:t>
                      </a:r>
                      <a:r>
                        <a:rPr lang="de-AT" sz="1300" b="0" dirty="0" err="1">
                          <a:solidFill>
                            <a:srgbClr val="003366"/>
                          </a:solidFill>
                        </a:rPr>
                        <a:t>amortization</a:t>
                      </a:r>
                      <a:r>
                        <a:rPr lang="de-AT" sz="1300" b="0" dirty="0">
                          <a:solidFill>
                            <a:srgbClr val="003366"/>
                          </a:solidFill>
                        </a:rPr>
                        <a:t>, and </a:t>
                      </a:r>
                      <a:r>
                        <a:rPr lang="de-AT" sz="1300" b="0" dirty="0" err="1">
                          <a:solidFill>
                            <a:srgbClr val="003366"/>
                          </a:solidFill>
                        </a:rPr>
                        <a:t>revaluation</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chemeClr val="tx1"/>
                          </a:solidFill>
                        </a:rPr>
                        <a:t>-145</a:t>
                      </a:r>
                    </a:p>
                  </a:txBody>
                  <a:tcPr anchor="ctr">
                    <a:solidFill>
                      <a:schemeClr val="bg1">
                        <a:lumMod val="85000"/>
                      </a:schemeClr>
                    </a:solidFill>
                  </a:tcPr>
                </a:tc>
                <a:tc>
                  <a:txBody>
                    <a:bodyPr/>
                    <a:lstStyle/>
                    <a:p>
                      <a:pPr algn="ctr"/>
                      <a:r>
                        <a:rPr lang="de-AT" sz="1300" dirty="0">
                          <a:solidFill>
                            <a:schemeClr val="tx1"/>
                          </a:solidFill>
                        </a:rPr>
                        <a:t>13,901</a:t>
                      </a:r>
                    </a:p>
                  </a:txBody>
                  <a:tcPr anchor="ctr">
                    <a:solidFill>
                      <a:schemeClr val="bg1">
                        <a:lumMod val="85000"/>
                      </a:schemeClr>
                    </a:solidFill>
                  </a:tcPr>
                </a:tc>
                <a:tc>
                  <a:txBody>
                    <a:bodyPr/>
                    <a:lstStyle/>
                    <a:p>
                      <a:pPr algn="ctr"/>
                      <a:r>
                        <a:rPr lang="de-AT" sz="1300" dirty="0">
                          <a:solidFill>
                            <a:schemeClr val="tx1"/>
                          </a:solidFill>
                        </a:rPr>
                        <a:t>-</a:t>
                      </a:r>
                    </a:p>
                  </a:txBody>
                  <a:tcPr anchor="ctr">
                    <a:solidFill>
                      <a:schemeClr val="bg1">
                        <a:lumMod val="85000"/>
                      </a:schemeClr>
                    </a:solidFill>
                  </a:tcPr>
                </a:tc>
                <a:extLst>
                  <a:ext uri="{0D108BD9-81ED-4DB2-BD59-A6C34878D82A}">
                    <a16:rowId xmlns:a16="http://schemas.microsoft.com/office/drawing/2014/main" xmlns="" val="3675832411"/>
                  </a:ext>
                </a:extLst>
              </a:tr>
              <a:tr h="305517">
                <a:tc>
                  <a:txBody>
                    <a:bodyPr/>
                    <a:lstStyle/>
                    <a:p>
                      <a:pPr algn="l"/>
                      <a:r>
                        <a:rPr lang="de-AT" sz="1300" b="0" dirty="0">
                          <a:solidFill>
                            <a:srgbClr val="003366"/>
                          </a:solidFill>
                        </a:rPr>
                        <a:t>EBIT</a:t>
                      </a:r>
                    </a:p>
                  </a:txBody>
                  <a:tcPr anchor="ctr">
                    <a:solidFill>
                      <a:schemeClr val="bg1">
                        <a:lumMod val="85000"/>
                      </a:schemeClr>
                    </a:solidFill>
                  </a:tcPr>
                </a:tc>
                <a:tc>
                  <a:txBody>
                    <a:bodyPr/>
                    <a:lstStyle/>
                    <a:p>
                      <a:pPr algn="ctr"/>
                      <a:r>
                        <a:rPr lang="de-AT" sz="1300" dirty="0">
                          <a:solidFill>
                            <a:schemeClr val="tx1"/>
                          </a:solidFill>
                        </a:rPr>
                        <a:t>2,747</a:t>
                      </a:r>
                    </a:p>
                  </a:txBody>
                  <a:tcPr anchor="ctr">
                    <a:solidFill>
                      <a:schemeClr val="bg1">
                        <a:lumMod val="85000"/>
                      </a:schemeClr>
                    </a:solidFill>
                  </a:tcPr>
                </a:tc>
                <a:tc>
                  <a:txBody>
                    <a:bodyPr/>
                    <a:lstStyle/>
                    <a:p>
                      <a:pPr algn="ctr"/>
                      <a:r>
                        <a:rPr lang="de-AT" sz="1300" dirty="0">
                          <a:solidFill>
                            <a:schemeClr val="tx1"/>
                          </a:solidFill>
                        </a:rPr>
                        <a:t>43,353</a:t>
                      </a:r>
                    </a:p>
                  </a:txBody>
                  <a:tcPr anchor="ctr">
                    <a:solidFill>
                      <a:schemeClr val="bg1">
                        <a:lumMod val="85000"/>
                      </a:schemeClr>
                    </a:solidFill>
                  </a:tcPr>
                </a:tc>
                <a:tc>
                  <a:txBody>
                    <a:bodyPr/>
                    <a:lstStyle/>
                    <a:p>
                      <a:pPr algn="ctr"/>
                      <a:r>
                        <a:rPr lang="de-AT" sz="1300" dirty="0">
                          <a:solidFill>
                            <a:schemeClr val="tx1"/>
                          </a:solidFill>
                        </a:rPr>
                        <a:t>-94 %</a:t>
                      </a:r>
                    </a:p>
                  </a:txBody>
                  <a:tcPr anchor="ctr">
                    <a:solidFill>
                      <a:schemeClr val="bg1">
                        <a:lumMod val="85000"/>
                      </a:schemeClr>
                    </a:solidFill>
                  </a:tcPr>
                </a:tc>
                <a:extLst>
                  <a:ext uri="{0D108BD9-81ED-4DB2-BD59-A6C34878D82A}">
                    <a16:rowId xmlns:a16="http://schemas.microsoft.com/office/drawing/2014/main" xmlns="" val="2309266412"/>
                  </a:ext>
                </a:extLst>
              </a:tr>
              <a:tr h="305517">
                <a:tc>
                  <a:txBody>
                    <a:bodyPr/>
                    <a:lstStyle/>
                    <a:p>
                      <a:pPr algn="l"/>
                      <a:r>
                        <a:rPr lang="de-AT" sz="1300" b="0" dirty="0">
                          <a:solidFill>
                            <a:srgbClr val="003366"/>
                          </a:solidFill>
                        </a:rPr>
                        <a:t>Financial </a:t>
                      </a:r>
                      <a:r>
                        <a:rPr lang="de-AT" sz="1300" b="0" dirty="0" err="1">
                          <a:solidFill>
                            <a:srgbClr val="003366"/>
                          </a:solidFill>
                        </a:rPr>
                        <a:t>result</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chemeClr val="tx1"/>
                          </a:solidFill>
                        </a:rPr>
                        <a:t>-7,226</a:t>
                      </a:r>
                    </a:p>
                  </a:txBody>
                  <a:tcPr anchor="ctr">
                    <a:solidFill>
                      <a:schemeClr val="bg1">
                        <a:lumMod val="85000"/>
                      </a:schemeClr>
                    </a:solidFill>
                  </a:tcPr>
                </a:tc>
                <a:tc>
                  <a:txBody>
                    <a:bodyPr/>
                    <a:lstStyle/>
                    <a:p>
                      <a:pPr algn="ctr"/>
                      <a:r>
                        <a:rPr lang="de-AT" sz="1300" dirty="0">
                          <a:solidFill>
                            <a:schemeClr val="tx1"/>
                          </a:solidFill>
                        </a:rPr>
                        <a:t>-9,216</a:t>
                      </a:r>
                    </a:p>
                  </a:txBody>
                  <a:tcPr anchor="ctr">
                    <a:solidFill>
                      <a:schemeClr val="bg1">
                        <a:lumMod val="85000"/>
                      </a:schemeClr>
                    </a:solidFill>
                  </a:tcPr>
                </a:tc>
                <a:tc>
                  <a:txBody>
                    <a:bodyPr/>
                    <a:lstStyle/>
                    <a:p>
                      <a:pPr algn="ctr"/>
                      <a:r>
                        <a:rPr lang="de-AT" sz="1300" dirty="0">
                          <a:solidFill>
                            <a:schemeClr val="tx1"/>
                          </a:solidFill>
                        </a:rPr>
                        <a:t>-22 %</a:t>
                      </a:r>
                    </a:p>
                  </a:txBody>
                  <a:tcPr anchor="ctr">
                    <a:solidFill>
                      <a:schemeClr val="bg1">
                        <a:lumMod val="85000"/>
                      </a:schemeClr>
                    </a:solidFill>
                  </a:tcPr>
                </a:tc>
                <a:extLst>
                  <a:ext uri="{0D108BD9-81ED-4DB2-BD59-A6C34878D82A}">
                    <a16:rowId xmlns:a16="http://schemas.microsoft.com/office/drawing/2014/main" xmlns="" val="868625308"/>
                  </a:ext>
                </a:extLst>
              </a:tr>
              <a:tr h="305517">
                <a:tc>
                  <a:txBody>
                    <a:bodyPr/>
                    <a:lstStyle/>
                    <a:p>
                      <a:pPr algn="l"/>
                      <a:r>
                        <a:rPr lang="de-AT" sz="1300" b="0" dirty="0">
                          <a:solidFill>
                            <a:srgbClr val="003366"/>
                          </a:solidFill>
                        </a:rPr>
                        <a:t>Profit/Loss </a:t>
                      </a:r>
                      <a:r>
                        <a:rPr lang="de-AT" sz="1300" b="0" dirty="0" err="1">
                          <a:solidFill>
                            <a:srgbClr val="003366"/>
                          </a:solidFill>
                        </a:rPr>
                        <a:t>for</a:t>
                      </a:r>
                      <a:r>
                        <a:rPr lang="de-AT" sz="1300" b="0" dirty="0">
                          <a:solidFill>
                            <a:srgbClr val="003366"/>
                          </a:solidFill>
                        </a:rPr>
                        <a:t> </a:t>
                      </a:r>
                      <a:r>
                        <a:rPr lang="de-AT" sz="1300" b="0" dirty="0" err="1">
                          <a:solidFill>
                            <a:srgbClr val="003366"/>
                          </a:solidFill>
                        </a:rPr>
                        <a:t>the</a:t>
                      </a:r>
                      <a:r>
                        <a:rPr lang="de-AT" sz="1300" b="0" dirty="0">
                          <a:solidFill>
                            <a:srgbClr val="003366"/>
                          </a:solidFill>
                        </a:rPr>
                        <a:t> </a:t>
                      </a:r>
                      <a:r>
                        <a:rPr lang="de-AT" sz="1300" b="0" dirty="0" err="1">
                          <a:solidFill>
                            <a:srgbClr val="003366"/>
                          </a:solidFill>
                        </a:rPr>
                        <a:t>period</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chemeClr val="tx1"/>
                          </a:solidFill>
                        </a:rPr>
                        <a:t>-4,263</a:t>
                      </a:r>
                    </a:p>
                  </a:txBody>
                  <a:tcPr anchor="ctr">
                    <a:solidFill>
                      <a:schemeClr val="bg1">
                        <a:lumMod val="85000"/>
                      </a:schemeClr>
                    </a:solidFill>
                  </a:tcPr>
                </a:tc>
                <a:tc>
                  <a:txBody>
                    <a:bodyPr/>
                    <a:lstStyle/>
                    <a:p>
                      <a:pPr algn="ctr"/>
                      <a:r>
                        <a:rPr lang="de-AT" sz="1300" dirty="0">
                          <a:solidFill>
                            <a:schemeClr val="tx1"/>
                          </a:solidFill>
                        </a:rPr>
                        <a:t>33,547</a:t>
                      </a:r>
                    </a:p>
                  </a:txBody>
                  <a:tcPr anchor="ctr">
                    <a:solidFill>
                      <a:schemeClr val="bg1">
                        <a:lumMod val="85000"/>
                      </a:schemeClr>
                    </a:solidFill>
                  </a:tcPr>
                </a:tc>
                <a:tc>
                  <a:txBody>
                    <a:bodyPr/>
                    <a:lstStyle/>
                    <a:p>
                      <a:pPr algn="ctr"/>
                      <a:r>
                        <a:rPr lang="de-AT" sz="1300" dirty="0">
                          <a:solidFill>
                            <a:schemeClr val="tx1"/>
                          </a:solidFill>
                        </a:rPr>
                        <a:t>-</a:t>
                      </a:r>
                    </a:p>
                  </a:txBody>
                  <a:tcPr anchor="ctr">
                    <a:solidFill>
                      <a:schemeClr val="bg1">
                        <a:lumMod val="85000"/>
                      </a:schemeClr>
                    </a:solidFill>
                  </a:tcPr>
                </a:tc>
                <a:extLst>
                  <a:ext uri="{0D108BD9-81ED-4DB2-BD59-A6C34878D82A}">
                    <a16:rowId xmlns:a16="http://schemas.microsoft.com/office/drawing/2014/main" xmlns="" val="3416665810"/>
                  </a:ext>
                </a:extLst>
              </a:tr>
              <a:tr h="305517">
                <a:tc>
                  <a:txBody>
                    <a:bodyPr/>
                    <a:lstStyle/>
                    <a:p>
                      <a:pPr algn="l"/>
                      <a:r>
                        <a:rPr lang="de-AT" sz="1300" b="0" dirty="0">
                          <a:solidFill>
                            <a:srgbClr val="003366"/>
                          </a:solidFill>
                        </a:rPr>
                        <a:t>Profit/Loss </a:t>
                      </a:r>
                      <a:r>
                        <a:rPr lang="de-AT" sz="1300" b="0" dirty="0" err="1">
                          <a:solidFill>
                            <a:srgbClr val="003366"/>
                          </a:solidFill>
                        </a:rPr>
                        <a:t>for</a:t>
                      </a:r>
                      <a:r>
                        <a:rPr lang="de-AT" sz="1300" b="0" dirty="0">
                          <a:solidFill>
                            <a:srgbClr val="003366"/>
                          </a:solidFill>
                        </a:rPr>
                        <a:t> </a:t>
                      </a:r>
                      <a:r>
                        <a:rPr lang="de-AT" sz="1300" b="0" dirty="0" err="1">
                          <a:solidFill>
                            <a:srgbClr val="003366"/>
                          </a:solidFill>
                        </a:rPr>
                        <a:t>the</a:t>
                      </a:r>
                      <a:r>
                        <a:rPr lang="de-AT" sz="1300" b="0" dirty="0">
                          <a:solidFill>
                            <a:srgbClr val="003366"/>
                          </a:solidFill>
                        </a:rPr>
                        <a:t> </a:t>
                      </a:r>
                      <a:r>
                        <a:rPr lang="de-AT" sz="1300" b="0" dirty="0" err="1">
                          <a:solidFill>
                            <a:srgbClr val="003366"/>
                          </a:solidFill>
                        </a:rPr>
                        <a:t>shareholders</a:t>
                      </a:r>
                      <a:r>
                        <a:rPr lang="de-AT" sz="1300" b="0" dirty="0">
                          <a:solidFill>
                            <a:srgbClr val="003366"/>
                          </a:solidFill>
                        </a:rPr>
                        <a:t> </a:t>
                      </a:r>
                      <a:r>
                        <a:rPr lang="de-AT" sz="1300" b="0" dirty="0" err="1">
                          <a:solidFill>
                            <a:srgbClr val="003366"/>
                          </a:solidFill>
                        </a:rPr>
                        <a:t>of</a:t>
                      </a:r>
                      <a:r>
                        <a:rPr lang="de-AT" sz="1300" b="0" dirty="0">
                          <a:solidFill>
                            <a:srgbClr val="003366"/>
                          </a:solidFill>
                        </a:rPr>
                        <a:t> </a:t>
                      </a:r>
                      <a:r>
                        <a:rPr lang="de-AT" sz="1300" b="0" dirty="0" err="1">
                          <a:solidFill>
                            <a:srgbClr val="003366"/>
                          </a:solidFill>
                        </a:rPr>
                        <a:t>the</a:t>
                      </a:r>
                      <a:r>
                        <a:rPr lang="de-AT" sz="1300" b="0" dirty="0">
                          <a:solidFill>
                            <a:srgbClr val="003366"/>
                          </a:solidFill>
                        </a:rPr>
                        <a:t> </a:t>
                      </a:r>
                      <a:r>
                        <a:rPr lang="de-AT" sz="1300" b="0" dirty="0" err="1">
                          <a:solidFill>
                            <a:srgbClr val="003366"/>
                          </a:solidFill>
                        </a:rPr>
                        <a:t>parent</a:t>
                      </a:r>
                      <a:r>
                        <a:rPr lang="de-AT" sz="1300" b="0" dirty="0">
                          <a:solidFill>
                            <a:srgbClr val="003366"/>
                          </a:solidFill>
                        </a:rPr>
                        <a:t> </a:t>
                      </a:r>
                      <a:r>
                        <a:rPr lang="de-AT" sz="1300" b="0" dirty="0" err="1">
                          <a:solidFill>
                            <a:srgbClr val="003366"/>
                          </a:solidFill>
                        </a:rPr>
                        <a:t>company</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chemeClr val="tx1"/>
                          </a:solidFill>
                        </a:rPr>
                        <a:t>-2,461</a:t>
                      </a:r>
                    </a:p>
                  </a:txBody>
                  <a:tcPr anchor="ctr">
                    <a:solidFill>
                      <a:schemeClr val="bg1">
                        <a:lumMod val="85000"/>
                      </a:schemeClr>
                    </a:solidFill>
                  </a:tcPr>
                </a:tc>
                <a:tc>
                  <a:txBody>
                    <a:bodyPr/>
                    <a:lstStyle/>
                    <a:p>
                      <a:pPr algn="ctr"/>
                      <a:r>
                        <a:rPr lang="de-AT" sz="1300" dirty="0">
                          <a:solidFill>
                            <a:schemeClr val="tx1"/>
                          </a:solidFill>
                        </a:rPr>
                        <a:t>28,716</a:t>
                      </a:r>
                    </a:p>
                  </a:txBody>
                  <a:tcPr anchor="ctr">
                    <a:solidFill>
                      <a:schemeClr val="bg1">
                        <a:lumMod val="85000"/>
                      </a:schemeClr>
                    </a:solidFill>
                  </a:tcPr>
                </a:tc>
                <a:tc>
                  <a:txBody>
                    <a:bodyPr/>
                    <a:lstStyle/>
                    <a:p>
                      <a:pPr algn="ctr"/>
                      <a:r>
                        <a:rPr lang="de-AT" sz="1300" dirty="0">
                          <a:solidFill>
                            <a:schemeClr val="tx1"/>
                          </a:solidFill>
                        </a:rPr>
                        <a:t>-</a:t>
                      </a:r>
                    </a:p>
                  </a:txBody>
                  <a:tcPr anchor="ctr">
                    <a:solidFill>
                      <a:schemeClr val="bg1">
                        <a:lumMod val="85000"/>
                      </a:schemeClr>
                    </a:solidFill>
                  </a:tcPr>
                </a:tc>
                <a:extLst>
                  <a:ext uri="{0D108BD9-81ED-4DB2-BD59-A6C34878D82A}">
                    <a16:rowId xmlns:a16="http://schemas.microsoft.com/office/drawing/2014/main" xmlns="" val="1268943439"/>
                  </a:ext>
                </a:extLst>
              </a:tr>
            </a:tbl>
          </a:graphicData>
        </a:graphic>
      </p:graphicFrame>
      <p:graphicFrame>
        <p:nvGraphicFramePr>
          <p:cNvPr id="5" name="Objekt 4">
            <a:extLst>
              <a:ext uri="{FF2B5EF4-FFF2-40B4-BE49-F238E27FC236}">
                <a16:creationId xmlns:a16="http://schemas.microsoft.com/office/drawing/2014/main" xmlns="" id="{F2F711B6-F54D-436D-9DFF-EDB0E08A00D6}"/>
              </a:ext>
            </a:extLst>
          </p:cNvPr>
          <p:cNvGraphicFramePr>
            <a:graphicFrameLocks noChangeAspect="1"/>
          </p:cNvGraphicFramePr>
          <p:nvPr>
            <p:extLst/>
          </p:nvPr>
        </p:nvGraphicFramePr>
        <p:xfrm>
          <a:off x="8308796" y="119284"/>
          <a:ext cx="1440000" cy="1442602"/>
        </p:xfrm>
        <a:graphic>
          <a:graphicData uri="http://schemas.openxmlformats.org/presentationml/2006/ole">
            <p:oleObj spid="_x0000_s136205" name="Image" r:id="rId4" imgW="14996825" imgH="14996825" progId="">
              <p:embed/>
            </p:oleObj>
          </a:graphicData>
        </a:graphic>
      </p:graphicFrame>
    </p:spTree>
    <p:extLst>
      <p:ext uri="{BB962C8B-B14F-4D97-AF65-F5344CB8AC3E}">
        <p14:creationId xmlns:p14="http://schemas.microsoft.com/office/powerpoint/2010/main" xmlns="" val="3257628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B08328-CF1F-4F88-8FB5-3533DA79D26D}"/>
              </a:ext>
            </a:extLst>
          </p:cNvPr>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sz="3000" dirty="0">
                <a:solidFill>
                  <a:srgbClr val="C00000"/>
                </a:solidFill>
              </a:rPr>
              <a:t>Balance Sheet – 30 June 2018</a:t>
            </a:r>
          </a:p>
        </p:txBody>
      </p:sp>
      <p:graphicFrame>
        <p:nvGraphicFramePr>
          <p:cNvPr id="6" name="Tabelle 5">
            <a:extLst>
              <a:ext uri="{FF2B5EF4-FFF2-40B4-BE49-F238E27FC236}">
                <a16:creationId xmlns:a16="http://schemas.microsoft.com/office/drawing/2014/main" xmlns="" id="{C9E88B88-6C54-4F88-9D81-5D3DA39F8F5B}"/>
              </a:ext>
            </a:extLst>
          </p:cNvPr>
          <p:cNvGraphicFramePr>
            <a:graphicFrameLocks noGrp="1"/>
          </p:cNvGraphicFramePr>
          <p:nvPr>
            <p:extLst/>
          </p:nvPr>
        </p:nvGraphicFramePr>
        <p:xfrm>
          <a:off x="583095" y="1514902"/>
          <a:ext cx="7701702" cy="3478022"/>
        </p:xfrm>
        <a:graphic>
          <a:graphicData uri="http://schemas.openxmlformats.org/drawingml/2006/table">
            <a:tbl>
              <a:tblPr firstRow="1" bandRow="1">
                <a:tableStyleId>{5C22544A-7EE6-4342-B048-85BDC9FD1C3A}</a:tableStyleId>
              </a:tblPr>
              <a:tblGrid>
                <a:gridCol w="3805974">
                  <a:extLst>
                    <a:ext uri="{9D8B030D-6E8A-4147-A177-3AD203B41FA5}">
                      <a16:colId xmlns:a16="http://schemas.microsoft.com/office/drawing/2014/main" xmlns="" val="2407450897"/>
                    </a:ext>
                  </a:extLst>
                </a:gridCol>
                <a:gridCol w="1272693">
                  <a:extLst>
                    <a:ext uri="{9D8B030D-6E8A-4147-A177-3AD203B41FA5}">
                      <a16:colId xmlns:a16="http://schemas.microsoft.com/office/drawing/2014/main" xmlns="" val="3676990347"/>
                    </a:ext>
                  </a:extLst>
                </a:gridCol>
                <a:gridCol w="1272693">
                  <a:extLst>
                    <a:ext uri="{9D8B030D-6E8A-4147-A177-3AD203B41FA5}">
                      <a16:colId xmlns:a16="http://schemas.microsoft.com/office/drawing/2014/main" xmlns="" val="1242271796"/>
                    </a:ext>
                  </a:extLst>
                </a:gridCol>
                <a:gridCol w="1350342">
                  <a:extLst>
                    <a:ext uri="{9D8B030D-6E8A-4147-A177-3AD203B41FA5}">
                      <a16:colId xmlns:a16="http://schemas.microsoft.com/office/drawing/2014/main" xmlns="" val="2650624822"/>
                    </a:ext>
                  </a:extLst>
                </a:gridCol>
              </a:tblGrid>
              <a:tr h="422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EUR (in </a:t>
                      </a:r>
                      <a:r>
                        <a:rPr lang="de-AT" sz="1400" dirty="0" err="1">
                          <a:solidFill>
                            <a:schemeClr val="bg1"/>
                          </a:solidFill>
                        </a:rPr>
                        <a:t>thousand</a:t>
                      </a:r>
                      <a:r>
                        <a:rPr lang="de-AT" sz="1400" dirty="0">
                          <a:solidFill>
                            <a:schemeClr val="bg1"/>
                          </a:solidFill>
                        </a:rPr>
                        <a:t>)</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30/6/2018</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30/6/2017</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a:t>
                      </a:r>
                      <a:endParaRPr lang="de-AT" sz="1400" dirty="0"/>
                    </a:p>
                  </a:txBody>
                  <a:tcPr anchor="ctr">
                    <a:solidFill>
                      <a:srgbClr val="003366"/>
                    </a:solidFill>
                  </a:tcPr>
                </a:tc>
                <a:extLst>
                  <a:ext uri="{0D108BD9-81ED-4DB2-BD59-A6C34878D82A}">
                    <a16:rowId xmlns:a16="http://schemas.microsoft.com/office/drawing/2014/main" xmlns="" val="2753640708"/>
                  </a:ext>
                </a:extLst>
              </a:tr>
              <a:tr h="305517">
                <a:tc>
                  <a:txBody>
                    <a:bodyPr/>
                    <a:lstStyle/>
                    <a:p>
                      <a:pPr algn="l"/>
                      <a:r>
                        <a:rPr lang="de-AT" sz="1300" b="0" dirty="0">
                          <a:solidFill>
                            <a:srgbClr val="003366"/>
                          </a:solidFill>
                        </a:rPr>
                        <a:t>Non-</a:t>
                      </a:r>
                      <a:r>
                        <a:rPr lang="de-AT" sz="1300" b="0" dirty="0" err="1">
                          <a:solidFill>
                            <a:srgbClr val="003366"/>
                          </a:solidFill>
                        </a:rPr>
                        <a:t>current</a:t>
                      </a:r>
                      <a:r>
                        <a:rPr lang="de-AT" sz="1300" b="0" dirty="0">
                          <a:solidFill>
                            <a:srgbClr val="003366"/>
                          </a:solidFill>
                        </a:rPr>
                        <a:t> Assets</a:t>
                      </a:r>
                    </a:p>
                  </a:txBody>
                  <a:tcPr anchor="ctr">
                    <a:solidFill>
                      <a:schemeClr val="bg1">
                        <a:lumMod val="85000"/>
                      </a:schemeClr>
                    </a:solidFill>
                  </a:tcPr>
                </a:tc>
                <a:tc>
                  <a:txBody>
                    <a:bodyPr/>
                    <a:lstStyle/>
                    <a:p>
                      <a:pPr algn="ctr"/>
                      <a:r>
                        <a:rPr lang="de-AT" sz="1300" dirty="0">
                          <a:solidFill>
                            <a:schemeClr val="tx1"/>
                          </a:solidFill>
                        </a:rPr>
                        <a:t>247,399</a:t>
                      </a:r>
                    </a:p>
                  </a:txBody>
                  <a:tcPr anchor="ctr">
                    <a:solidFill>
                      <a:schemeClr val="bg1">
                        <a:lumMod val="85000"/>
                      </a:schemeClr>
                    </a:solidFill>
                  </a:tcPr>
                </a:tc>
                <a:tc>
                  <a:txBody>
                    <a:bodyPr/>
                    <a:lstStyle/>
                    <a:p>
                      <a:pPr algn="ctr"/>
                      <a:r>
                        <a:rPr lang="de-AT" sz="1300" dirty="0">
                          <a:solidFill>
                            <a:schemeClr val="tx1"/>
                          </a:solidFill>
                        </a:rPr>
                        <a:t>191,566</a:t>
                      </a:r>
                    </a:p>
                  </a:txBody>
                  <a:tcPr anchor="ctr">
                    <a:solidFill>
                      <a:schemeClr val="bg1">
                        <a:lumMod val="85000"/>
                      </a:schemeClr>
                    </a:solidFill>
                  </a:tcPr>
                </a:tc>
                <a:tc>
                  <a:txBody>
                    <a:bodyPr/>
                    <a:lstStyle/>
                    <a:p>
                      <a:pPr algn="ctr"/>
                      <a:r>
                        <a:rPr lang="de-AT" sz="1300" dirty="0">
                          <a:solidFill>
                            <a:schemeClr val="tx1"/>
                          </a:solidFill>
                        </a:rPr>
                        <a:t>29 %</a:t>
                      </a:r>
                    </a:p>
                  </a:txBody>
                  <a:tcPr anchor="ctr">
                    <a:solidFill>
                      <a:schemeClr val="bg1">
                        <a:lumMod val="85000"/>
                      </a:schemeClr>
                    </a:solidFill>
                  </a:tcPr>
                </a:tc>
                <a:extLst>
                  <a:ext uri="{0D108BD9-81ED-4DB2-BD59-A6C34878D82A}">
                    <a16:rowId xmlns:a16="http://schemas.microsoft.com/office/drawing/2014/main" xmlns="" val="1654644576"/>
                  </a:ext>
                </a:extLst>
              </a:tr>
              <a:tr h="305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300" b="0" dirty="0" err="1">
                          <a:solidFill>
                            <a:srgbClr val="003366"/>
                          </a:solidFill>
                        </a:rPr>
                        <a:t>Current</a:t>
                      </a:r>
                      <a:r>
                        <a:rPr lang="de-AT" sz="1300" b="0" dirty="0">
                          <a:solidFill>
                            <a:srgbClr val="003366"/>
                          </a:solidFill>
                        </a:rPr>
                        <a:t> Assets</a:t>
                      </a:r>
                    </a:p>
                  </a:txBody>
                  <a:tcPr anchor="ctr">
                    <a:solidFill>
                      <a:schemeClr val="bg1">
                        <a:lumMod val="85000"/>
                      </a:schemeClr>
                    </a:solidFill>
                  </a:tcPr>
                </a:tc>
                <a:tc>
                  <a:txBody>
                    <a:bodyPr/>
                    <a:lstStyle/>
                    <a:p>
                      <a:pPr algn="ctr"/>
                      <a:r>
                        <a:rPr lang="de-AT" sz="1300" dirty="0">
                          <a:solidFill>
                            <a:schemeClr val="tx1"/>
                          </a:solidFill>
                        </a:rPr>
                        <a:t>17,248</a:t>
                      </a:r>
                    </a:p>
                  </a:txBody>
                  <a:tcPr anchor="ctr">
                    <a:solidFill>
                      <a:schemeClr val="bg1">
                        <a:lumMod val="85000"/>
                      </a:schemeClr>
                    </a:solidFill>
                  </a:tcPr>
                </a:tc>
                <a:tc>
                  <a:txBody>
                    <a:bodyPr/>
                    <a:lstStyle/>
                    <a:p>
                      <a:pPr algn="ctr"/>
                      <a:r>
                        <a:rPr lang="de-AT" sz="1300" dirty="0">
                          <a:solidFill>
                            <a:schemeClr val="tx1"/>
                          </a:solidFill>
                        </a:rPr>
                        <a:t>64,369</a:t>
                      </a:r>
                    </a:p>
                  </a:txBody>
                  <a:tcPr anchor="ctr">
                    <a:solidFill>
                      <a:schemeClr val="bg1">
                        <a:lumMod val="85000"/>
                      </a:schemeClr>
                    </a:solidFill>
                  </a:tcPr>
                </a:tc>
                <a:tc>
                  <a:txBody>
                    <a:bodyPr/>
                    <a:lstStyle/>
                    <a:p>
                      <a:pPr algn="ctr"/>
                      <a:r>
                        <a:rPr lang="de-AT" sz="1300" dirty="0">
                          <a:solidFill>
                            <a:schemeClr val="tx1"/>
                          </a:solidFill>
                        </a:rPr>
                        <a:t>-73 %</a:t>
                      </a:r>
                    </a:p>
                  </a:txBody>
                  <a:tcPr anchor="ctr">
                    <a:solidFill>
                      <a:schemeClr val="bg1">
                        <a:lumMod val="85000"/>
                      </a:schemeClr>
                    </a:solidFill>
                  </a:tcPr>
                </a:tc>
                <a:extLst>
                  <a:ext uri="{0D108BD9-81ED-4DB2-BD59-A6C34878D82A}">
                    <a16:rowId xmlns:a16="http://schemas.microsoft.com/office/drawing/2014/main" xmlns="" val="1310875393"/>
                  </a:ext>
                </a:extLst>
              </a:tr>
              <a:tr h="305517">
                <a:tc>
                  <a:txBody>
                    <a:bodyPr/>
                    <a:lstStyle/>
                    <a:p>
                      <a:pPr algn="l"/>
                      <a:r>
                        <a:rPr lang="de-AT" sz="1300" b="0" i="1" dirty="0">
                          <a:solidFill>
                            <a:srgbClr val="003366"/>
                          </a:solidFill>
                        </a:rPr>
                        <a:t>Total Assets</a:t>
                      </a:r>
                    </a:p>
                  </a:txBody>
                  <a:tcPr anchor="ctr">
                    <a:solidFill>
                      <a:schemeClr val="bg1">
                        <a:lumMod val="85000"/>
                      </a:schemeClr>
                    </a:solidFill>
                  </a:tcPr>
                </a:tc>
                <a:tc>
                  <a:txBody>
                    <a:bodyPr/>
                    <a:lstStyle/>
                    <a:p>
                      <a:pPr algn="ctr"/>
                      <a:r>
                        <a:rPr lang="de-AT" sz="1300" i="1" dirty="0">
                          <a:solidFill>
                            <a:schemeClr val="tx1"/>
                          </a:solidFill>
                        </a:rPr>
                        <a:t>264,648</a:t>
                      </a:r>
                    </a:p>
                  </a:txBody>
                  <a:tcPr anchor="ctr">
                    <a:solidFill>
                      <a:schemeClr val="bg1">
                        <a:lumMod val="85000"/>
                      </a:schemeClr>
                    </a:solidFill>
                  </a:tcPr>
                </a:tc>
                <a:tc>
                  <a:txBody>
                    <a:bodyPr/>
                    <a:lstStyle/>
                    <a:p>
                      <a:pPr algn="ctr"/>
                      <a:r>
                        <a:rPr lang="de-AT" sz="1300" i="1" dirty="0">
                          <a:solidFill>
                            <a:schemeClr val="tx1"/>
                          </a:solidFill>
                        </a:rPr>
                        <a:t>255,935</a:t>
                      </a:r>
                    </a:p>
                  </a:txBody>
                  <a:tcPr anchor="ctr">
                    <a:solidFill>
                      <a:schemeClr val="bg1">
                        <a:lumMod val="85000"/>
                      </a:schemeClr>
                    </a:solidFill>
                  </a:tcPr>
                </a:tc>
                <a:tc>
                  <a:txBody>
                    <a:bodyPr/>
                    <a:lstStyle/>
                    <a:p>
                      <a:pPr algn="ctr"/>
                      <a:r>
                        <a:rPr lang="de-AT" sz="1300" i="1" dirty="0">
                          <a:solidFill>
                            <a:schemeClr val="tx1"/>
                          </a:solidFill>
                        </a:rPr>
                        <a:t>3 %</a:t>
                      </a:r>
                    </a:p>
                  </a:txBody>
                  <a:tcPr anchor="ctr">
                    <a:solidFill>
                      <a:schemeClr val="bg1">
                        <a:lumMod val="85000"/>
                      </a:schemeClr>
                    </a:solidFill>
                  </a:tcPr>
                </a:tc>
                <a:extLst>
                  <a:ext uri="{0D108BD9-81ED-4DB2-BD59-A6C34878D82A}">
                    <a16:rowId xmlns:a16="http://schemas.microsoft.com/office/drawing/2014/main" xmlns="" val="1526677972"/>
                  </a:ext>
                </a:extLst>
              </a:tr>
              <a:tr h="305517">
                <a:tc>
                  <a:txBody>
                    <a:bodyPr/>
                    <a:lstStyle/>
                    <a:p>
                      <a:pPr algn="l"/>
                      <a:endParaRPr lang="de-AT" sz="1300" b="0" dirty="0">
                        <a:solidFill>
                          <a:srgbClr val="003366"/>
                        </a:solidFill>
                      </a:endParaRPr>
                    </a:p>
                  </a:txBody>
                  <a:tcPr anchor="ctr">
                    <a:solidFill>
                      <a:schemeClr val="bg1">
                        <a:lumMod val="85000"/>
                      </a:schemeClr>
                    </a:solidFill>
                  </a:tcPr>
                </a:tc>
                <a:tc>
                  <a:txBody>
                    <a:bodyPr/>
                    <a:lstStyle/>
                    <a:p>
                      <a:pPr algn="ctr"/>
                      <a:endParaRPr lang="de-AT" sz="1300" dirty="0">
                        <a:solidFill>
                          <a:srgbClr val="FF0000"/>
                        </a:solidFill>
                      </a:endParaRPr>
                    </a:p>
                  </a:txBody>
                  <a:tcPr anchor="ctr">
                    <a:solidFill>
                      <a:schemeClr val="bg1">
                        <a:lumMod val="85000"/>
                      </a:schemeClr>
                    </a:solidFill>
                  </a:tcPr>
                </a:tc>
                <a:tc>
                  <a:txBody>
                    <a:bodyPr/>
                    <a:lstStyle/>
                    <a:p>
                      <a:pPr algn="ctr"/>
                      <a:endParaRPr lang="de-AT" sz="1300" dirty="0">
                        <a:solidFill>
                          <a:srgbClr val="FF0000"/>
                        </a:solidFill>
                      </a:endParaRPr>
                    </a:p>
                  </a:txBody>
                  <a:tcPr anchor="ctr">
                    <a:solidFill>
                      <a:schemeClr val="bg1">
                        <a:lumMod val="85000"/>
                      </a:schemeClr>
                    </a:solidFill>
                  </a:tcPr>
                </a:tc>
                <a:tc>
                  <a:txBody>
                    <a:bodyPr/>
                    <a:lstStyle/>
                    <a:p>
                      <a:pPr algn="ctr"/>
                      <a:endParaRPr lang="de-AT" sz="1300" dirty="0">
                        <a:solidFill>
                          <a:srgbClr val="FF0000"/>
                        </a:solidFill>
                      </a:endParaRPr>
                    </a:p>
                  </a:txBody>
                  <a:tcPr anchor="ctr">
                    <a:solidFill>
                      <a:schemeClr val="bg1">
                        <a:lumMod val="85000"/>
                      </a:schemeClr>
                    </a:solidFill>
                  </a:tcPr>
                </a:tc>
                <a:extLst>
                  <a:ext uri="{0D108BD9-81ED-4DB2-BD59-A6C34878D82A}">
                    <a16:rowId xmlns:a16="http://schemas.microsoft.com/office/drawing/2014/main" xmlns="" val="2225829732"/>
                  </a:ext>
                </a:extLst>
              </a:tr>
              <a:tr h="305517">
                <a:tc>
                  <a:txBody>
                    <a:bodyPr/>
                    <a:lstStyle/>
                    <a:p>
                      <a:pPr algn="l"/>
                      <a:r>
                        <a:rPr lang="de-AT" sz="1300" b="0" i="0" dirty="0">
                          <a:solidFill>
                            <a:srgbClr val="003366"/>
                          </a:solidFill>
                        </a:rPr>
                        <a:t>Equity </a:t>
                      </a:r>
                      <a:r>
                        <a:rPr lang="de-AT" sz="1300" b="0" i="0" dirty="0" err="1">
                          <a:solidFill>
                            <a:srgbClr val="003366"/>
                          </a:solidFill>
                        </a:rPr>
                        <a:t>attributable</a:t>
                      </a:r>
                      <a:r>
                        <a:rPr lang="de-AT" sz="1300" b="0" i="0" dirty="0">
                          <a:solidFill>
                            <a:srgbClr val="003366"/>
                          </a:solidFill>
                        </a:rPr>
                        <a:t> </a:t>
                      </a:r>
                      <a:r>
                        <a:rPr lang="de-AT" sz="1300" b="0" i="0" dirty="0" err="1">
                          <a:solidFill>
                            <a:srgbClr val="003366"/>
                          </a:solidFill>
                        </a:rPr>
                        <a:t>to</a:t>
                      </a:r>
                      <a:r>
                        <a:rPr lang="de-AT" sz="1300" b="0" i="0" dirty="0">
                          <a:solidFill>
                            <a:srgbClr val="003366"/>
                          </a:solidFill>
                        </a:rPr>
                        <a:t> </a:t>
                      </a:r>
                      <a:r>
                        <a:rPr lang="de-AT" sz="1300" b="0" i="0" dirty="0" err="1">
                          <a:solidFill>
                            <a:srgbClr val="003366"/>
                          </a:solidFill>
                        </a:rPr>
                        <a:t>shareholders</a:t>
                      </a:r>
                      <a:r>
                        <a:rPr lang="de-AT" sz="1300" b="0" i="0" dirty="0">
                          <a:solidFill>
                            <a:srgbClr val="003366"/>
                          </a:solidFill>
                        </a:rPr>
                        <a:t> </a:t>
                      </a:r>
                      <a:r>
                        <a:rPr lang="de-AT" sz="1300" b="0" i="0" dirty="0" err="1">
                          <a:solidFill>
                            <a:srgbClr val="003366"/>
                          </a:solidFill>
                        </a:rPr>
                        <a:t>of</a:t>
                      </a:r>
                      <a:r>
                        <a:rPr lang="de-AT" sz="1300" b="0" i="0" dirty="0">
                          <a:solidFill>
                            <a:srgbClr val="003366"/>
                          </a:solidFill>
                        </a:rPr>
                        <a:t> </a:t>
                      </a:r>
                      <a:r>
                        <a:rPr lang="de-AT" sz="1300" b="0" i="0" dirty="0" err="1">
                          <a:solidFill>
                            <a:srgbClr val="003366"/>
                          </a:solidFill>
                        </a:rPr>
                        <a:t>the</a:t>
                      </a:r>
                      <a:r>
                        <a:rPr lang="de-AT" sz="1300" b="0" i="0" dirty="0">
                          <a:solidFill>
                            <a:srgbClr val="003366"/>
                          </a:solidFill>
                        </a:rPr>
                        <a:t> </a:t>
                      </a:r>
                      <a:r>
                        <a:rPr lang="de-AT" sz="1300" b="0" i="0">
                          <a:solidFill>
                            <a:srgbClr val="003366"/>
                          </a:solidFill>
                        </a:rPr>
                        <a:t>parent</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chemeClr val="tx1"/>
                          </a:solidFill>
                        </a:rPr>
                        <a:t>103,964</a:t>
                      </a:r>
                    </a:p>
                  </a:txBody>
                  <a:tcPr anchor="ctr">
                    <a:solidFill>
                      <a:schemeClr val="bg1">
                        <a:lumMod val="85000"/>
                      </a:schemeClr>
                    </a:solidFill>
                  </a:tcPr>
                </a:tc>
                <a:tc>
                  <a:txBody>
                    <a:bodyPr/>
                    <a:lstStyle/>
                    <a:p>
                      <a:pPr algn="ctr"/>
                      <a:r>
                        <a:rPr lang="de-AT" sz="1300" i="0" dirty="0">
                          <a:solidFill>
                            <a:schemeClr val="tx1"/>
                          </a:solidFill>
                        </a:rPr>
                        <a:t>100,649</a:t>
                      </a:r>
                    </a:p>
                  </a:txBody>
                  <a:tcPr anchor="ctr">
                    <a:solidFill>
                      <a:schemeClr val="bg1">
                        <a:lumMod val="85000"/>
                      </a:schemeClr>
                    </a:solidFill>
                  </a:tcPr>
                </a:tc>
                <a:tc>
                  <a:txBody>
                    <a:bodyPr/>
                    <a:lstStyle/>
                    <a:p>
                      <a:pPr algn="ctr"/>
                      <a:r>
                        <a:rPr lang="de-AT" sz="1300" i="0" dirty="0">
                          <a:solidFill>
                            <a:schemeClr val="tx1"/>
                          </a:solidFill>
                        </a:rPr>
                        <a:t>3 %</a:t>
                      </a:r>
                    </a:p>
                  </a:txBody>
                  <a:tcPr anchor="ctr">
                    <a:solidFill>
                      <a:schemeClr val="bg1">
                        <a:lumMod val="85000"/>
                      </a:schemeClr>
                    </a:solidFill>
                  </a:tcPr>
                </a:tc>
                <a:extLst>
                  <a:ext uri="{0D108BD9-81ED-4DB2-BD59-A6C34878D82A}">
                    <a16:rowId xmlns:a16="http://schemas.microsoft.com/office/drawing/2014/main" xmlns="" val="1492380933"/>
                  </a:ext>
                </a:extLst>
              </a:tr>
              <a:tr h="305517">
                <a:tc>
                  <a:txBody>
                    <a:bodyPr/>
                    <a:lstStyle/>
                    <a:p>
                      <a:pPr algn="l"/>
                      <a:r>
                        <a:rPr lang="de-AT" sz="1300" b="0" i="0" dirty="0">
                          <a:solidFill>
                            <a:srgbClr val="003366"/>
                          </a:solidFill>
                        </a:rPr>
                        <a:t>Non-controlling </a:t>
                      </a:r>
                      <a:r>
                        <a:rPr lang="de-AT" sz="1300" b="0" i="0" dirty="0" err="1">
                          <a:solidFill>
                            <a:srgbClr val="003366"/>
                          </a:solidFill>
                        </a:rPr>
                        <a:t>interests</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chemeClr val="tx1"/>
                          </a:solidFill>
                        </a:rPr>
                        <a:t>-29,363</a:t>
                      </a:r>
                    </a:p>
                  </a:txBody>
                  <a:tcPr anchor="ctr">
                    <a:solidFill>
                      <a:schemeClr val="bg1">
                        <a:lumMod val="85000"/>
                      </a:schemeClr>
                    </a:solidFill>
                  </a:tcPr>
                </a:tc>
                <a:tc>
                  <a:txBody>
                    <a:bodyPr/>
                    <a:lstStyle/>
                    <a:p>
                      <a:pPr algn="ctr"/>
                      <a:r>
                        <a:rPr lang="de-AT" sz="1300" i="0" dirty="0">
                          <a:solidFill>
                            <a:schemeClr val="tx1"/>
                          </a:solidFill>
                        </a:rPr>
                        <a:t>-22,645</a:t>
                      </a:r>
                    </a:p>
                  </a:txBody>
                  <a:tcPr anchor="ctr">
                    <a:solidFill>
                      <a:schemeClr val="bg1">
                        <a:lumMod val="85000"/>
                      </a:schemeClr>
                    </a:solidFill>
                  </a:tcPr>
                </a:tc>
                <a:tc>
                  <a:txBody>
                    <a:bodyPr/>
                    <a:lstStyle/>
                    <a:p>
                      <a:pPr algn="ctr"/>
                      <a:r>
                        <a:rPr lang="de-AT" sz="1300" i="0" dirty="0">
                          <a:solidFill>
                            <a:schemeClr val="tx1"/>
                          </a:solidFill>
                        </a:rPr>
                        <a:t>30 %</a:t>
                      </a:r>
                    </a:p>
                  </a:txBody>
                  <a:tcPr anchor="ctr">
                    <a:solidFill>
                      <a:schemeClr val="bg1">
                        <a:lumMod val="85000"/>
                      </a:schemeClr>
                    </a:solidFill>
                  </a:tcPr>
                </a:tc>
                <a:extLst>
                  <a:ext uri="{0D108BD9-81ED-4DB2-BD59-A6C34878D82A}">
                    <a16:rowId xmlns:a16="http://schemas.microsoft.com/office/drawing/2014/main" xmlns="" val="821266660"/>
                  </a:ext>
                </a:extLst>
              </a:tr>
              <a:tr h="305517">
                <a:tc>
                  <a:txBody>
                    <a:bodyPr/>
                    <a:lstStyle/>
                    <a:p>
                      <a:pPr algn="l"/>
                      <a:r>
                        <a:rPr lang="de-AT" sz="1300" b="0" i="0" dirty="0">
                          <a:solidFill>
                            <a:srgbClr val="003366"/>
                          </a:solidFill>
                        </a:rPr>
                        <a:t>Equity</a:t>
                      </a:r>
                    </a:p>
                  </a:txBody>
                  <a:tcPr anchor="ctr">
                    <a:solidFill>
                      <a:schemeClr val="bg1">
                        <a:lumMod val="85000"/>
                      </a:schemeClr>
                    </a:solidFill>
                  </a:tcPr>
                </a:tc>
                <a:tc>
                  <a:txBody>
                    <a:bodyPr/>
                    <a:lstStyle/>
                    <a:p>
                      <a:pPr algn="ctr"/>
                      <a:r>
                        <a:rPr lang="de-AT" sz="1300" i="0" dirty="0">
                          <a:solidFill>
                            <a:schemeClr val="tx1"/>
                          </a:solidFill>
                        </a:rPr>
                        <a:t>74,601</a:t>
                      </a:r>
                    </a:p>
                  </a:txBody>
                  <a:tcPr anchor="ctr">
                    <a:solidFill>
                      <a:schemeClr val="bg1">
                        <a:lumMod val="85000"/>
                      </a:schemeClr>
                    </a:solidFill>
                  </a:tcPr>
                </a:tc>
                <a:tc>
                  <a:txBody>
                    <a:bodyPr/>
                    <a:lstStyle/>
                    <a:p>
                      <a:pPr algn="ctr"/>
                      <a:r>
                        <a:rPr lang="de-AT" sz="1300" i="0" dirty="0">
                          <a:solidFill>
                            <a:schemeClr val="tx1"/>
                          </a:solidFill>
                        </a:rPr>
                        <a:t>78,004</a:t>
                      </a:r>
                    </a:p>
                  </a:txBody>
                  <a:tcPr anchor="ctr">
                    <a:solidFill>
                      <a:schemeClr val="bg1">
                        <a:lumMod val="85000"/>
                      </a:schemeClr>
                    </a:solidFill>
                  </a:tcPr>
                </a:tc>
                <a:tc>
                  <a:txBody>
                    <a:bodyPr/>
                    <a:lstStyle/>
                    <a:p>
                      <a:pPr algn="ctr"/>
                      <a:r>
                        <a:rPr lang="de-AT" sz="1300" i="0" dirty="0">
                          <a:solidFill>
                            <a:schemeClr val="tx1"/>
                          </a:solidFill>
                        </a:rPr>
                        <a:t>-4 %</a:t>
                      </a:r>
                    </a:p>
                  </a:txBody>
                  <a:tcPr anchor="ctr">
                    <a:solidFill>
                      <a:schemeClr val="bg1">
                        <a:lumMod val="85000"/>
                      </a:schemeClr>
                    </a:solidFill>
                  </a:tcPr>
                </a:tc>
                <a:extLst>
                  <a:ext uri="{0D108BD9-81ED-4DB2-BD59-A6C34878D82A}">
                    <a16:rowId xmlns:a16="http://schemas.microsoft.com/office/drawing/2014/main" xmlns="" val="804891807"/>
                  </a:ext>
                </a:extLst>
              </a:tr>
              <a:tr h="305517">
                <a:tc>
                  <a:txBody>
                    <a:bodyPr/>
                    <a:lstStyle/>
                    <a:p>
                      <a:pPr algn="l"/>
                      <a:r>
                        <a:rPr lang="de-AT" sz="1300" b="0" i="0" dirty="0">
                          <a:solidFill>
                            <a:srgbClr val="003366"/>
                          </a:solidFill>
                        </a:rPr>
                        <a:t>Long-term </a:t>
                      </a:r>
                      <a:r>
                        <a:rPr lang="de-AT" sz="1300" b="0" i="0" dirty="0" err="1">
                          <a:solidFill>
                            <a:srgbClr val="003366"/>
                          </a:solidFill>
                        </a:rPr>
                        <a:t>Debt</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chemeClr val="tx1"/>
                          </a:solidFill>
                        </a:rPr>
                        <a:t>159,983</a:t>
                      </a:r>
                    </a:p>
                  </a:txBody>
                  <a:tcPr anchor="ctr">
                    <a:solidFill>
                      <a:schemeClr val="bg1">
                        <a:lumMod val="85000"/>
                      </a:schemeClr>
                    </a:solidFill>
                  </a:tcPr>
                </a:tc>
                <a:tc>
                  <a:txBody>
                    <a:bodyPr/>
                    <a:lstStyle/>
                    <a:p>
                      <a:pPr algn="ctr"/>
                      <a:r>
                        <a:rPr lang="de-AT" sz="1300" i="0" dirty="0">
                          <a:solidFill>
                            <a:schemeClr val="tx1"/>
                          </a:solidFill>
                        </a:rPr>
                        <a:t>129,727</a:t>
                      </a:r>
                    </a:p>
                  </a:txBody>
                  <a:tcPr anchor="ctr">
                    <a:solidFill>
                      <a:schemeClr val="bg1">
                        <a:lumMod val="85000"/>
                      </a:schemeClr>
                    </a:solidFill>
                  </a:tcPr>
                </a:tc>
                <a:tc>
                  <a:txBody>
                    <a:bodyPr/>
                    <a:lstStyle/>
                    <a:p>
                      <a:pPr algn="ctr"/>
                      <a:r>
                        <a:rPr lang="de-AT" sz="1300" i="0" dirty="0">
                          <a:solidFill>
                            <a:schemeClr val="tx1"/>
                          </a:solidFill>
                        </a:rPr>
                        <a:t>23 %</a:t>
                      </a:r>
                    </a:p>
                  </a:txBody>
                  <a:tcPr anchor="ctr">
                    <a:solidFill>
                      <a:schemeClr val="bg1">
                        <a:lumMod val="85000"/>
                      </a:schemeClr>
                    </a:solidFill>
                  </a:tcPr>
                </a:tc>
                <a:extLst>
                  <a:ext uri="{0D108BD9-81ED-4DB2-BD59-A6C34878D82A}">
                    <a16:rowId xmlns:a16="http://schemas.microsoft.com/office/drawing/2014/main" xmlns="" val="1517672901"/>
                  </a:ext>
                </a:extLst>
              </a:tr>
              <a:tr h="305517">
                <a:tc>
                  <a:txBody>
                    <a:bodyPr/>
                    <a:lstStyle/>
                    <a:p>
                      <a:pPr algn="l"/>
                      <a:r>
                        <a:rPr lang="de-AT" sz="1300" b="0" i="0" dirty="0">
                          <a:solidFill>
                            <a:srgbClr val="003366"/>
                          </a:solidFill>
                        </a:rPr>
                        <a:t>Short-term </a:t>
                      </a:r>
                      <a:r>
                        <a:rPr lang="de-AT" sz="1300" b="0" i="0" dirty="0" err="1">
                          <a:solidFill>
                            <a:srgbClr val="003366"/>
                          </a:solidFill>
                        </a:rPr>
                        <a:t>Debt</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chemeClr val="tx1"/>
                          </a:solidFill>
                        </a:rPr>
                        <a:t>30,063</a:t>
                      </a:r>
                    </a:p>
                  </a:txBody>
                  <a:tcPr anchor="ctr">
                    <a:solidFill>
                      <a:schemeClr val="bg1">
                        <a:lumMod val="85000"/>
                      </a:schemeClr>
                    </a:solidFill>
                  </a:tcPr>
                </a:tc>
                <a:tc>
                  <a:txBody>
                    <a:bodyPr/>
                    <a:lstStyle/>
                    <a:p>
                      <a:pPr algn="ctr"/>
                      <a:r>
                        <a:rPr lang="de-AT" sz="1300" i="0" dirty="0">
                          <a:solidFill>
                            <a:schemeClr val="tx1"/>
                          </a:solidFill>
                        </a:rPr>
                        <a:t>48,204</a:t>
                      </a:r>
                    </a:p>
                  </a:txBody>
                  <a:tcPr anchor="ctr">
                    <a:solidFill>
                      <a:schemeClr val="bg1">
                        <a:lumMod val="85000"/>
                      </a:schemeClr>
                    </a:solidFill>
                  </a:tcPr>
                </a:tc>
                <a:tc>
                  <a:txBody>
                    <a:bodyPr/>
                    <a:lstStyle/>
                    <a:p>
                      <a:pPr algn="ctr"/>
                      <a:r>
                        <a:rPr lang="de-AT" sz="1300" i="0" dirty="0">
                          <a:solidFill>
                            <a:schemeClr val="tx1"/>
                          </a:solidFill>
                        </a:rPr>
                        <a:t>-37 %</a:t>
                      </a:r>
                    </a:p>
                  </a:txBody>
                  <a:tcPr anchor="ctr">
                    <a:solidFill>
                      <a:schemeClr val="bg1">
                        <a:lumMod val="85000"/>
                      </a:schemeClr>
                    </a:solidFill>
                  </a:tcPr>
                </a:tc>
                <a:extLst>
                  <a:ext uri="{0D108BD9-81ED-4DB2-BD59-A6C34878D82A}">
                    <a16:rowId xmlns:a16="http://schemas.microsoft.com/office/drawing/2014/main" xmlns="" val="269786225"/>
                  </a:ext>
                </a:extLst>
              </a:tr>
              <a:tr h="305517">
                <a:tc>
                  <a:txBody>
                    <a:bodyPr/>
                    <a:lstStyle/>
                    <a:p>
                      <a:pPr algn="l"/>
                      <a:r>
                        <a:rPr lang="de-AT" sz="1300" b="0" i="1" dirty="0">
                          <a:solidFill>
                            <a:srgbClr val="003366"/>
                          </a:solidFill>
                        </a:rPr>
                        <a:t>Total Equity and </a:t>
                      </a:r>
                      <a:r>
                        <a:rPr lang="de-AT" sz="1300" b="0" i="1" dirty="0" err="1">
                          <a:solidFill>
                            <a:srgbClr val="003366"/>
                          </a:solidFill>
                        </a:rPr>
                        <a:t>Liabilities</a:t>
                      </a:r>
                      <a:endParaRPr lang="de-AT" sz="1300" b="0" i="1" dirty="0">
                        <a:solidFill>
                          <a:srgbClr val="003366"/>
                        </a:solidFill>
                      </a:endParaRPr>
                    </a:p>
                  </a:txBody>
                  <a:tcPr anchor="ctr">
                    <a:solidFill>
                      <a:schemeClr val="bg1">
                        <a:lumMod val="85000"/>
                      </a:schemeClr>
                    </a:solidFill>
                  </a:tcPr>
                </a:tc>
                <a:tc>
                  <a:txBody>
                    <a:bodyPr/>
                    <a:lstStyle/>
                    <a:p>
                      <a:pPr algn="ctr"/>
                      <a:r>
                        <a:rPr lang="de-AT" sz="1300" i="1" dirty="0">
                          <a:solidFill>
                            <a:schemeClr val="tx1"/>
                          </a:solidFill>
                        </a:rPr>
                        <a:t>264,648</a:t>
                      </a:r>
                    </a:p>
                  </a:txBody>
                  <a:tcPr anchor="ctr">
                    <a:solidFill>
                      <a:schemeClr val="bg1">
                        <a:lumMod val="85000"/>
                      </a:schemeClr>
                    </a:solidFill>
                  </a:tcPr>
                </a:tc>
                <a:tc>
                  <a:txBody>
                    <a:bodyPr/>
                    <a:lstStyle/>
                    <a:p>
                      <a:pPr algn="ctr"/>
                      <a:r>
                        <a:rPr lang="de-AT" sz="1300" i="1" dirty="0">
                          <a:solidFill>
                            <a:schemeClr val="tx1"/>
                          </a:solidFill>
                        </a:rPr>
                        <a:t>255,935</a:t>
                      </a:r>
                    </a:p>
                  </a:txBody>
                  <a:tcPr anchor="ctr">
                    <a:solidFill>
                      <a:schemeClr val="bg1">
                        <a:lumMod val="85000"/>
                      </a:schemeClr>
                    </a:solidFill>
                  </a:tcPr>
                </a:tc>
                <a:tc>
                  <a:txBody>
                    <a:bodyPr/>
                    <a:lstStyle/>
                    <a:p>
                      <a:pPr algn="ctr"/>
                      <a:r>
                        <a:rPr lang="de-AT" sz="1300" i="1" dirty="0">
                          <a:solidFill>
                            <a:schemeClr val="tx1"/>
                          </a:solidFill>
                        </a:rPr>
                        <a:t>3 %</a:t>
                      </a:r>
                    </a:p>
                  </a:txBody>
                  <a:tcPr anchor="ctr">
                    <a:solidFill>
                      <a:schemeClr val="bg1">
                        <a:lumMod val="85000"/>
                      </a:schemeClr>
                    </a:solidFill>
                  </a:tcPr>
                </a:tc>
                <a:extLst>
                  <a:ext uri="{0D108BD9-81ED-4DB2-BD59-A6C34878D82A}">
                    <a16:rowId xmlns:a16="http://schemas.microsoft.com/office/drawing/2014/main" xmlns="" val="3675832411"/>
                  </a:ext>
                </a:extLst>
              </a:tr>
            </a:tbl>
          </a:graphicData>
        </a:graphic>
      </p:graphicFrame>
      <p:graphicFrame>
        <p:nvGraphicFramePr>
          <p:cNvPr id="5" name="Objekt 4">
            <a:extLst>
              <a:ext uri="{FF2B5EF4-FFF2-40B4-BE49-F238E27FC236}">
                <a16:creationId xmlns:a16="http://schemas.microsoft.com/office/drawing/2014/main" xmlns="" id="{2BBA9BCF-EEB1-4AEC-BBC4-A184A12EE2E5}"/>
              </a:ext>
            </a:extLst>
          </p:cNvPr>
          <p:cNvGraphicFramePr>
            <a:graphicFrameLocks noChangeAspect="1"/>
          </p:cNvGraphicFramePr>
          <p:nvPr>
            <p:extLst/>
          </p:nvPr>
        </p:nvGraphicFramePr>
        <p:xfrm>
          <a:off x="8308796" y="119284"/>
          <a:ext cx="1440000" cy="1442602"/>
        </p:xfrm>
        <a:graphic>
          <a:graphicData uri="http://schemas.openxmlformats.org/presentationml/2006/ole">
            <p:oleObj spid="_x0000_s133133" name="Image" r:id="rId4" imgW="14996825" imgH="14996825" progId="">
              <p:embed/>
            </p:oleObj>
          </a:graphicData>
        </a:graphic>
      </p:graphicFrame>
    </p:spTree>
    <p:extLst>
      <p:ext uri="{BB962C8B-B14F-4D97-AF65-F5344CB8AC3E}">
        <p14:creationId xmlns:p14="http://schemas.microsoft.com/office/powerpoint/2010/main" xmlns="" val="1574291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B08328-CF1F-4F88-8FB5-3533DA79D26D}"/>
              </a:ext>
            </a:extLst>
          </p:cNvPr>
          <p:cNvSpPr>
            <a:spLocks noGrp="1"/>
          </p:cNvSpPr>
          <p:nvPr>
            <p:ph type="title"/>
          </p:nvPr>
        </p:nvSpPr>
        <p:spPr/>
        <p:txBody>
          <a:bodyPr/>
          <a:lstStyle/>
          <a:p>
            <a:r>
              <a:rPr lang="de-DE" sz="3000" dirty="0">
                <a:solidFill>
                  <a:srgbClr val="C00000"/>
                </a:solidFill>
              </a:rPr>
              <a:t>Cash </a:t>
            </a:r>
            <a:r>
              <a:rPr lang="de-DE" sz="3000" dirty="0" err="1">
                <a:solidFill>
                  <a:srgbClr val="C00000"/>
                </a:solidFill>
              </a:rPr>
              <a:t>flow</a:t>
            </a:r>
            <a:r>
              <a:rPr lang="de-DE" sz="3000" dirty="0">
                <a:solidFill>
                  <a:srgbClr val="C00000"/>
                </a:solidFill>
              </a:rPr>
              <a:t> </a:t>
            </a:r>
            <a:r>
              <a:rPr lang="de-DE" sz="3000" dirty="0" err="1">
                <a:solidFill>
                  <a:srgbClr val="C00000"/>
                </a:solidFill>
              </a:rPr>
              <a:t>statement</a:t>
            </a:r>
            <a:r>
              <a:rPr lang="de-DE" sz="3000" dirty="0">
                <a:solidFill>
                  <a:srgbClr val="C00000"/>
                </a:solidFill>
              </a:rPr>
              <a:t> – 1-6 2018</a:t>
            </a:r>
          </a:p>
        </p:txBody>
      </p:sp>
      <p:graphicFrame>
        <p:nvGraphicFramePr>
          <p:cNvPr id="6" name="Tabelle 5">
            <a:extLst>
              <a:ext uri="{FF2B5EF4-FFF2-40B4-BE49-F238E27FC236}">
                <a16:creationId xmlns:a16="http://schemas.microsoft.com/office/drawing/2014/main" xmlns="" id="{21FB7F95-526F-428D-B200-2F8A26DC7B11}"/>
              </a:ext>
            </a:extLst>
          </p:cNvPr>
          <p:cNvGraphicFramePr>
            <a:graphicFrameLocks noGrp="1"/>
          </p:cNvGraphicFramePr>
          <p:nvPr>
            <p:extLst/>
          </p:nvPr>
        </p:nvGraphicFramePr>
        <p:xfrm>
          <a:off x="583095" y="1514902"/>
          <a:ext cx="7701702" cy="2561471"/>
        </p:xfrm>
        <a:graphic>
          <a:graphicData uri="http://schemas.openxmlformats.org/drawingml/2006/table">
            <a:tbl>
              <a:tblPr firstRow="1" bandRow="1">
                <a:tableStyleId>{5C22544A-7EE6-4342-B048-85BDC9FD1C3A}</a:tableStyleId>
              </a:tblPr>
              <a:tblGrid>
                <a:gridCol w="3805974">
                  <a:extLst>
                    <a:ext uri="{9D8B030D-6E8A-4147-A177-3AD203B41FA5}">
                      <a16:colId xmlns:a16="http://schemas.microsoft.com/office/drawing/2014/main" xmlns="" val="2407450897"/>
                    </a:ext>
                  </a:extLst>
                </a:gridCol>
                <a:gridCol w="1272693">
                  <a:extLst>
                    <a:ext uri="{9D8B030D-6E8A-4147-A177-3AD203B41FA5}">
                      <a16:colId xmlns:a16="http://schemas.microsoft.com/office/drawing/2014/main" xmlns="" val="3676990347"/>
                    </a:ext>
                  </a:extLst>
                </a:gridCol>
                <a:gridCol w="1272693">
                  <a:extLst>
                    <a:ext uri="{9D8B030D-6E8A-4147-A177-3AD203B41FA5}">
                      <a16:colId xmlns:a16="http://schemas.microsoft.com/office/drawing/2014/main" xmlns="" val="1242271796"/>
                    </a:ext>
                  </a:extLst>
                </a:gridCol>
                <a:gridCol w="1350342">
                  <a:extLst>
                    <a:ext uri="{9D8B030D-6E8A-4147-A177-3AD203B41FA5}">
                      <a16:colId xmlns:a16="http://schemas.microsoft.com/office/drawing/2014/main" xmlns="" val="2650624822"/>
                    </a:ext>
                  </a:extLst>
                </a:gridCol>
              </a:tblGrid>
              <a:tr h="422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EUR (in </a:t>
                      </a:r>
                      <a:r>
                        <a:rPr lang="de-AT" sz="1400" dirty="0" err="1">
                          <a:solidFill>
                            <a:schemeClr val="bg1"/>
                          </a:solidFill>
                        </a:rPr>
                        <a:t>thousand</a:t>
                      </a:r>
                      <a:r>
                        <a:rPr lang="de-AT" sz="1400" dirty="0">
                          <a:solidFill>
                            <a:schemeClr val="bg1"/>
                          </a:solidFill>
                        </a:rPr>
                        <a:t>)</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1-6 2018</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1-6 2017</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a:t>
                      </a:r>
                      <a:endParaRPr lang="de-AT" sz="1400" dirty="0"/>
                    </a:p>
                  </a:txBody>
                  <a:tcPr anchor="ctr">
                    <a:solidFill>
                      <a:srgbClr val="003366"/>
                    </a:solidFill>
                  </a:tcPr>
                </a:tc>
                <a:extLst>
                  <a:ext uri="{0D108BD9-81ED-4DB2-BD59-A6C34878D82A}">
                    <a16:rowId xmlns:a16="http://schemas.microsoft.com/office/drawing/2014/main" xmlns="" val="2753640708"/>
                  </a:ext>
                </a:extLst>
              </a:tr>
              <a:tr h="305517">
                <a:tc>
                  <a:txBody>
                    <a:bodyPr/>
                    <a:lstStyle/>
                    <a:p>
                      <a:pPr algn="l"/>
                      <a:r>
                        <a:rPr lang="de-AT" sz="1300" b="0" i="0" dirty="0">
                          <a:solidFill>
                            <a:srgbClr val="003366"/>
                          </a:solidFill>
                        </a:rPr>
                        <a:t>Cash </a:t>
                      </a:r>
                      <a:r>
                        <a:rPr lang="de-AT" sz="1300" b="0" i="0" dirty="0" err="1">
                          <a:solidFill>
                            <a:srgbClr val="003366"/>
                          </a:solidFill>
                        </a:rPr>
                        <a:t>receipts</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chemeClr val="tx1"/>
                          </a:solidFill>
                        </a:rPr>
                        <a:t>14,567</a:t>
                      </a:r>
                    </a:p>
                  </a:txBody>
                  <a:tcPr anchor="ctr">
                    <a:solidFill>
                      <a:schemeClr val="bg1">
                        <a:lumMod val="85000"/>
                      </a:schemeClr>
                    </a:solidFill>
                  </a:tcPr>
                </a:tc>
                <a:tc>
                  <a:txBody>
                    <a:bodyPr/>
                    <a:lstStyle/>
                    <a:p>
                      <a:pPr algn="ctr"/>
                      <a:r>
                        <a:rPr lang="de-AT" sz="1300" i="0" dirty="0">
                          <a:solidFill>
                            <a:schemeClr val="tx1"/>
                          </a:solidFill>
                        </a:rPr>
                        <a:t>28,117</a:t>
                      </a:r>
                    </a:p>
                  </a:txBody>
                  <a:tcPr anchor="ctr">
                    <a:solidFill>
                      <a:schemeClr val="bg1">
                        <a:lumMod val="85000"/>
                      </a:schemeClr>
                    </a:solidFill>
                  </a:tcPr>
                </a:tc>
                <a:tc>
                  <a:txBody>
                    <a:bodyPr/>
                    <a:lstStyle/>
                    <a:p>
                      <a:pPr algn="ctr"/>
                      <a:r>
                        <a:rPr lang="de-AT" sz="1300" i="0" dirty="0">
                          <a:solidFill>
                            <a:schemeClr val="tx1"/>
                          </a:solidFill>
                        </a:rPr>
                        <a:t>-48 %</a:t>
                      </a:r>
                    </a:p>
                  </a:txBody>
                  <a:tcPr anchor="ctr">
                    <a:solidFill>
                      <a:schemeClr val="bg1">
                        <a:lumMod val="85000"/>
                      </a:schemeClr>
                    </a:solidFill>
                  </a:tcPr>
                </a:tc>
                <a:extLst>
                  <a:ext uri="{0D108BD9-81ED-4DB2-BD59-A6C34878D82A}">
                    <a16:rowId xmlns:a16="http://schemas.microsoft.com/office/drawing/2014/main" xmlns="" val="1654644576"/>
                  </a:ext>
                </a:extLst>
              </a:tr>
              <a:tr h="305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300" b="0" i="0" dirty="0">
                          <a:solidFill>
                            <a:srgbClr val="003366"/>
                          </a:solidFill>
                        </a:rPr>
                        <a:t>Cash </a:t>
                      </a:r>
                      <a:r>
                        <a:rPr lang="de-AT" sz="1300" b="0" i="0" dirty="0" err="1">
                          <a:solidFill>
                            <a:srgbClr val="003366"/>
                          </a:solidFill>
                        </a:rPr>
                        <a:t>payments</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chemeClr val="tx1"/>
                          </a:solidFill>
                        </a:rPr>
                        <a:t>-13,933</a:t>
                      </a:r>
                    </a:p>
                  </a:txBody>
                  <a:tcPr anchor="ctr">
                    <a:solidFill>
                      <a:schemeClr val="bg1">
                        <a:lumMod val="85000"/>
                      </a:schemeClr>
                    </a:solidFill>
                  </a:tcPr>
                </a:tc>
                <a:tc>
                  <a:txBody>
                    <a:bodyPr/>
                    <a:lstStyle/>
                    <a:p>
                      <a:pPr algn="ctr"/>
                      <a:r>
                        <a:rPr lang="de-AT" sz="1300" i="0" dirty="0">
                          <a:solidFill>
                            <a:schemeClr val="tx1"/>
                          </a:solidFill>
                        </a:rPr>
                        <a:t>-23,665</a:t>
                      </a:r>
                    </a:p>
                  </a:txBody>
                  <a:tcPr anchor="ctr">
                    <a:solidFill>
                      <a:schemeClr val="bg1">
                        <a:lumMod val="85000"/>
                      </a:schemeClr>
                    </a:solidFill>
                  </a:tcPr>
                </a:tc>
                <a:tc>
                  <a:txBody>
                    <a:bodyPr/>
                    <a:lstStyle/>
                    <a:p>
                      <a:pPr algn="ctr"/>
                      <a:r>
                        <a:rPr lang="de-AT" sz="1300" i="0" dirty="0">
                          <a:solidFill>
                            <a:schemeClr val="tx1"/>
                          </a:solidFill>
                        </a:rPr>
                        <a:t>-41 %</a:t>
                      </a:r>
                    </a:p>
                  </a:txBody>
                  <a:tcPr anchor="ctr">
                    <a:solidFill>
                      <a:schemeClr val="bg1">
                        <a:lumMod val="85000"/>
                      </a:schemeClr>
                    </a:solidFill>
                  </a:tcPr>
                </a:tc>
                <a:extLst>
                  <a:ext uri="{0D108BD9-81ED-4DB2-BD59-A6C34878D82A}">
                    <a16:rowId xmlns:a16="http://schemas.microsoft.com/office/drawing/2014/main" xmlns="" val="1310875393"/>
                  </a:ext>
                </a:extLst>
              </a:tr>
              <a:tr h="305517">
                <a:tc>
                  <a:txBody>
                    <a:bodyPr/>
                    <a:lstStyle/>
                    <a:p>
                      <a:pPr algn="l"/>
                      <a:r>
                        <a:rPr lang="de-AT" sz="1300" b="0" i="1" dirty="0">
                          <a:solidFill>
                            <a:srgbClr val="003366"/>
                          </a:solidFill>
                        </a:rPr>
                        <a:t>Cash </a:t>
                      </a:r>
                      <a:r>
                        <a:rPr lang="de-AT" sz="1300" b="0" i="1" dirty="0" err="1">
                          <a:solidFill>
                            <a:srgbClr val="003366"/>
                          </a:solidFill>
                        </a:rPr>
                        <a:t>flows</a:t>
                      </a:r>
                      <a:r>
                        <a:rPr lang="de-AT" sz="1300" b="0" i="1" dirty="0">
                          <a:solidFill>
                            <a:srgbClr val="003366"/>
                          </a:solidFill>
                        </a:rPr>
                        <a:t> </a:t>
                      </a:r>
                      <a:r>
                        <a:rPr lang="de-AT" sz="1300" b="0" i="1" dirty="0" err="1">
                          <a:solidFill>
                            <a:srgbClr val="003366"/>
                          </a:solidFill>
                        </a:rPr>
                        <a:t>from</a:t>
                      </a:r>
                      <a:r>
                        <a:rPr lang="de-AT" sz="1300" b="0" i="1" dirty="0">
                          <a:solidFill>
                            <a:srgbClr val="003366"/>
                          </a:solidFill>
                        </a:rPr>
                        <a:t> </a:t>
                      </a:r>
                      <a:r>
                        <a:rPr lang="de-AT" sz="1300" b="0" i="1" dirty="0" err="1">
                          <a:solidFill>
                            <a:srgbClr val="003366"/>
                          </a:solidFill>
                        </a:rPr>
                        <a:t>operating</a:t>
                      </a:r>
                      <a:r>
                        <a:rPr lang="de-AT" sz="1300" b="0" i="1" dirty="0">
                          <a:solidFill>
                            <a:srgbClr val="003366"/>
                          </a:solidFill>
                        </a:rPr>
                        <a:t> </a:t>
                      </a:r>
                      <a:r>
                        <a:rPr lang="de-AT" sz="1300" b="0" i="1" dirty="0" err="1">
                          <a:solidFill>
                            <a:srgbClr val="003366"/>
                          </a:solidFill>
                        </a:rPr>
                        <a:t>activities</a:t>
                      </a:r>
                      <a:endParaRPr lang="de-AT" sz="1300" b="0" i="1" dirty="0">
                        <a:solidFill>
                          <a:srgbClr val="003366"/>
                        </a:solidFill>
                      </a:endParaRPr>
                    </a:p>
                  </a:txBody>
                  <a:tcPr anchor="ctr">
                    <a:solidFill>
                      <a:schemeClr val="bg1">
                        <a:lumMod val="85000"/>
                      </a:schemeClr>
                    </a:solidFill>
                  </a:tcPr>
                </a:tc>
                <a:tc>
                  <a:txBody>
                    <a:bodyPr/>
                    <a:lstStyle/>
                    <a:p>
                      <a:pPr algn="ctr"/>
                      <a:r>
                        <a:rPr lang="de-AT" sz="1300" i="1" dirty="0">
                          <a:solidFill>
                            <a:schemeClr val="tx1"/>
                          </a:solidFill>
                        </a:rPr>
                        <a:t>634</a:t>
                      </a:r>
                    </a:p>
                  </a:txBody>
                  <a:tcPr anchor="ctr">
                    <a:solidFill>
                      <a:schemeClr val="bg1">
                        <a:lumMod val="85000"/>
                      </a:schemeClr>
                    </a:solidFill>
                  </a:tcPr>
                </a:tc>
                <a:tc>
                  <a:txBody>
                    <a:bodyPr/>
                    <a:lstStyle/>
                    <a:p>
                      <a:pPr algn="ctr"/>
                      <a:r>
                        <a:rPr lang="de-AT" sz="1300" i="1" dirty="0">
                          <a:solidFill>
                            <a:schemeClr val="tx1"/>
                          </a:solidFill>
                        </a:rPr>
                        <a:t>4,452</a:t>
                      </a:r>
                    </a:p>
                  </a:txBody>
                  <a:tcPr anchor="ctr">
                    <a:solidFill>
                      <a:schemeClr val="bg1">
                        <a:lumMod val="85000"/>
                      </a:schemeClr>
                    </a:solidFill>
                  </a:tcPr>
                </a:tc>
                <a:tc>
                  <a:txBody>
                    <a:bodyPr/>
                    <a:lstStyle/>
                    <a:p>
                      <a:pPr algn="ctr"/>
                      <a:r>
                        <a:rPr lang="de-AT" sz="1300" i="0" dirty="0">
                          <a:solidFill>
                            <a:schemeClr val="tx1"/>
                          </a:solidFill>
                        </a:rPr>
                        <a:t> -</a:t>
                      </a:r>
                    </a:p>
                  </a:txBody>
                  <a:tcPr anchor="ctr">
                    <a:solidFill>
                      <a:schemeClr val="bg1">
                        <a:lumMod val="85000"/>
                      </a:schemeClr>
                    </a:solidFill>
                  </a:tcPr>
                </a:tc>
                <a:extLst>
                  <a:ext uri="{0D108BD9-81ED-4DB2-BD59-A6C34878D82A}">
                    <a16:rowId xmlns:a16="http://schemas.microsoft.com/office/drawing/2014/main" xmlns="" val="1526677972"/>
                  </a:ext>
                </a:extLst>
              </a:tr>
              <a:tr h="305517">
                <a:tc>
                  <a:txBody>
                    <a:bodyPr/>
                    <a:lstStyle/>
                    <a:p>
                      <a:pPr algn="l"/>
                      <a:endParaRPr lang="de-AT" sz="1300" b="0" i="0" dirty="0">
                        <a:solidFill>
                          <a:srgbClr val="003366"/>
                        </a:solidFill>
                      </a:endParaRPr>
                    </a:p>
                  </a:txBody>
                  <a:tcPr anchor="ctr">
                    <a:solidFill>
                      <a:schemeClr val="bg1">
                        <a:lumMod val="85000"/>
                      </a:schemeClr>
                    </a:solidFill>
                  </a:tcPr>
                </a:tc>
                <a:tc>
                  <a:txBody>
                    <a:bodyPr/>
                    <a:lstStyle/>
                    <a:p>
                      <a:pPr algn="ctr"/>
                      <a:endParaRPr lang="de-AT" sz="1300" i="0" dirty="0">
                        <a:solidFill>
                          <a:srgbClr val="FF0000"/>
                        </a:solidFill>
                      </a:endParaRPr>
                    </a:p>
                  </a:txBody>
                  <a:tcPr anchor="ctr">
                    <a:solidFill>
                      <a:schemeClr val="bg1">
                        <a:lumMod val="85000"/>
                      </a:schemeClr>
                    </a:solidFill>
                  </a:tcPr>
                </a:tc>
                <a:tc>
                  <a:txBody>
                    <a:bodyPr/>
                    <a:lstStyle/>
                    <a:p>
                      <a:pPr algn="ctr"/>
                      <a:endParaRPr lang="de-AT" sz="1300" i="0" dirty="0">
                        <a:solidFill>
                          <a:srgbClr val="FF0000"/>
                        </a:solidFill>
                      </a:endParaRPr>
                    </a:p>
                  </a:txBody>
                  <a:tcPr anchor="ctr">
                    <a:solidFill>
                      <a:schemeClr val="bg1">
                        <a:lumMod val="85000"/>
                      </a:schemeClr>
                    </a:solidFill>
                  </a:tcPr>
                </a:tc>
                <a:tc>
                  <a:txBody>
                    <a:bodyPr/>
                    <a:lstStyle/>
                    <a:p>
                      <a:pPr algn="ctr"/>
                      <a:endParaRPr lang="de-AT" sz="1300" i="0" dirty="0">
                        <a:solidFill>
                          <a:schemeClr val="tx1"/>
                        </a:solidFill>
                      </a:endParaRPr>
                    </a:p>
                  </a:txBody>
                  <a:tcPr anchor="ctr">
                    <a:solidFill>
                      <a:schemeClr val="bg1">
                        <a:lumMod val="85000"/>
                      </a:schemeClr>
                    </a:solidFill>
                  </a:tcPr>
                </a:tc>
                <a:extLst>
                  <a:ext uri="{0D108BD9-81ED-4DB2-BD59-A6C34878D82A}">
                    <a16:rowId xmlns:a16="http://schemas.microsoft.com/office/drawing/2014/main" xmlns="" val="3755336439"/>
                  </a:ext>
                </a:extLst>
              </a:tr>
              <a:tr h="305517">
                <a:tc>
                  <a:txBody>
                    <a:bodyPr/>
                    <a:lstStyle/>
                    <a:p>
                      <a:pPr algn="l"/>
                      <a:r>
                        <a:rPr lang="de-AT" sz="1300" b="0" i="0" dirty="0">
                          <a:solidFill>
                            <a:srgbClr val="003366"/>
                          </a:solidFill>
                        </a:rPr>
                        <a:t>Cash </a:t>
                      </a:r>
                      <a:r>
                        <a:rPr lang="de-AT" sz="1300" b="0" i="0" dirty="0" err="1">
                          <a:solidFill>
                            <a:srgbClr val="003366"/>
                          </a:solidFill>
                        </a:rPr>
                        <a:t>flows</a:t>
                      </a:r>
                      <a:r>
                        <a:rPr lang="de-AT" sz="1300" b="0" i="0" dirty="0">
                          <a:solidFill>
                            <a:srgbClr val="003366"/>
                          </a:solidFill>
                        </a:rPr>
                        <a:t> </a:t>
                      </a:r>
                      <a:r>
                        <a:rPr lang="de-AT" sz="1300" b="0" i="0" dirty="0" err="1">
                          <a:solidFill>
                            <a:srgbClr val="003366"/>
                          </a:solidFill>
                        </a:rPr>
                        <a:t>from</a:t>
                      </a:r>
                      <a:r>
                        <a:rPr lang="de-AT" sz="1300" b="0" i="0" dirty="0">
                          <a:solidFill>
                            <a:srgbClr val="003366"/>
                          </a:solidFill>
                        </a:rPr>
                        <a:t> </a:t>
                      </a:r>
                      <a:r>
                        <a:rPr lang="de-AT" sz="1300" b="0" i="0" dirty="0" err="1">
                          <a:solidFill>
                            <a:srgbClr val="003366"/>
                          </a:solidFill>
                        </a:rPr>
                        <a:t>investing</a:t>
                      </a:r>
                      <a:r>
                        <a:rPr lang="de-AT" sz="1300" b="0" i="0" dirty="0">
                          <a:solidFill>
                            <a:srgbClr val="003366"/>
                          </a:solidFill>
                        </a:rPr>
                        <a:t> </a:t>
                      </a:r>
                      <a:r>
                        <a:rPr lang="de-AT" sz="1300" b="0" i="0" dirty="0" err="1">
                          <a:solidFill>
                            <a:srgbClr val="003366"/>
                          </a:solidFill>
                        </a:rPr>
                        <a:t>activities</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chemeClr val="tx1"/>
                          </a:solidFill>
                        </a:rPr>
                        <a:t>-14,163</a:t>
                      </a:r>
                    </a:p>
                  </a:txBody>
                  <a:tcPr anchor="ctr">
                    <a:solidFill>
                      <a:schemeClr val="bg1">
                        <a:lumMod val="85000"/>
                      </a:schemeClr>
                    </a:solidFill>
                  </a:tcPr>
                </a:tc>
                <a:tc>
                  <a:txBody>
                    <a:bodyPr/>
                    <a:lstStyle/>
                    <a:p>
                      <a:pPr algn="ctr"/>
                      <a:r>
                        <a:rPr lang="de-AT" sz="1300" i="0" dirty="0">
                          <a:solidFill>
                            <a:schemeClr val="tx1"/>
                          </a:solidFill>
                        </a:rPr>
                        <a:t>64,702</a:t>
                      </a:r>
                    </a:p>
                  </a:txBody>
                  <a:tcPr anchor="ctr">
                    <a:solidFill>
                      <a:schemeClr val="bg1">
                        <a:lumMod val="85000"/>
                      </a:schemeClr>
                    </a:solidFill>
                  </a:tcPr>
                </a:tc>
                <a:tc>
                  <a:txBody>
                    <a:bodyPr/>
                    <a:lstStyle/>
                    <a:p>
                      <a:pPr algn="ctr"/>
                      <a:r>
                        <a:rPr lang="de-AT" sz="1300" i="0" dirty="0">
                          <a:solidFill>
                            <a:schemeClr val="tx1"/>
                          </a:solidFill>
                        </a:rPr>
                        <a:t>-</a:t>
                      </a:r>
                    </a:p>
                  </a:txBody>
                  <a:tcPr anchor="ctr">
                    <a:solidFill>
                      <a:schemeClr val="bg1">
                        <a:lumMod val="85000"/>
                      </a:schemeClr>
                    </a:solidFill>
                  </a:tcPr>
                </a:tc>
                <a:extLst>
                  <a:ext uri="{0D108BD9-81ED-4DB2-BD59-A6C34878D82A}">
                    <a16:rowId xmlns:a16="http://schemas.microsoft.com/office/drawing/2014/main" xmlns="" val="2225829732"/>
                  </a:ext>
                </a:extLst>
              </a:tr>
              <a:tr h="305517">
                <a:tc>
                  <a:txBody>
                    <a:bodyPr/>
                    <a:lstStyle/>
                    <a:p>
                      <a:pPr algn="l"/>
                      <a:r>
                        <a:rPr lang="de-AT" sz="1300" b="0" i="0" dirty="0">
                          <a:solidFill>
                            <a:srgbClr val="003366"/>
                          </a:solidFill>
                        </a:rPr>
                        <a:t>Cash </a:t>
                      </a:r>
                      <a:r>
                        <a:rPr lang="de-AT" sz="1300" b="0" i="0" dirty="0" err="1">
                          <a:solidFill>
                            <a:srgbClr val="003366"/>
                          </a:solidFill>
                        </a:rPr>
                        <a:t>flows</a:t>
                      </a:r>
                      <a:r>
                        <a:rPr lang="de-AT" sz="1300" b="0" i="0" dirty="0">
                          <a:solidFill>
                            <a:srgbClr val="003366"/>
                          </a:solidFill>
                        </a:rPr>
                        <a:t> </a:t>
                      </a:r>
                      <a:r>
                        <a:rPr lang="de-AT" sz="1300" b="0" i="0" dirty="0" err="1">
                          <a:solidFill>
                            <a:srgbClr val="003366"/>
                          </a:solidFill>
                        </a:rPr>
                        <a:t>from</a:t>
                      </a:r>
                      <a:r>
                        <a:rPr lang="de-AT" sz="1300" b="0" i="0" dirty="0">
                          <a:solidFill>
                            <a:srgbClr val="003366"/>
                          </a:solidFill>
                        </a:rPr>
                        <a:t> </a:t>
                      </a:r>
                      <a:r>
                        <a:rPr lang="de-AT" sz="1300" b="0" i="0" dirty="0" err="1">
                          <a:solidFill>
                            <a:srgbClr val="003366"/>
                          </a:solidFill>
                        </a:rPr>
                        <a:t>financing</a:t>
                      </a:r>
                      <a:r>
                        <a:rPr lang="de-AT" sz="1300" b="0" i="0" dirty="0">
                          <a:solidFill>
                            <a:srgbClr val="003366"/>
                          </a:solidFill>
                        </a:rPr>
                        <a:t> </a:t>
                      </a:r>
                      <a:r>
                        <a:rPr lang="de-AT" sz="1300" b="0" i="0" dirty="0" err="1">
                          <a:solidFill>
                            <a:srgbClr val="003366"/>
                          </a:solidFill>
                        </a:rPr>
                        <a:t>activities</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chemeClr val="tx1"/>
                          </a:solidFill>
                        </a:rPr>
                        <a:t>1,587</a:t>
                      </a:r>
                    </a:p>
                  </a:txBody>
                  <a:tcPr anchor="ctr">
                    <a:solidFill>
                      <a:schemeClr val="bg1">
                        <a:lumMod val="85000"/>
                      </a:schemeClr>
                    </a:solidFill>
                  </a:tcPr>
                </a:tc>
                <a:tc>
                  <a:txBody>
                    <a:bodyPr/>
                    <a:lstStyle/>
                    <a:p>
                      <a:pPr algn="ctr"/>
                      <a:r>
                        <a:rPr lang="de-AT" sz="1300" i="0" dirty="0">
                          <a:solidFill>
                            <a:schemeClr val="tx1"/>
                          </a:solidFill>
                        </a:rPr>
                        <a:t>-27,844</a:t>
                      </a:r>
                    </a:p>
                  </a:txBody>
                  <a:tcPr anchor="ctr">
                    <a:solidFill>
                      <a:schemeClr val="bg1">
                        <a:lumMod val="85000"/>
                      </a:schemeClr>
                    </a:solidFill>
                  </a:tcPr>
                </a:tc>
                <a:tc>
                  <a:txBody>
                    <a:bodyPr/>
                    <a:lstStyle/>
                    <a:p>
                      <a:pPr algn="ctr"/>
                      <a:r>
                        <a:rPr lang="de-AT" sz="1300" i="0" dirty="0">
                          <a:solidFill>
                            <a:schemeClr val="tx1"/>
                          </a:solidFill>
                        </a:rPr>
                        <a:t>-</a:t>
                      </a:r>
                    </a:p>
                  </a:txBody>
                  <a:tcPr anchor="ctr">
                    <a:solidFill>
                      <a:schemeClr val="bg1">
                        <a:lumMod val="85000"/>
                      </a:schemeClr>
                    </a:solidFill>
                  </a:tcPr>
                </a:tc>
                <a:extLst>
                  <a:ext uri="{0D108BD9-81ED-4DB2-BD59-A6C34878D82A}">
                    <a16:rowId xmlns:a16="http://schemas.microsoft.com/office/drawing/2014/main" xmlns="" val="804891807"/>
                  </a:ext>
                </a:extLst>
              </a:tr>
              <a:tr h="305517">
                <a:tc>
                  <a:txBody>
                    <a:bodyPr/>
                    <a:lstStyle/>
                    <a:p>
                      <a:pPr algn="l"/>
                      <a:r>
                        <a:rPr lang="de-AT" sz="1300" b="0" i="1" dirty="0">
                          <a:solidFill>
                            <a:srgbClr val="003366"/>
                          </a:solidFill>
                        </a:rPr>
                        <a:t>Cash and cash </a:t>
                      </a:r>
                      <a:r>
                        <a:rPr lang="de-AT" sz="1300" b="0" i="1" dirty="0" err="1">
                          <a:solidFill>
                            <a:srgbClr val="003366"/>
                          </a:solidFill>
                        </a:rPr>
                        <a:t>equivalents</a:t>
                      </a:r>
                      <a:r>
                        <a:rPr lang="de-AT" sz="1300" b="0" i="1" dirty="0">
                          <a:solidFill>
                            <a:srgbClr val="003366"/>
                          </a:solidFill>
                        </a:rPr>
                        <a:t> at </a:t>
                      </a:r>
                      <a:r>
                        <a:rPr lang="de-AT" sz="1300" b="0" i="1" dirty="0" err="1">
                          <a:solidFill>
                            <a:srgbClr val="003366"/>
                          </a:solidFill>
                        </a:rPr>
                        <a:t>the</a:t>
                      </a:r>
                      <a:r>
                        <a:rPr lang="de-AT" sz="1300" b="0" i="1" dirty="0">
                          <a:solidFill>
                            <a:srgbClr val="003366"/>
                          </a:solidFill>
                        </a:rPr>
                        <a:t> end </a:t>
                      </a:r>
                      <a:r>
                        <a:rPr lang="de-AT" sz="1300" b="0" i="1" dirty="0" err="1">
                          <a:solidFill>
                            <a:srgbClr val="003366"/>
                          </a:solidFill>
                        </a:rPr>
                        <a:t>of</a:t>
                      </a:r>
                      <a:r>
                        <a:rPr lang="de-AT" sz="1300" b="0" i="1" dirty="0">
                          <a:solidFill>
                            <a:srgbClr val="003366"/>
                          </a:solidFill>
                        </a:rPr>
                        <a:t> </a:t>
                      </a:r>
                      <a:r>
                        <a:rPr lang="de-AT" sz="1300" b="0" i="1" dirty="0" err="1">
                          <a:solidFill>
                            <a:srgbClr val="003366"/>
                          </a:solidFill>
                        </a:rPr>
                        <a:t>period</a:t>
                      </a:r>
                      <a:endParaRPr lang="de-AT" sz="1300" b="0" i="1" dirty="0">
                        <a:solidFill>
                          <a:srgbClr val="003366"/>
                        </a:solidFill>
                      </a:endParaRPr>
                    </a:p>
                  </a:txBody>
                  <a:tcPr anchor="ctr">
                    <a:solidFill>
                      <a:schemeClr val="bg1">
                        <a:lumMod val="85000"/>
                      </a:schemeClr>
                    </a:solidFill>
                  </a:tcPr>
                </a:tc>
                <a:tc>
                  <a:txBody>
                    <a:bodyPr/>
                    <a:lstStyle/>
                    <a:p>
                      <a:pPr algn="ctr"/>
                      <a:r>
                        <a:rPr lang="de-AT" sz="1300" i="1" dirty="0">
                          <a:solidFill>
                            <a:schemeClr val="tx1"/>
                          </a:solidFill>
                        </a:rPr>
                        <a:t>10,475</a:t>
                      </a:r>
                    </a:p>
                  </a:txBody>
                  <a:tcPr anchor="ctr">
                    <a:solidFill>
                      <a:schemeClr val="bg1">
                        <a:lumMod val="85000"/>
                      </a:schemeClr>
                    </a:solidFill>
                  </a:tcPr>
                </a:tc>
                <a:tc>
                  <a:txBody>
                    <a:bodyPr/>
                    <a:lstStyle/>
                    <a:p>
                      <a:pPr algn="ctr"/>
                      <a:r>
                        <a:rPr lang="de-AT" sz="1300" i="1" dirty="0">
                          <a:solidFill>
                            <a:schemeClr val="tx1"/>
                          </a:solidFill>
                        </a:rPr>
                        <a:t>45,997</a:t>
                      </a:r>
                    </a:p>
                  </a:txBody>
                  <a:tcPr anchor="ctr">
                    <a:solidFill>
                      <a:schemeClr val="bg1">
                        <a:lumMod val="85000"/>
                      </a:schemeClr>
                    </a:solidFill>
                  </a:tcPr>
                </a:tc>
                <a:tc>
                  <a:txBody>
                    <a:bodyPr/>
                    <a:lstStyle/>
                    <a:p>
                      <a:pPr algn="ctr"/>
                      <a:r>
                        <a:rPr lang="de-AT" sz="1300" i="1" dirty="0">
                          <a:solidFill>
                            <a:schemeClr val="tx1"/>
                          </a:solidFill>
                        </a:rPr>
                        <a:t>-77 %</a:t>
                      </a:r>
                    </a:p>
                  </a:txBody>
                  <a:tcPr anchor="ctr">
                    <a:solidFill>
                      <a:schemeClr val="bg1">
                        <a:lumMod val="85000"/>
                      </a:schemeClr>
                    </a:solidFill>
                  </a:tcPr>
                </a:tc>
                <a:extLst>
                  <a:ext uri="{0D108BD9-81ED-4DB2-BD59-A6C34878D82A}">
                    <a16:rowId xmlns:a16="http://schemas.microsoft.com/office/drawing/2014/main" xmlns="" val="1517672901"/>
                  </a:ext>
                </a:extLst>
              </a:tr>
            </a:tbl>
          </a:graphicData>
        </a:graphic>
      </p:graphicFrame>
      <p:graphicFrame>
        <p:nvGraphicFramePr>
          <p:cNvPr id="5" name="Objekt 4">
            <a:extLst>
              <a:ext uri="{FF2B5EF4-FFF2-40B4-BE49-F238E27FC236}">
                <a16:creationId xmlns:a16="http://schemas.microsoft.com/office/drawing/2014/main" xmlns="" id="{40D91876-1C04-428F-8A0E-5702975A5421}"/>
              </a:ext>
            </a:extLst>
          </p:cNvPr>
          <p:cNvGraphicFramePr>
            <a:graphicFrameLocks noChangeAspect="1"/>
          </p:cNvGraphicFramePr>
          <p:nvPr>
            <p:extLst/>
          </p:nvPr>
        </p:nvGraphicFramePr>
        <p:xfrm>
          <a:off x="8308796" y="119284"/>
          <a:ext cx="1440000" cy="1442602"/>
        </p:xfrm>
        <a:graphic>
          <a:graphicData uri="http://schemas.openxmlformats.org/presentationml/2006/ole">
            <p:oleObj spid="_x0000_s134157" name="Image" r:id="rId4" imgW="14996825" imgH="14996825" progId="">
              <p:embed/>
            </p:oleObj>
          </a:graphicData>
        </a:graphic>
      </p:graphicFrame>
    </p:spTree>
    <p:extLst>
      <p:ext uri="{BB962C8B-B14F-4D97-AF65-F5344CB8AC3E}">
        <p14:creationId xmlns:p14="http://schemas.microsoft.com/office/powerpoint/2010/main" xmlns="" val="3729427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B08328-CF1F-4F88-8FB5-3533DA79D26D}"/>
              </a:ext>
            </a:extLst>
          </p:cNvPr>
          <p:cNvSpPr>
            <a:spLocks noGrp="1"/>
          </p:cNvSpPr>
          <p:nvPr>
            <p:ph type="title"/>
          </p:nvPr>
        </p:nvSpPr>
        <p:spPr/>
        <p:txBody>
          <a:bodyPr/>
          <a:lstStyle/>
          <a:p>
            <a:r>
              <a:rPr lang="de-DE" sz="3000" dirty="0">
                <a:solidFill>
                  <a:srgbClr val="C00000"/>
                </a:solidFill>
              </a:rPr>
              <a:t>Income </a:t>
            </a:r>
            <a:r>
              <a:rPr lang="de-DE" sz="3000" dirty="0" err="1">
                <a:solidFill>
                  <a:srgbClr val="C00000"/>
                </a:solidFill>
              </a:rPr>
              <a:t>statement</a:t>
            </a:r>
            <a:r>
              <a:rPr lang="de-DE" sz="3000" dirty="0">
                <a:solidFill>
                  <a:srgbClr val="C00000"/>
                </a:solidFill>
              </a:rPr>
              <a:t> – FY 2017</a:t>
            </a:r>
          </a:p>
        </p:txBody>
      </p:sp>
      <p:graphicFrame>
        <p:nvGraphicFramePr>
          <p:cNvPr id="7" name="Tabelle 6">
            <a:extLst>
              <a:ext uri="{FF2B5EF4-FFF2-40B4-BE49-F238E27FC236}">
                <a16:creationId xmlns:a16="http://schemas.microsoft.com/office/drawing/2014/main" xmlns="" id="{48A87293-3AF1-46AE-A31D-50DC72B70037}"/>
              </a:ext>
            </a:extLst>
          </p:cNvPr>
          <p:cNvGraphicFramePr>
            <a:graphicFrameLocks noGrp="1"/>
          </p:cNvGraphicFramePr>
          <p:nvPr>
            <p:extLst/>
          </p:nvPr>
        </p:nvGraphicFramePr>
        <p:xfrm>
          <a:off x="583095" y="1514902"/>
          <a:ext cx="7701702" cy="4394573"/>
        </p:xfrm>
        <a:graphic>
          <a:graphicData uri="http://schemas.openxmlformats.org/drawingml/2006/table">
            <a:tbl>
              <a:tblPr firstRow="1" bandRow="1">
                <a:tableStyleId>{5C22544A-7EE6-4342-B048-85BDC9FD1C3A}</a:tableStyleId>
              </a:tblPr>
              <a:tblGrid>
                <a:gridCol w="3805974">
                  <a:extLst>
                    <a:ext uri="{9D8B030D-6E8A-4147-A177-3AD203B41FA5}">
                      <a16:colId xmlns:a16="http://schemas.microsoft.com/office/drawing/2014/main" xmlns="" val="2407450897"/>
                    </a:ext>
                  </a:extLst>
                </a:gridCol>
                <a:gridCol w="1272693">
                  <a:extLst>
                    <a:ext uri="{9D8B030D-6E8A-4147-A177-3AD203B41FA5}">
                      <a16:colId xmlns:a16="http://schemas.microsoft.com/office/drawing/2014/main" xmlns="" val="3676990347"/>
                    </a:ext>
                  </a:extLst>
                </a:gridCol>
                <a:gridCol w="1272693">
                  <a:extLst>
                    <a:ext uri="{9D8B030D-6E8A-4147-A177-3AD203B41FA5}">
                      <a16:colId xmlns:a16="http://schemas.microsoft.com/office/drawing/2014/main" xmlns="" val="1242271796"/>
                    </a:ext>
                  </a:extLst>
                </a:gridCol>
                <a:gridCol w="1350342">
                  <a:extLst>
                    <a:ext uri="{9D8B030D-6E8A-4147-A177-3AD203B41FA5}">
                      <a16:colId xmlns:a16="http://schemas.microsoft.com/office/drawing/2014/main" xmlns="" val="2650624822"/>
                    </a:ext>
                  </a:extLst>
                </a:gridCol>
              </a:tblGrid>
              <a:tr h="422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EUR (in </a:t>
                      </a:r>
                      <a:r>
                        <a:rPr lang="de-AT" sz="1400" dirty="0" err="1">
                          <a:solidFill>
                            <a:schemeClr val="bg1"/>
                          </a:solidFill>
                        </a:rPr>
                        <a:t>thousands</a:t>
                      </a:r>
                      <a:r>
                        <a:rPr lang="de-AT" sz="1400" dirty="0">
                          <a:solidFill>
                            <a:schemeClr val="bg1"/>
                          </a:solidFill>
                        </a:rPr>
                        <a:t>)</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1-12 2017</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1-12 2016</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a:t>
                      </a:r>
                      <a:endParaRPr lang="de-AT" sz="1400" dirty="0"/>
                    </a:p>
                  </a:txBody>
                  <a:tcPr anchor="ctr">
                    <a:solidFill>
                      <a:srgbClr val="003366"/>
                    </a:solidFill>
                  </a:tcPr>
                </a:tc>
                <a:extLst>
                  <a:ext uri="{0D108BD9-81ED-4DB2-BD59-A6C34878D82A}">
                    <a16:rowId xmlns:a16="http://schemas.microsoft.com/office/drawing/2014/main" xmlns="" val="2753640708"/>
                  </a:ext>
                </a:extLst>
              </a:tr>
              <a:tr h="305517">
                <a:tc>
                  <a:txBody>
                    <a:bodyPr/>
                    <a:lstStyle/>
                    <a:p>
                      <a:pPr algn="l"/>
                      <a:r>
                        <a:rPr lang="de-AT" sz="1300" b="0" dirty="0" err="1">
                          <a:solidFill>
                            <a:srgbClr val="003366"/>
                          </a:solidFill>
                        </a:rPr>
                        <a:t>Revenues</a:t>
                      </a:r>
                      <a:r>
                        <a:rPr lang="de-AT" sz="1300" b="0" dirty="0">
                          <a:solidFill>
                            <a:srgbClr val="003366"/>
                          </a:solidFill>
                        </a:rPr>
                        <a:t> </a:t>
                      </a:r>
                      <a:r>
                        <a:rPr lang="de-AT" sz="1300" b="0" dirty="0" err="1">
                          <a:solidFill>
                            <a:srgbClr val="003366"/>
                          </a:solidFill>
                        </a:rPr>
                        <a:t>from</a:t>
                      </a:r>
                      <a:r>
                        <a:rPr lang="de-AT" sz="1300" b="0" dirty="0">
                          <a:solidFill>
                            <a:srgbClr val="003366"/>
                          </a:solidFill>
                        </a:rPr>
                        <a:t> Hotels</a:t>
                      </a:r>
                    </a:p>
                  </a:txBody>
                  <a:tcPr anchor="ctr">
                    <a:solidFill>
                      <a:schemeClr val="bg1">
                        <a:lumMod val="85000"/>
                      </a:schemeClr>
                    </a:solidFill>
                  </a:tcPr>
                </a:tc>
                <a:tc>
                  <a:txBody>
                    <a:bodyPr/>
                    <a:lstStyle/>
                    <a:p>
                      <a:pPr algn="ctr"/>
                      <a:r>
                        <a:rPr lang="de-AT" sz="1300" dirty="0">
                          <a:solidFill>
                            <a:srgbClr val="003366"/>
                          </a:solidFill>
                        </a:rPr>
                        <a:t>27,509</a:t>
                      </a:r>
                    </a:p>
                  </a:txBody>
                  <a:tcPr anchor="ctr">
                    <a:solidFill>
                      <a:schemeClr val="bg1">
                        <a:lumMod val="85000"/>
                      </a:schemeClr>
                    </a:solidFill>
                  </a:tcPr>
                </a:tc>
                <a:tc>
                  <a:txBody>
                    <a:bodyPr/>
                    <a:lstStyle/>
                    <a:p>
                      <a:pPr algn="ctr"/>
                      <a:r>
                        <a:rPr lang="de-AT" sz="1300" dirty="0">
                          <a:solidFill>
                            <a:srgbClr val="003366"/>
                          </a:solidFill>
                        </a:rPr>
                        <a:t>51,864</a:t>
                      </a:r>
                    </a:p>
                  </a:txBody>
                  <a:tcPr anchor="ctr">
                    <a:solidFill>
                      <a:schemeClr val="bg1">
                        <a:lumMod val="85000"/>
                      </a:schemeClr>
                    </a:solidFill>
                  </a:tcPr>
                </a:tc>
                <a:tc>
                  <a:txBody>
                    <a:bodyPr/>
                    <a:lstStyle/>
                    <a:p>
                      <a:pPr algn="ctr"/>
                      <a:r>
                        <a:rPr lang="de-AT" sz="1300" dirty="0">
                          <a:solidFill>
                            <a:srgbClr val="003366"/>
                          </a:solidFill>
                        </a:rPr>
                        <a:t>-47 %</a:t>
                      </a:r>
                    </a:p>
                  </a:txBody>
                  <a:tcPr anchor="ctr">
                    <a:solidFill>
                      <a:schemeClr val="bg1">
                        <a:lumMod val="85000"/>
                      </a:schemeClr>
                    </a:solidFill>
                  </a:tcPr>
                </a:tc>
                <a:extLst>
                  <a:ext uri="{0D108BD9-81ED-4DB2-BD59-A6C34878D82A}">
                    <a16:rowId xmlns:a16="http://schemas.microsoft.com/office/drawing/2014/main" xmlns="" val="1654644576"/>
                  </a:ext>
                </a:extLst>
              </a:tr>
              <a:tr h="305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300" b="0" dirty="0" err="1">
                          <a:solidFill>
                            <a:srgbClr val="003366"/>
                          </a:solidFill>
                        </a:rPr>
                        <a:t>Revenues</a:t>
                      </a:r>
                      <a:r>
                        <a:rPr lang="de-AT" sz="1300" b="0" dirty="0">
                          <a:solidFill>
                            <a:srgbClr val="003366"/>
                          </a:solidFill>
                        </a:rPr>
                        <a:t> </a:t>
                      </a:r>
                      <a:r>
                        <a:rPr lang="de-AT" sz="1300" b="0" dirty="0" err="1">
                          <a:solidFill>
                            <a:srgbClr val="003366"/>
                          </a:solidFill>
                        </a:rPr>
                        <a:t>from</a:t>
                      </a:r>
                      <a:r>
                        <a:rPr lang="de-AT" sz="1300" b="0" dirty="0">
                          <a:solidFill>
                            <a:srgbClr val="003366"/>
                          </a:solidFill>
                        </a:rPr>
                        <a:t> Investment Properties</a:t>
                      </a:r>
                    </a:p>
                  </a:txBody>
                  <a:tcPr anchor="ctr">
                    <a:solidFill>
                      <a:schemeClr val="bg1">
                        <a:lumMod val="85000"/>
                      </a:schemeClr>
                    </a:solidFill>
                  </a:tcPr>
                </a:tc>
                <a:tc>
                  <a:txBody>
                    <a:bodyPr/>
                    <a:lstStyle/>
                    <a:p>
                      <a:pPr algn="ctr"/>
                      <a:r>
                        <a:rPr lang="de-AT" sz="1300" dirty="0">
                          <a:solidFill>
                            <a:srgbClr val="003366"/>
                          </a:solidFill>
                        </a:rPr>
                        <a:t>13,190</a:t>
                      </a:r>
                    </a:p>
                  </a:txBody>
                  <a:tcPr anchor="ctr">
                    <a:solidFill>
                      <a:schemeClr val="bg1">
                        <a:lumMod val="85000"/>
                      </a:schemeClr>
                    </a:solidFill>
                  </a:tcPr>
                </a:tc>
                <a:tc>
                  <a:txBody>
                    <a:bodyPr/>
                    <a:lstStyle/>
                    <a:p>
                      <a:pPr algn="ctr"/>
                      <a:r>
                        <a:rPr lang="de-AT" sz="1300" dirty="0">
                          <a:solidFill>
                            <a:srgbClr val="003366"/>
                          </a:solidFill>
                        </a:rPr>
                        <a:t>8,580</a:t>
                      </a:r>
                    </a:p>
                  </a:txBody>
                  <a:tcPr anchor="ctr">
                    <a:solidFill>
                      <a:schemeClr val="bg1">
                        <a:lumMod val="85000"/>
                      </a:schemeClr>
                    </a:solidFill>
                  </a:tcPr>
                </a:tc>
                <a:tc>
                  <a:txBody>
                    <a:bodyPr/>
                    <a:lstStyle/>
                    <a:p>
                      <a:pPr algn="ctr"/>
                      <a:r>
                        <a:rPr lang="de-AT" sz="1300" dirty="0">
                          <a:solidFill>
                            <a:srgbClr val="003366"/>
                          </a:solidFill>
                        </a:rPr>
                        <a:t>54 %</a:t>
                      </a:r>
                    </a:p>
                  </a:txBody>
                  <a:tcPr anchor="ctr">
                    <a:solidFill>
                      <a:schemeClr val="bg1">
                        <a:lumMod val="85000"/>
                      </a:schemeClr>
                    </a:solidFill>
                  </a:tcPr>
                </a:tc>
                <a:extLst>
                  <a:ext uri="{0D108BD9-81ED-4DB2-BD59-A6C34878D82A}">
                    <a16:rowId xmlns:a16="http://schemas.microsoft.com/office/drawing/2014/main" xmlns="" val="1310875393"/>
                  </a:ext>
                </a:extLst>
              </a:tr>
              <a:tr h="305517">
                <a:tc>
                  <a:txBody>
                    <a:bodyPr/>
                    <a:lstStyle/>
                    <a:p>
                      <a:pPr algn="l"/>
                      <a:r>
                        <a:rPr lang="de-AT" sz="1300" b="0" dirty="0" err="1">
                          <a:solidFill>
                            <a:srgbClr val="003366"/>
                          </a:solidFill>
                        </a:rPr>
                        <a:t>Revenues</a:t>
                      </a:r>
                      <a:r>
                        <a:rPr lang="de-AT" sz="1300" b="0" dirty="0">
                          <a:solidFill>
                            <a:srgbClr val="003366"/>
                          </a:solidFill>
                        </a:rPr>
                        <a:t> </a:t>
                      </a:r>
                      <a:r>
                        <a:rPr lang="de-AT" sz="1300" b="0" dirty="0" err="1">
                          <a:solidFill>
                            <a:srgbClr val="003366"/>
                          </a:solidFill>
                        </a:rPr>
                        <a:t>from</a:t>
                      </a:r>
                      <a:r>
                        <a:rPr lang="de-AT" sz="1300" b="0" dirty="0">
                          <a:solidFill>
                            <a:srgbClr val="003366"/>
                          </a:solidFill>
                        </a:rPr>
                        <a:t> Development &amp; Services</a:t>
                      </a:r>
                    </a:p>
                  </a:txBody>
                  <a:tcPr anchor="ctr">
                    <a:solidFill>
                      <a:schemeClr val="bg1">
                        <a:lumMod val="85000"/>
                      </a:schemeClr>
                    </a:solidFill>
                  </a:tcPr>
                </a:tc>
                <a:tc>
                  <a:txBody>
                    <a:bodyPr/>
                    <a:lstStyle/>
                    <a:p>
                      <a:pPr algn="ctr"/>
                      <a:r>
                        <a:rPr lang="de-AT" sz="1300" dirty="0">
                          <a:solidFill>
                            <a:srgbClr val="003366"/>
                          </a:solidFill>
                        </a:rPr>
                        <a:t>1,668</a:t>
                      </a:r>
                    </a:p>
                  </a:txBody>
                  <a:tcPr anchor="ctr">
                    <a:solidFill>
                      <a:schemeClr val="bg1">
                        <a:lumMod val="85000"/>
                      </a:schemeClr>
                    </a:solidFill>
                  </a:tcPr>
                </a:tc>
                <a:tc>
                  <a:txBody>
                    <a:bodyPr/>
                    <a:lstStyle/>
                    <a:p>
                      <a:pPr algn="ctr"/>
                      <a:r>
                        <a:rPr lang="de-AT" sz="1300" dirty="0">
                          <a:solidFill>
                            <a:srgbClr val="003366"/>
                          </a:solidFill>
                        </a:rPr>
                        <a:t>1,757</a:t>
                      </a:r>
                    </a:p>
                  </a:txBody>
                  <a:tcPr anchor="ctr">
                    <a:solidFill>
                      <a:schemeClr val="bg1">
                        <a:lumMod val="85000"/>
                      </a:schemeClr>
                    </a:solidFill>
                  </a:tcPr>
                </a:tc>
                <a:tc>
                  <a:txBody>
                    <a:bodyPr/>
                    <a:lstStyle/>
                    <a:p>
                      <a:pPr algn="ctr"/>
                      <a:r>
                        <a:rPr lang="de-AT" sz="1300" dirty="0">
                          <a:solidFill>
                            <a:srgbClr val="003366"/>
                          </a:solidFill>
                        </a:rPr>
                        <a:t>-5 %</a:t>
                      </a:r>
                    </a:p>
                  </a:txBody>
                  <a:tcPr anchor="ctr">
                    <a:solidFill>
                      <a:schemeClr val="bg1">
                        <a:lumMod val="85000"/>
                      </a:schemeClr>
                    </a:solidFill>
                  </a:tcPr>
                </a:tc>
                <a:extLst>
                  <a:ext uri="{0D108BD9-81ED-4DB2-BD59-A6C34878D82A}">
                    <a16:rowId xmlns:a16="http://schemas.microsoft.com/office/drawing/2014/main" xmlns="" val="1526677972"/>
                  </a:ext>
                </a:extLst>
              </a:tr>
              <a:tr h="305517">
                <a:tc>
                  <a:txBody>
                    <a:bodyPr/>
                    <a:lstStyle/>
                    <a:p>
                      <a:pPr algn="l"/>
                      <a:r>
                        <a:rPr lang="de-AT" sz="1300" b="0" i="1" dirty="0">
                          <a:solidFill>
                            <a:srgbClr val="003366"/>
                          </a:solidFill>
                        </a:rPr>
                        <a:t>Total </a:t>
                      </a:r>
                      <a:r>
                        <a:rPr lang="de-AT" sz="1300" b="0" i="1" dirty="0" err="1">
                          <a:solidFill>
                            <a:srgbClr val="003366"/>
                          </a:solidFill>
                        </a:rPr>
                        <a:t>revenues</a:t>
                      </a:r>
                      <a:endParaRPr lang="de-AT" sz="1300" b="0" i="1" dirty="0">
                        <a:solidFill>
                          <a:srgbClr val="003366"/>
                        </a:solidFill>
                      </a:endParaRPr>
                    </a:p>
                  </a:txBody>
                  <a:tcPr anchor="ctr">
                    <a:solidFill>
                      <a:schemeClr val="bg1">
                        <a:lumMod val="85000"/>
                      </a:schemeClr>
                    </a:solidFill>
                  </a:tcPr>
                </a:tc>
                <a:tc>
                  <a:txBody>
                    <a:bodyPr/>
                    <a:lstStyle/>
                    <a:p>
                      <a:pPr algn="ctr"/>
                      <a:r>
                        <a:rPr lang="de-AT" sz="1300" i="1" dirty="0">
                          <a:solidFill>
                            <a:srgbClr val="003366"/>
                          </a:solidFill>
                        </a:rPr>
                        <a:t>42,367</a:t>
                      </a:r>
                    </a:p>
                  </a:txBody>
                  <a:tcPr anchor="ctr">
                    <a:solidFill>
                      <a:schemeClr val="bg1">
                        <a:lumMod val="85000"/>
                      </a:schemeClr>
                    </a:solidFill>
                  </a:tcPr>
                </a:tc>
                <a:tc>
                  <a:txBody>
                    <a:bodyPr/>
                    <a:lstStyle/>
                    <a:p>
                      <a:pPr algn="ctr"/>
                      <a:r>
                        <a:rPr lang="de-AT" sz="1300" i="1" dirty="0">
                          <a:solidFill>
                            <a:srgbClr val="003366"/>
                          </a:solidFill>
                        </a:rPr>
                        <a:t>62,201</a:t>
                      </a:r>
                    </a:p>
                  </a:txBody>
                  <a:tcPr anchor="ctr">
                    <a:solidFill>
                      <a:schemeClr val="bg1">
                        <a:lumMod val="85000"/>
                      </a:schemeClr>
                    </a:solidFill>
                  </a:tcPr>
                </a:tc>
                <a:tc>
                  <a:txBody>
                    <a:bodyPr/>
                    <a:lstStyle/>
                    <a:p>
                      <a:pPr algn="ctr"/>
                      <a:r>
                        <a:rPr lang="de-AT" sz="1300" i="1" dirty="0">
                          <a:solidFill>
                            <a:srgbClr val="003366"/>
                          </a:solidFill>
                        </a:rPr>
                        <a:t>-32 %</a:t>
                      </a:r>
                    </a:p>
                  </a:txBody>
                  <a:tcPr anchor="ctr">
                    <a:solidFill>
                      <a:schemeClr val="bg1">
                        <a:lumMod val="85000"/>
                      </a:schemeClr>
                    </a:solidFill>
                  </a:tcPr>
                </a:tc>
                <a:extLst>
                  <a:ext uri="{0D108BD9-81ED-4DB2-BD59-A6C34878D82A}">
                    <a16:rowId xmlns:a16="http://schemas.microsoft.com/office/drawing/2014/main" xmlns="" val="3755336439"/>
                  </a:ext>
                </a:extLst>
              </a:tr>
              <a:tr h="305517">
                <a:tc>
                  <a:txBody>
                    <a:bodyPr/>
                    <a:lstStyle/>
                    <a:p>
                      <a:pPr algn="l"/>
                      <a:r>
                        <a:rPr lang="de-AT" sz="1300" b="0" dirty="0" err="1">
                          <a:solidFill>
                            <a:srgbClr val="003366"/>
                          </a:solidFill>
                        </a:rPr>
                        <a:t>Expenses</a:t>
                      </a:r>
                      <a:r>
                        <a:rPr lang="de-AT" sz="1300" b="0" dirty="0">
                          <a:solidFill>
                            <a:srgbClr val="003366"/>
                          </a:solidFill>
                        </a:rPr>
                        <a:t> </a:t>
                      </a:r>
                      <a:r>
                        <a:rPr lang="de-AT" sz="1300" b="0" dirty="0" err="1">
                          <a:solidFill>
                            <a:srgbClr val="003366"/>
                          </a:solidFill>
                        </a:rPr>
                        <a:t>directly</a:t>
                      </a:r>
                      <a:r>
                        <a:rPr lang="de-AT" sz="1300" b="0" dirty="0">
                          <a:solidFill>
                            <a:srgbClr val="003366"/>
                          </a:solidFill>
                        </a:rPr>
                        <a:t> attributable </a:t>
                      </a:r>
                      <a:r>
                        <a:rPr lang="de-AT" sz="1300" b="0" dirty="0" err="1">
                          <a:solidFill>
                            <a:srgbClr val="003366"/>
                          </a:solidFill>
                        </a:rPr>
                        <a:t>to</a:t>
                      </a:r>
                      <a:r>
                        <a:rPr lang="de-AT" sz="1300" b="0" dirty="0">
                          <a:solidFill>
                            <a:srgbClr val="003366"/>
                          </a:solidFill>
                        </a:rPr>
                        <a:t> </a:t>
                      </a:r>
                      <a:r>
                        <a:rPr lang="de-AT" sz="1300" b="0" dirty="0" err="1">
                          <a:solidFill>
                            <a:srgbClr val="003366"/>
                          </a:solidFill>
                        </a:rPr>
                        <a:t>the</a:t>
                      </a:r>
                      <a:r>
                        <a:rPr lang="de-AT" sz="1300" b="0" dirty="0">
                          <a:solidFill>
                            <a:srgbClr val="003366"/>
                          </a:solidFill>
                        </a:rPr>
                        <a:t> </a:t>
                      </a:r>
                      <a:r>
                        <a:rPr lang="de-AT" sz="1300" b="0" dirty="0" err="1">
                          <a:solidFill>
                            <a:srgbClr val="003366"/>
                          </a:solidFill>
                        </a:rPr>
                        <a:t>revenues</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rgbClr val="003366"/>
                          </a:solidFill>
                        </a:rPr>
                        <a:t>-21,995</a:t>
                      </a:r>
                    </a:p>
                  </a:txBody>
                  <a:tcPr anchor="ctr">
                    <a:solidFill>
                      <a:schemeClr val="bg1">
                        <a:lumMod val="85000"/>
                      </a:schemeClr>
                    </a:solidFill>
                  </a:tcPr>
                </a:tc>
                <a:tc>
                  <a:txBody>
                    <a:bodyPr/>
                    <a:lstStyle/>
                    <a:p>
                      <a:pPr algn="ctr"/>
                      <a:r>
                        <a:rPr lang="de-AT" sz="1300" dirty="0">
                          <a:solidFill>
                            <a:srgbClr val="003366"/>
                          </a:solidFill>
                        </a:rPr>
                        <a:t>-35,967</a:t>
                      </a:r>
                    </a:p>
                  </a:txBody>
                  <a:tcPr anchor="ctr">
                    <a:solidFill>
                      <a:schemeClr val="bg1">
                        <a:lumMod val="85000"/>
                      </a:schemeClr>
                    </a:solidFill>
                  </a:tcPr>
                </a:tc>
                <a:tc>
                  <a:txBody>
                    <a:bodyPr/>
                    <a:lstStyle/>
                    <a:p>
                      <a:pPr algn="ctr"/>
                      <a:r>
                        <a:rPr lang="de-AT" sz="1300" dirty="0">
                          <a:solidFill>
                            <a:srgbClr val="003366"/>
                          </a:solidFill>
                        </a:rPr>
                        <a:t>-39 %</a:t>
                      </a:r>
                    </a:p>
                  </a:txBody>
                  <a:tcPr anchor="ctr">
                    <a:solidFill>
                      <a:schemeClr val="bg1">
                        <a:lumMod val="85000"/>
                      </a:schemeClr>
                    </a:solidFill>
                  </a:tcPr>
                </a:tc>
                <a:extLst>
                  <a:ext uri="{0D108BD9-81ED-4DB2-BD59-A6C34878D82A}">
                    <a16:rowId xmlns:a16="http://schemas.microsoft.com/office/drawing/2014/main" xmlns="" val="2225829732"/>
                  </a:ext>
                </a:extLst>
              </a:tr>
              <a:tr h="305517">
                <a:tc>
                  <a:txBody>
                    <a:bodyPr/>
                    <a:lstStyle/>
                    <a:p>
                      <a:pPr algn="l"/>
                      <a:r>
                        <a:rPr lang="de-AT" sz="1300" b="0" i="1" dirty="0" err="1">
                          <a:solidFill>
                            <a:srgbClr val="003366"/>
                          </a:solidFill>
                        </a:rPr>
                        <a:t>Gross</a:t>
                      </a:r>
                      <a:r>
                        <a:rPr lang="de-AT" sz="1300" b="0" i="1" dirty="0">
                          <a:solidFill>
                            <a:srgbClr val="003366"/>
                          </a:solidFill>
                        </a:rPr>
                        <a:t> </a:t>
                      </a:r>
                      <a:r>
                        <a:rPr lang="de-AT" sz="1300" b="0" i="1" dirty="0" err="1">
                          <a:solidFill>
                            <a:srgbClr val="003366"/>
                          </a:solidFill>
                        </a:rPr>
                        <a:t>income</a:t>
                      </a:r>
                      <a:r>
                        <a:rPr lang="de-AT" sz="1300" b="0" i="1" dirty="0">
                          <a:solidFill>
                            <a:srgbClr val="003366"/>
                          </a:solidFill>
                        </a:rPr>
                        <a:t> </a:t>
                      </a:r>
                      <a:r>
                        <a:rPr lang="de-AT" sz="1300" b="0" i="1" dirty="0" err="1">
                          <a:solidFill>
                            <a:srgbClr val="003366"/>
                          </a:solidFill>
                        </a:rPr>
                        <a:t>from</a:t>
                      </a:r>
                      <a:r>
                        <a:rPr lang="de-AT" sz="1300" b="0" i="1" dirty="0">
                          <a:solidFill>
                            <a:srgbClr val="003366"/>
                          </a:solidFill>
                        </a:rPr>
                        <a:t> </a:t>
                      </a:r>
                      <a:r>
                        <a:rPr lang="de-AT" sz="1300" b="0" i="1" dirty="0" err="1">
                          <a:solidFill>
                            <a:srgbClr val="003366"/>
                          </a:solidFill>
                        </a:rPr>
                        <a:t>revenues</a:t>
                      </a:r>
                      <a:endParaRPr lang="de-AT" sz="1300" b="0" i="1" dirty="0">
                        <a:solidFill>
                          <a:srgbClr val="003366"/>
                        </a:solidFill>
                      </a:endParaRPr>
                    </a:p>
                  </a:txBody>
                  <a:tcPr anchor="ctr">
                    <a:solidFill>
                      <a:schemeClr val="bg1">
                        <a:lumMod val="85000"/>
                      </a:schemeClr>
                    </a:solidFill>
                  </a:tcPr>
                </a:tc>
                <a:tc>
                  <a:txBody>
                    <a:bodyPr/>
                    <a:lstStyle/>
                    <a:p>
                      <a:pPr algn="ctr"/>
                      <a:r>
                        <a:rPr lang="de-AT" sz="1300" i="1" dirty="0">
                          <a:solidFill>
                            <a:srgbClr val="003366"/>
                          </a:solidFill>
                        </a:rPr>
                        <a:t>20,412</a:t>
                      </a:r>
                    </a:p>
                  </a:txBody>
                  <a:tcPr anchor="ctr">
                    <a:solidFill>
                      <a:schemeClr val="bg1">
                        <a:lumMod val="85000"/>
                      </a:schemeClr>
                    </a:solidFill>
                  </a:tcPr>
                </a:tc>
                <a:tc>
                  <a:txBody>
                    <a:bodyPr/>
                    <a:lstStyle/>
                    <a:p>
                      <a:pPr algn="ctr"/>
                      <a:r>
                        <a:rPr lang="de-AT" sz="1300" i="1" dirty="0">
                          <a:solidFill>
                            <a:srgbClr val="003366"/>
                          </a:solidFill>
                        </a:rPr>
                        <a:t>26,235</a:t>
                      </a:r>
                    </a:p>
                  </a:txBody>
                  <a:tcPr anchor="ctr">
                    <a:solidFill>
                      <a:schemeClr val="bg1">
                        <a:lumMod val="85000"/>
                      </a:schemeClr>
                    </a:solidFill>
                  </a:tcPr>
                </a:tc>
                <a:tc>
                  <a:txBody>
                    <a:bodyPr/>
                    <a:lstStyle/>
                    <a:p>
                      <a:pPr algn="ctr"/>
                      <a:r>
                        <a:rPr lang="de-AT" sz="1300" i="1" dirty="0">
                          <a:solidFill>
                            <a:srgbClr val="003366"/>
                          </a:solidFill>
                        </a:rPr>
                        <a:t>-22 %</a:t>
                      </a:r>
                    </a:p>
                  </a:txBody>
                  <a:tcPr anchor="ctr">
                    <a:solidFill>
                      <a:schemeClr val="bg1">
                        <a:lumMod val="85000"/>
                      </a:schemeClr>
                    </a:solidFill>
                  </a:tcPr>
                </a:tc>
                <a:extLst>
                  <a:ext uri="{0D108BD9-81ED-4DB2-BD59-A6C34878D82A}">
                    <a16:rowId xmlns:a16="http://schemas.microsoft.com/office/drawing/2014/main" xmlns="" val="804891807"/>
                  </a:ext>
                </a:extLst>
              </a:tr>
              <a:tr h="305517">
                <a:tc>
                  <a:txBody>
                    <a:bodyPr/>
                    <a:lstStyle/>
                    <a:p>
                      <a:pPr algn="l"/>
                      <a:r>
                        <a:rPr lang="de-AT" sz="1300" b="0" dirty="0">
                          <a:solidFill>
                            <a:srgbClr val="003366"/>
                          </a:solidFill>
                        </a:rPr>
                        <a:t>Income </a:t>
                      </a:r>
                      <a:r>
                        <a:rPr lang="de-AT" sz="1300" b="0" dirty="0" err="1">
                          <a:solidFill>
                            <a:srgbClr val="003366"/>
                          </a:solidFill>
                        </a:rPr>
                        <a:t>from</a:t>
                      </a:r>
                      <a:r>
                        <a:rPr lang="de-AT" sz="1300" b="0" dirty="0">
                          <a:solidFill>
                            <a:srgbClr val="003366"/>
                          </a:solidFill>
                        </a:rPr>
                        <a:t> </a:t>
                      </a:r>
                      <a:r>
                        <a:rPr lang="de-AT" sz="1300" b="0" dirty="0" err="1">
                          <a:solidFill>
                            <a:srgbClr val="003366"/>
                          </a:solidFill>
                        </a:rPr>
                        <a:t>the</a:t>
                      </a:r>
                      <a:r>
                        <a:rPr lang="de-AT" sz="1300" b="0" dirty="0">
                          <a:solidFill>
                            <a:srgbClr val="003366"/>
                          </a:solidFill>
                        </a:rPr>
                        <a:t> </a:t>
                      </a:r>
                      <a:r>
                        <a:rPr lang="de-AT" sz="1300" b="0" dirty="0" err="1">
                          <a:solidFill>
                            <a:srgbClr val="003366"/>
                          </a:solidFill>
                        </a:rPr>
                        <a:t>disposal</a:t>
                      </a:r>
                      <a:r>
                        <a:rPr lang="de-AT" sz="1300" b="0" dirty="0">
                          <a:solidFill>
                            <a:srgbClr val="003366"/>
                          </a:solidFill>
                        </a:rPr>
                        <a:t> </a:t>
                      </a:r>
                      <a:r>
                        <a:rPr lang="de-AT" sz="1300" b="0" dirty="0" err="1">
                          <a:solidFill>
                            <a:srgbClr val="003366"/>
                          </a:solidFill>
                        </a:rPr>
                        <a:t>of</a:t>
                      </a:r>
                      <a:r>
                        <a:rPr lang="de-AT" sz="1300" b="0" dirty="0">
                          <a:solidFill>
                            <a:srgbClr val="003366"/>
                          </a:solidFill>
                        </a:rPr>
                        <a:t> </a:t>
                      </a:r>
                      <a:r>
                        <a:rPr lang="de-AT" sz="1300" b="0" dirty="0" err="1">
                          <a:solidFill>
                            <a:srgbClr val="003366"/>
                          </a:solidFill>
                        </a:rPr>
                        <a:t>properties</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rgbClr val="003366"/>
                          </a:solidFill>
                        </a:rPr>
                        <a:t>26,575</a:t>
                      </a:r>
                    </a:p>
                  </a:txBody>
                  <a:tcPr anchor="ctr">
                    <a:solidFill>
                      <a:schemeClr val="bg1">
                        <a:lumMod val="85000"/>
                      </a:schemeClr>
                    </a:solidFill>
                  </a:tcPr>
                </a:tc>
                <a:tc>
                  <a:txBody>
                    <a:bodyPr/>
                    <a:lstStyle/>
                    <a:p>
                      <a:pPr algn="ctr"/>
                      <a:r>
                        <a:rPr lang="de-AT" sz="1300" dirty="0">
                          <a:solidFill>
                            <a:srgbClr val="003366"/>
                          </a:solidFill>
                        </a:rPr>
                        <a:t>8,674</a:t>
                      </a:r>
                    </a:p>
                  </a:txBody>
                  <a:tcPr anchor="ctr">
                    <a:solidFill>
                      <a:schemeClr val="bg1">
                        <a:lumMod val="85000"/>
                      </a:schemeClr>
                    </a:solidFill>
                  </a:tcPr>
                </a:tc>
                <a:tc>
                  <a:txBody>
                    <a:bodyPr/>
                    <a:lstStyle/>
                    <a:p>
                      <a:pPr algn="ctr"/>
                      <a:r>
                        <a:rPr lang="de-AT" sz="1300" dirty="0">
                          <a:solidFill>
                            <a:srgbClr val="003366"/>
                          </a:solidFill>
                        </a:rPr>
                        <a:t>206 %</a:t>
                      </a:r>
                    </a:p>
                  </a:txBody>
                  <a:tcPr anchor="ctr">
                    <a:solidFill>
                      <a:schemeClr val="bg1">
                        <a:lumMod val="85000"/>
                      </a:schemeClr>
                    </a:solidFill>
                  </a:tcPr>
                </a:tc>
                <a:extLst>
                  <a:ext uri="{0D108BD9-81ED-4DB2-BD59-A6C34878D82A}">
                    <a16:rowId xmlns:a16="http://schemas.microsoft.com/office/drawing/2014/main" xmlns="" val="1517672901"/>
                  </a:ext>
                </a:extLst>
              </a:tr>
              <a:tr h="305517">
                <a:tc>
                  <a:txBody>
                    <a:bodyPr/>
                    <a:lstStyle/>
                    <a:p>
                      <a:pPr algn="l"/>
                      <a:r>
                        <a:rPr lang="de-AT" sz="1300" b="0" dirty="0">
                          <a:solidFill>
                            <a:srgbClr val="003366"/>
                          </a:solidFill>
                        </a:rPr>
                        <a:t>EBITDA</a:t>
                      </a:r>
                    </a:p>
                  </a:txBody>
                  <a:tcPr anchor="ctr">
                    <a:solidFill>
                      <a:schemeClr val="bg1">
                        <a:lumMod val="85000"/>
                      </a:schemeClr>
                    </a:solidFill>
                  </a:tcPr>
                </a:tc>
                <a:tc>
                  <a:txBody>
                    <a:bodyPr/>
                    <a:lstStyle/>
                    <a:p>
                      <a:pPr algn="ctr"/>
                      <a:r>
                        <a:rPr lang="de-AT" sz="1300" dirty="0">
                          <a:solidFill>
                            <a:srgbClr val="003366"/>
                          </a:solidFill>
                        </a:rPr>
                        <a:t>33,605</a:t>
                      </a:r>
                    </a:p>
                  </a:txBody>
                  <a:tcPr anchor="ctr">
                    <a:solidFill>
                      <a:schemeClr val="bg1">
                        <a:lumMod val="85000"/>
                      </a:schemeClr>
                    </a:solidFill>
                  </a:tcPr>
                </a:tc>
                <a:tc>
                  <a:txBody>
                    <a:bodyPr/>
                    <a:lstStyle/>
                    <a:p>
                      <a:pPr algn="ctr"/>
                      <a:r>
                        <a:rPr lang="de-AT" sz="1300" dirty="0">
                          <a:solidFill>
                            <a:srgbClr val="003366"/>
                          </a:solidFill>
                        </a:rPr>
                        <a:t>21,450</a:t>
                      </a:r>
                    </a:p>
                  </a:txBody>
                  <a:tcPr anchor="ctr">
                    <a:solidFill>
                      <a:schemeClr val="bg1">
                        <a:lumMod val="85000"/>
                      </a:schemeClr>
                    </a:solidFill>
                  </a:tcPr>
                </a:tc>
                <a:tc>
                  <a:txBody>
                    <a:bodyPr/>
                    <a:lstStyle/>
                    <a:p>
                      <a:pPr algn="ctr"/>
                      <a:r>
                        <a:rPr lang="de-AT" sz="1300" dirty="0">
                          <a:solidFill>
                            <a:srgbClr val="003366"/>
                          </a:solidFill>
                        </a:rPr>
                        <a:t>57 %</a:t>
                      </a:r>
                    </a:p>
                  </a:txBody>
                  <a:tcPr anchor="ctr">
                    <a:solidFill>
                      <a:schemeClr val="bg1">
                        <a:lumMod val="85000"/>
                      </a:schemeClr>
                    </a:solidFill>
                  </a:tcPr>
                </a:tc>
                <a:extLst>
                  <a:ext uri="{0D108BD9-81ED-4DB2-BD59-A6C34878D82A}">
                    <a16:rowId xmlns:a16="http://schemas.microsoft.com/office/drawing/2014/main" xmlns="" val="269786225"/>
                  </a:ext>
                </a:extLst>
              </a:tr>
              <a:tr h="305517">
                <a:tc>
                  <a:txBody>
                    <a:bodyPr/>
                    <a:lstStyle/>
                    <a:p>
                      <a:pPr algn="l"/>
                      <a:r>
                        <a:rPr lang="de-AT" sz="1300" b="0" dirty="0" err="1">
                          <a:solidFill>
                            <a:srgbClr val="003366"/>
                          </a:solidFill>
                        </a:rPr>
                        <a:t>Depreciation</a:t>
                      </a:r>
                      <a:r>
                        <a:rPr lang="de-AT" sz="1300" b="0" dirty="0">
                          <a:solidFill>
                            <a:srgbClr val="003366"/>
                          </a:solidFill>
                        </a:rPr>
                        <a:t>, </a:t>
                      </a:r>
                      <a:r>
                        <a:rPr lang="de-AT" sz="1300" b="0" dirty="0" err="1">
                          <a:solidFill>
                            <a:srgbClr val="003366"/>
                          </a:solidFill>
                        </a:rPr>
                        <a:t>amortization</a:t>
                      </a:r>
                      <a:r>
                        <a:rPr lang="de-AT" sz="1300" b="0" dirty="0">
                          <a:solidFill>
                            <a:srgbClr val="003366"/>
                          </a:solidFill>
                        </a:rPr>
                        <a:t>, and </a:t>
                      </a:r>
                      <a:r>
                        <a:rPr lang="de-AT" sz="1300" b="0" dirty="0" err="1">
                          <a:solidFill>
                            <a:srgbClr val="003366"/>
                          </a:solidFill>
                        </a:rPr>
                        <a:t>revaluation</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rgbClr val="003366"/>
                          </a:solidFill>
                        </a:rPr>
                        <a:t>21,098</a:t>
                      </a:r>
                    </a:p>
                  </a:txBody>
                  <a:tcPr anchor="ctr">
                    <a:solidFill>
                      <a:schemeClr val="bg1">
                        <a:lumMod val="85000"/>
                      </a:schemeClr>
                    </a:solidFill>
                  </a:tcPr>
                </a:tc>
                <a:tc>
                  <a:txBody>
                    <a:bodyPr/>
                    <a:lstStyle/>
                    <a:p>
                      <a:pPr algn="ctr"/>
                      <a:r>
                        <a:rPr lang="de-AT" sz="1300" dirty="0">
                          <a:solidFill>
                            <a:srgbClr val="003366"/>
                          </a:solidFill>
                        </a:rPr>
                        <a:t>4,285</a:t>
                      </a:r>
                    </a:p>
                  </a:txBody>
                  <a:tcPr anchor="ctr">
                    <a:solidFill>
                      <a:schemeClr val="bg1">
                        <a:lumMod val="85000"/>
                      </a:schemeClr>
                    </a:solidFill>
                  </a:tcPr>
                </a:tc>
                <a:tc>
                  <a:txBody>
                    <a:bodyPr/>
                    <a:lstStyle/>
                    <a:p>
                      <a:pPr algn="ctr"/>
                      <a:r>
                        <a:rPr lang="de-AT" sz="1300" dirty="0">
                          <a:solidFill>
                            <a:srgbClr val="003366"/>
                          </a:solidFill>
                        </a:rPr>
                        <a:t>392 %</a:t>
                      </a:r>
                    </a:p>
                  </a:txBody>
                  <a:tcPr anchor="ctr">
                    <a:solidFill>
                      <a:schemeClr val="bg1">
                        <a:lumMod val="85000"/>
                      </a:schemeClr>
                    </a:solidFill>
                  </a:tcPr>
                </a:tc>
                <a:extLst>
                  <a:ext uri="{0D108BD9-81ED-4DB2-BD59-A6C34878D82A}">
                    <a16:rowId xmlns:a16="http://schemas.microsoft.com/office/drawing/2014/main" xmlns="" val="3675832411"/>
                  </a:ext>
                </a:extLst>
              </a:tr>
              <a:tr h="305517">
                <a:tc>
                  <a:txBody>
                    <a:bodyPr/>
                    <a:lstStyle/>
                    <a:p>
                      <a:pPr algn="l"/>
                      <a:r>
                        <a:rPr lang="de-AT" sz="1300" b="0" dirty="0">
                          <a:solidFill>
                            <a:srgbClr val="003366"/>
                          </a:solidFill>
                        </a:rPr>
                        <a:t>EBIT</a:t>
                      </a:r>
                    </a:p>
                  </a:txBody>
                  <a:tcPr anchor="ctr">
                    <a:solidFill>
                      <a:schemeClr val="bg1">
                        <a:lumMod val="85000"/>
                      </a:schemeClr>
                    </a:solidFill>
                  </a:tcPr>
                </a:tc>
                <a:tc>
                  <a:txBody>
                    <a:bodyPr/>
                    <a:lstStyle/>
                    <a:p>
                      <a:pPr algn="ctr"/>
                      <a:r>
                        <a:rPr lang="de-AT" sz="1300" dirty="0">
                          <a:solidFill>
                            <a:srgbClr val="003366"/>
                          </a:solidFill>
                        </a:rPr>
                        <a:t>54,704</a:t>
                      </a:r>
                    </a:p>
                  </a:txBody>
                  <a:tcPr anchor="ctr">
                    <a:solidFill>
                      <a:schemeClr val="bg1">
                        <a:lumMod val="85000"/>
                      </a:schemeClr>
                    </a:solidFill>
                  </a:tcPr>
                </a:tc>
                <a:tc>
                  <a:txBody>
                    <a:bodyPr/>
                    <a:lstStyle/>
                    <a:p>
                      <a:pPr algn="ctr"/>
                      <a:r>
                        <a:rPr lang="de-AT" sz="1300" dirty="0">
                          <a:solidFill>
                            <a:srgbClr val="003366"/>
                          </a:solidFill>
                        </a:rPr>
                        <a:t>25,735</a:t>
                      </a:r>
                    </a:p>
                  </a:txBody>
                  <a:tcPr anchor="ctr">
                    <a:solidFill>
                      <a:schemeClr val="bg1">
                        <a:lumMod val="85000"/>
                      </a:schemeClr>
                    </a:solidFill>
                  </a:tcPr>
                </a:tc>
                <a:tc>
                  <a:txBody>
                    <a:bodyPr/>
                    <a:lstStyle/>
                    <a:p>
                      <a:pPr algn="ctr"/>
                      <a:r>
                        <a:rPr lang="de-AT" sz="1300" dirty="0">
                          <a:solidFill>
                            <a:srgbClr val="003366"/>
                          </a:solidFill>
                        </a:rPr>
                        <a:t>113 %</a:t>
                      </a:r>
                    </a:p>
                  </a:txBody>
                  <a:tcPr anchor="ctr">
                    <a:solidFill>
                      <a:schemeClr val="bg1">
                        <a:lumMod val="85000"/>
                      </a:schemeClr>
                    </a:solidFill>
                  </a:tcPr>
                </a:tc>
                <a:extLst>
                  <a:ext uri="{0D108BD9-81ED-4DB2-BD59-A6C34878D82A}">
                    <a16:rowId xmlns:a16="http://schemas.microsoft.com/office/drawing/2014/main" xmlns="" val="2309266412"/>
                  </a:ext>
                </a:extLst>
              </a:tr>
              <a:tr h="305517">
                <a:tc>
                  <a:txBody>
                    <a:bodyPr/>
                    <a:lstStyle/>
                    <a:p>
                      <a:pPr algn="l"/>
                      <a:r>
                        <a:rPr lang="de-AT" sz="1300" b="0" dirty="0">
                          <a:solidFill>
                            <a:srgbClr val="003366"/>
                          </a:solidFill>
                        </a:rPr>
                        <a:t>Financial </a:t>
                      </a:r>
                      <a:r>
                        <a:rPr lang="de-AT" sz="1300" b="0" dirty="0" err="1">
                          <a:solidFill>
                            <a:srgbClr val="003366"/>
                          </a:solidFill>
                        </a:rPr>
                        <a:t>result</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rgbClr val="003366"/>
                          </a:solidFill>
                        </a:rPr>
                        <a:t>-11,715</a:t>
                      </a:r>
                    </a:p>
                  </a:txBody>
                  <a:tcPr anchor="ctr">
                    <a:solidFill>
                      <a:schemeClr val="bg1">
                        <a:lumMod val="85000"/>
                      </a:schemeClr>
                    </a:solidFill>
                  </a:tcPr>
                </a:tc>
                <a:tc>
                  <a:txBody>
                    <a:bodyPr/>
                    <a:lstStyle/>
                    <a:p>
                      <a:pPr algn="ctr"/>
                      <a:r>
                        <a:rPr lang="de-AT" sz="1300" dirty="0">
                          <a:solidFill>
                            <a:srgbClr val="003366"/>
                          </a:solidFill>
                        </a:rPr>
                        <a:t>-1,889</a:t>
                      </a:r>
                    </a:p>
                  </a:txBody>
                  <a:tcPr anchor="ctr">
                    <a:solidFill>
                      <a:schemeClr val="bg1">
                        <a:lumMod val="85000"/>
                      </a:schemeClr>
                    </a:solidFill>
                  </a:tcPr>
                </a:tc>
                <a:tc>
                  <a:txBody>
                    <a:bodyPr/>
                    <a:lstStyle/>
                    <a:p>
                      <a:pPr algn="ctr"/>
                      <a:r>
                        <a:rPr lang="de-AT" sz="1300" dirty="0">
                          <a:solidFill>
                            <a:srgbClr val="003366"/>
                          </a:solidFill>
                        </a:rPr>
                        <a:t>520 %</a:t>
                      </a:r>
                    </a:p>
                  </a:txBody>
                  <a:tcPr anchor="ctr">
                    <a:solidFill>
                      <a:schemeClr val="bg1">
                        <a:lumMod val="85000"/>
                      </a:schemeClr>
                    </a:solidFill>
                  </a:tcPr>
                </a:tc>
                <a:extLst>
                  <a:ext uri="{0D108BD9-81ED-4DB2-BD59-A6C34878D82A}">
                    <a16:rowId xmlns:a16="http://schemas.microsoft.com/office/drawing/2014/main" xmlns="" val="868625308"/>
                  </a:ext>
                </a:extLst>
              </a:tr>
              <a:tr h="305517">
                <a:tc>
                  <a:txBody>
                    <a:bodyPr/>
                    <a:lstStyle/>
                    <a:p>
                      <a:pPr algn="l"/>
                      <a:r>
                        <a:rPr lang="de-AT" sz="1300" b="0" dirty="0">
                          <a:solidFill>
                            <a:srgbClr val="003366"/>
                          </a:solidFill>
                        </a:rPr>
                        <a:t>Profit </a:t>
                      </a:r>
                      <a:r>
                        <a:rPr lang="de-AT" sz="1300" b="0" dirty="0" err="1">
                          <a:solidFill>
                            <a:srgbClr val="003366"/>
                          </a:solidFill>
                        </a:rPr>
                        <a:t>for</a:t>
                      </a:r>
                      <a:r>
                        <a:rPr lang="de-AT" sz="1300" b="0" dirty="0">
                          <a:solidFill>
                            <a:srgbClr val="003366"/>
                          </a:solidFill>
                        </a:rPr>
                        <a:t> </a:t>
                      </a:r>
                      <a:r>
                        <a:rPr lang="de-AT" sz="1300" b="0" dirty="0" err="1">
                          <a:solidFill>
                            <a:srgbClr val="003366"/>
                          </a:solidFill>
                        </a:rPr>
                        <a:t>the</a:t>
                      </a:r>
                      <a:r>
                        <a:rPr lang="de-AT" sz="1300" b="0" dirty="0">
                          <a:solidFill>
                            <a:srgbClr val="003366"/>
                          </a:solidFill>
                        </a:rPr>
                        <a:t> </a:t>
                      </a:r>
                      <a:r>
                        <a:rPr lang="de-AT" sz="1300" b="0" dirty="0" err="1">
                          <a:solidFill>
                            <a:srgbClr val="003366"/>
                          </a:solidFill>
                        </a:rPr>
                        <a:t>period</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rgbClr val="003366"/>
                          </a:solidFill>
                        </a:rPr>
                        <a:t>40,496</a:t>
                      </a:r>
                    </a:p>
                  </a:txBody>
                  <a:tcPr anchor="ctr">
                    <a:solidFill>
                      <a:schemeClr val="bg1">
                        <a:lumMod val="85000"/>
                      </a:schemeClr>
                    </a:solidFill>
                  </a:tcPr>
                </a:tc>
                <a:tc>
                  <a:txBody>
                    <a:bodyPr/>
                    <a:lstStyle/>
                    <a:p>
                      <a:pPr algn="ctr"/>
                      <a:r>
                        <a:rPr lang="de-AT" sz="1300" dirty="0">
                          <a:solidFill>
                            <a:srgbClr val="003366"/>
                          </a:solidFill>
                        </a:rPr>
                        <a:t>22,862</a:t>
                      </a:r>
                    </a:p>
                  </a:txBody>
                  <a:tcPr anchor="ctr">
                    <a:solidFill>
                      <a:schemeClr val="bg1">
                        <a:lumMod val="85000"/>
                      </a:schemeClr>
                    </a:solidFill>
                  </a:tcPr>
                </a:tc>
                <a:tc>
                  <a:txBody>
                    <a:bodyPr/>
                    <a:lstStyle/>
                    <a:p>
                      <a:pPr algn="ctr"/>
                      <a:r>
                        <a:rPr lang="de-AT" sz="1300" dirty="0">
                          <a:solidFill>
                            <a:srgbClr val="003366"/>
                          </a:solidFill>
                        </a:rPr>
                        <a:t>77 %</a:t>
                      </a:r>
                    </a:p>
                  </a:txBody>
                  <a:tcPr anchor="ctr">
                    <a:solidFill>
                      <a:schemeClr val="bg1">
                        <a:lumMod val="85000"/>
                      </a:schemeClr>
                    </a:solidFill>
                  </a:tcPr>
                </a:tc>
                <a:extLst>
                  <a:ext uri="{0D108BD9-81ED-4DB2-BD59-A6C34878D82A}">
                    <a16:rowId xmlns:a16="http://schemas.microsoft.com/office/drawing/2014/main" xmlns="" val="3416665810"/>
                  </a:ext>
                </a:extLst>
              </a:tr>
              <a:tr h="305517">
                <a:tc>
                  <a:txBody>
                    <a:bodyPr/>
                    <a:lstStyle/>
                    <a:p>
                      <a:pPr algn="l"/>
                      <a:r>
                        <a:rPr lang="de-AT" sz="1300" b="0" dirty="0">
                          <a:solidFill>
                            <a:srgbClr val="003366"/>
                          </a:solidFill>
                        </a:rPr>
                        <a:t>Profit </a:t>
                      </a:r>
                      <a:r>
                        <a:rPr lang="de-AT" sz="1300" b="0" dirty="0" err="1">
                          <a:solidFill>
                            <a:srgbClr val="003366"/>
                          </a:solidFill>
                        </a:rPr>
                        <a:t>for</a:t>
                      </a:r>
                      <a:r>
                        <a:rPr lang="de-AT" sz="1300" b="0" dirty="0">
                          <a:solidFill>
                            <a:srgbClr val="003366"/>
                          </a:solidFill>
                        </a:rPr>
                        <a:t> </a:t>
                      </a:r>
                      <a:r>
                        <a:rPr lang="de-AT" sz="1300" b="0" dirty="0" err="1">
                          <a:solidFill>
                            <a:srgbClr val="003366"/>
                          </a:solidFill>
                        </a:rPr>
                        <a:t>the</a:t>
                      </a:r>
                      <a:r>
                        <a:rPr lang="de-AT" sz="1300" b="0" dirty="0">
                          <a:solidFill>
                            <a:srgbClr val="003366"/>
                          </a:solidFill>
                        </a:rPr>
                        <a:t> </a:t>
                      </a:r>
                      <a:r>
                        <a:rPr lang="de-AT" sz="1300" b="0" dirty="0" err="1">
                          <a:solidFill>
                            <a:srgbClr val="003366"/>
                          </a:solidFill>
                        </a:rPr>
                        <a:t>shareholders</a:t>
                      </a:r>
                      <a:r>
                        <a:rPr lang="de-AT" sz="1300" b="0" dirty="0">
                          <a:solidFill>
                            <a:srgbClr val="003366"/>
                          </a:solidFill>
                        </a:rPr>
                        <a:t> </a:t>
                      </a:r>
                      <a:r>
                        <a:rPr lang="de-AT" sz="1300" b="0" dirty="0" err="1">
                          <a:solidFill>
                            <a:srgbClr val="003366"/>
                          </a:solidFill>
                        </a:rPr>
                        <a:t>of</a:t>
                      </a:r>
                      <a:r>
                        <a:rPr lang="de-AT" sz="1300" b="0" dirty="0">
                          <a:solidFill>
                            <a:srgbClr val="003366"/>
                          </a:solidFill>
                        </a:rPr>
                        <a:t> </a:t>
                      </a:r>
                      <a:r>
                        <a:rPr lang="de-AT" sz="1300" b="0" dirty="0" err="1">
                          <a:solidFill>
                            <a:srgbClr val="003366"/>
                          </a:solidFill>
                        </a:rPr>
                        <a:t>the</a:t>
                      </a:r>
                      <a:r>
                        <a:rPr lang="de-AT" sz="1300" b="0" dirty="0">
                          <a:solidFill>
                            <a:srgbClr val="003366"/>
                          </a:solidFill>
                        </a:rPr>
                        <a:t> </a:t>
                      </a:r>
                      <a:r>
                        <a:rPr lang="de-AT" sz="1300" b="0" dirty="0" err="1">
                          <a:solidFill>
                            <a:srgbClr val="003366"/>
                          </a:solidFill>
                        </a:rPr>
                        <a:t>parent</a:t>
                      </a:r>
                      <a:r>
                        <a:rPr lang="de-AT" sz="1300" b="0" dirty="0">
                          <a:solidFill>
                            <a:srgbClr val="003366"/>
                          </a:solidFill>
                        </a:rPr>
                        <a:t> </a:t>
                      </a:r>
                      <a:r>
                        <a:rPr lang="de-AT" sz="1300" b="0" dirty="0" err="1">
                          <a:solidFill>
                            <a:srgbClr val="003366"/>
                          </a:solidFill>
                        </a:rPr>
                        <a:t>company</a:t>
                      </a:r>
                      <a:endParaRPr lang="de-AT" sz="1300" b="0" dirty="0">
                        <a:solidFill>
                          <a:srgbClr val="003366"/>
                        </a:solidFill>
                      </a:endParaRPr>
                    </a:p>
                  </a:txBody>
                  <a:tcPr anchor="ctr">
                    <a:solidFill>
                      <a:schemeClr val="bg1">
                        <a:lumMod val="85000"/>
                      </a:schemeClr>
                    </a:solidFill>
                  </a:tcPr>
                </a:tc>
                <a:tc>
                  <a:txBody>
                    <a:bodyPr/>
                    <a:lstStyle/>
                    <a:p>
                      <a:pPr algn="ctr"/>
                      <a:r>
                        <a:rPr lang="de-AT" sz="1300" dirty="0">
                          <a:solidFill>
                            <a:srgbClr val="003366"/>
                          </a:solidFill>
                        </a:rPr>
                        <a:t>40,542</a:t>
                      </a:r>
                    </a:p>
                  </a:txBody>
                  <a:tcPr anchor="ctr">
                    <a:solidFill>
                      <a:schemeClr val="bg1">
                        <a:lumMod val="85000"/>
                      </a:schemeClr>
                    </a:solidFill>
                  </a:tcPr>
                </a:tc>
                <a:tc>
                  <a:txBody>
                    <a:bodyPr/>
                    <a:lstStyle/>
                    <a:p>
                      <a:pPr algn="ctr"/>
                      <a:r>
                        <a:rPr lang="de-AT" sz="1300" dirty="0">
                          <a:solidFill>
                            <a:srgbClr val="003366"/>
                          </a:solidFill>
                        </a:rPr>
                        <a:t>17,423</a:t>
                      </a:r>
                    </a:p>
                  </a:txBody>
                  <a:tcPr anchor="ctr">
                    <a:solidFill>
                      <a:schemeClr val="bg1">
                        <a:lumMod val="85000"/>
                      </a:schemeClr>
                    </a:solidFill>
                  </a:tcPr>
                </a:tc>
                <a:tc>
                  <a:txBody>
                    <a:bodyPr/>
                    <a:lstStyle/>
                    <a:p>
                      <a:pPr algn="ctr"/>
                      <a:r>
                        <a:rPr lang="de-AT" sz="1300" dirty="0">
                          <a:solidFill>
                            <a:srgbClr val="003366"/>
                          </a:solidFill>
                        </a:rPr>
                        <a:t>133 %</a:t>
                      </a:r>
                    </a:p>
                  </a:txBody>
                  <a:tcPr anchor="ctr">
                    <a:solidFill>
                      <a:schemeClr val="bg1">
                        <a:lumMod val="85000"/>
                      </a:schemeClr>
                    </a:solidFill>
                  </a:tcPr>
                </a:tc>
                <a:extLst>
                  <a:ext uri="{0D108BD9-81ED-4DB2-BD59-A6C34878D82A}">
                    <a16:rowId xmlns:a16="http://schemas.microsoft.com/office/drawing/2014/main" xmlns="" val="1268943439"/>
                  </a:ext>
                </a:extLst>
              </a:tr>
            </a:tbl>
          </a:graphicData>
        </a:graphic>
      </p:graphicFrame>
      <p:graphicFrame>
        <p:nvGraphicFramePr>
          <p:cNvPr id="5" name="Objekt 4">
            <a:extLst>
              <a:ext uri="{FF2B5EF4-FFF2-40B4-BE49-F238E27FC236}">
                <a16:creationId xmlns:a16="http://schemas.microsoft.com/office/drawing/2014/main" xmlns="" id="{F2F711B6-F54D-436D-9DFF-EDB0E08A00D6}"/>
              </a:ext>
            </a:extLst>
          </p:cNvPr>
          <p:cNvGraphicFramePr>
            <a:graphicFrameLocks noChangeAspect="1"/>
          </p:cNvGraphicFramePr>
          <p:nvPr>
            <p:extLst/>
          </p:nvPr>
        </p:nvGraphicFramePr>
        <p:xfrm>
          <a:off x="8308796" y="119284"/>
          <a:ext cx="1440000" cy="1442602"/>
        </p:xfrm>
        <a:graphic>
          <a:graphicData uri="http://schemas.openxmlformats.org/presentationml/2006/ole">
            <p:oleObj spid="_x0000_s135181" name="Image" r:id="rId4" imgW="14996825" imgH="14996825" progId="">
              <p:embed/>
            </p:oleObj>
          </a:graphicData>
        </a:graphic>
      </p:graphicFrame>
    </p:spTree>
    <p:extLst>
      <p:ext uri="{BB962C8B-B14F-4D97-AF65-F5344CB8AC3E}">
        <p14:creationId xmlns:p14="http://schemas.microsoft.com/office/powerpoint/2010/main" xmlns="" val="4056870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B08328-CF1F-4F88-8FB5-3533DA79D26D}"/>
              </a:ext>
            </a:extLst>
          </p:cNvPr>
          <p:cNvSpPr>
            <a:spLocks noGrp="1"/>
          </p:cNvSpPr>
          <p:nvPr>
            <p:ph type="title"/>
          </p:nvPr>
        </p:nvSpPr>
        <p:spPr>
          <a:noFill/>
          <a:ln>
            <a:noFill/>
          </a:ln>
        </p:spPr>
        <p:txBody>
          <a:bodyPr vert="horz" wrap="square" lIns="0" tIns="0" rIns="0" bIns="0" numCol="1" anchor="t" anchorCtr="0" compatLnSpc="1">
            <a:prstTxWarp prst="textNoShape">
              <a:avLst/>
            </a:prstTxWarp>
          </a:bodyPr>
          <a:lstStyle/>
          <a:p>
            <a:r>
              <a:rPr lang="de-DE" sz="3000" dirty="0">
                <a:solidFill>
                  <a:srgbClr val="C00000"/>
                </a:solidFill>
              </a:rPr>
              <a:t>Balance Sheet – 31- </a:t>
            </a:r>
            <a:r>
              <a:rPr lang="de-DE" sz="3000" dirty="0" err="1">
                <a:solidFill>
                  <a:srgbClr val="C00000"/>
                </a:solidFill>
              </a:rPr>
              <a:t>Dec</a:t>
            </a:r>
            <a:r>
              <a:rPr lang="de-DE" sz="3000" dirty="0">
                <a:solidFill>
                  <a:srgbClr val="C00000"/>
                </a:solidFill>
              </a:rPr>
              <a:t>. 2017</a:t>
            </a:r>
          </a:p>
        </p:txBody>
      </p:sp>
      <p:graphicFrame>
        <p:nvGraphicFramePr>
          <p:cNvPr id="6" name="Tabelle 5">
            <a:extLst>
              <a:ext uri="{FF2B5EF4-FFF2-40B4-BE49-F238E27FC236}">
                <a16:creationId xmlns:a16="http://schemas.microsoft.com/office/drawing/2014/main" xmlns="" id="{C9E88B88-6C54-4F88-9D81-5D3DA39F8F5B}"/>
              </a:ext>
            </a:extLst>
          </p:cNvPr>
          <p:cNvGraphicFramePr>
            <a:graphicFrameLocks noGrp="1"/>
          </p:cNvGraphicFramePr>
          <p:nvPr>
            <p:extLst>
              <p:ext uri="{D42A27DB-BD31-4B8C-83A1-F6EECF244321}">
                <p14:modId xmlns:p14="http://schemas.microsoft.com/office/powerpoint/2010/main" xmlns="" val="1360440819"/>
              </p:ext>
            </p:extLst>
          </p:nvPr>
        </p:nvGraphicFramePr>
        <p:xfrm>
          <a:off x="583095" y="1514902"/>
          <a:ext cx="7701702" cy="3478022"/>
        </p:xfrm>
        <a:graphic>
          <a:graphicData uri="http://schemas.openxmlformats.org/drawingml/2006/table">
            <a:tbl>
              <a:tblPr firstRow="1" bandRow="1">
                <a:tableStyleId>{5C22544A-7EE6-4342-B048-85BDC9FD1C3A}</a:tableStyleId>
              </a:tblPr>
              <a:tblGrid>
                <a:gridCol w="3805974">
                  <a:extLst>
                    <a:ext uri="{9D8B030D-6E8A-4147-A177-3AD203B41FA5}">
                      <a16:colId xmlns:a16="http://schemas.microsoft.com/office/drawing/2014/main" xmlns="" val="2407450897"/>
                    </a:ext>
                  </a:extLst>
                </a:gridCol>
                <a:gridCol w="1272693">
                  <a:extLst>
                    <a:ext uri="{9D8B030D-6E8A-4147-A177-3AD203B41FA5}">
                      <a16:colId xmlns:a16="http://schemas.microsoft.com/office/drawing/2014/main" xmlns="" val="3676990347"/>
                    </a:ext>
                  </a:extLst>
                </a:gridCol>
                <a:gridCol w="1272693">
                  <a:extLst>
                    <a:ext uri="{9D8B030D-6E8A-4147-A177-3AD203B41FA5}">
                      <a16:colId xmlns:a16="http://schemas.microsoft.com/office/drawing/2014/main" xmlns="" val="1242271796"/>
                    </a:ext>
                  </a:extLst>
                </a:gridCol>
                <a:gridCol w="1350342">
                  <a:extLst>
                    <a:ext uri="{9D8B030D-6E8A-4147-A177-3AD203B41FA5}">
                      <a16:colId xmlns:a16="http://schemas.microsoft.com/office/drawing/2014/main" xmlns="" val="2650624822"/>
                    </a:ext>
                  </a:extLst>
                </a:gridCol>
              </a:tblGrid>
              <a:tr h="422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EUR (in </a:t>
                      </a:r>
                      <a:r>
                        <a:rPr lang="de-AT" sz="1400" dirty="0" err="1">
                          <a:solidFill>
                            <a:schemeClr val="bg1"/>
                          </a:solidFill>
                        </a:rPr>
                        <a:t>thousand</a:t>
                      </a:r>
                      <a:r>
                        <a:rPr lang="de-AT" sz="1400" dirty="0">
                          <a:solidFill>
                            <a:schemeClr val="bg1"/>
                          </a:solidFill>
                        </a:rPr>
                        <a:t>)</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31/12/2017</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31/12/2016</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a:t>
                      </a:r>
                      <a:endParaRPr lang="de-AT" sz="1400" dirty="0"/>
                    </a:p>
                  </a:txBody>
                  <a:tcPr anchor="ctr">
                    <a:solidFill>
                      <a:srgbClr val="003366"/>
                    </a:solidFill>
                  </a:tcPr>
                </a:tc>
                <a:extLst>
                  <a:ext uri="{0D108BD9-81ED-4DB2-BD59-A6C34878D82A}">
                    <a16:rowId xmlns:a16="http://schemas.microsoft.com/office/drawing/2014/main" xmlns="" val="2753640708"/>
                  </a:ext>
                </a:extLst>
              </a:tr>
              <a:tr h="305517">
                <a:tc>
                  <a:txBody>
                    <a:bodyPr/>
                    <a:lstStyle/>
                    <a:p>
                      <a:pPr algn="l"/>
                      <a:r>
                        <a:rPr lang="de-AT" sz="1300" b="0" dirty="0">
                          <a:solidFill>
                            <a:srgbClr val="003366"/>
                          </a:solidFill>
                        </a:rPr>
                        <a:t>Non-</a:t>
                      </a:r>
                      <a:r>
                        <a:rPr lang="de-AT" sz="1300" b="0" dirty="0" err="1">
                          <a:solidFill>
                            <a:srgbClr val="003366"/>
                          </a:solidFill>
                        </a:rPr>
                        <a:t>Current</a:t>
                      </a:r>
                      <a:r>
                        <a:rPr lang="de-AT" sz="1300" b="0" dirty="0">
                          <a:solidFill>
                            <a:srgbClr val="003366"/>
                          </a:solidFill>
                        </a:rPr>
                        <a:t> Assets</a:t>
                      </a:r>
                    </a:p>
                  </a:txBody>
                  <a:tcPr anchor="ctr">
                    <a:solidFill>
                      <a:schemeClr val="bg1">
                        <a:lumMod val="85000"/>
                      </a:schemeClr>
                    </a:solidFill>
                  </a:tcPr>
                </a:tc>
                <a:tc>
                  <a:txBody>
                    <a:bodyPr/>
                    <a:lstStyle/>
                    <a:p>
                      <a:pPr algn="ctr"/>
                      <a:r>
                        <a:rPr lang="de-AT" sz="1300" dirty="0">
                          <a:solidFill>
                            <a:srgbClr val="003366"/>
                          </a:solidFill>
                        </a:rPr>
                        <a:t>223,272</a:t>
                      </a:r>
                    </a:p>
                  </a:txBody>
                  <a:tcPr anchor="ctr">
                    <a:solidFill>
                      <a:schemeClr val="bg1">
                        <a:lumMod val="85000"/>
                      </a:schemeClr>
                    </a:solidFill>
                  </a:tcPr>
                </a:tc>
                <a:tc>
                  <a:txBody>
                    <a:bodyPr/>
                    <a:lstStyle/>
                    <a:p>
                      <a:pPr algn="ctr"/>
                      <a:r>
                        <a:rPr lang="de-AT" sz="1300" dirty="0">
                          <a:solidFill>
                            <a:srgbClr val="003366"/>
                          </a:solidFill>
                        </a:rPr>
                        <a:t>174,185</a:t>
                      </a:r>
                    </a:p>
                  </a:txBody>
                  <a:tcPr anchor="ctr">
                    <a:solidFill>
                      <a:schemeClr val="bg1">
                        <a:lumMod val="85000"/>
                      </a:schemeClr>
                    </a:solidFill>
                  </a:tcPr>
                </a:tc>
                <a:tc>
                  <a:txBody>
                    <a:bodyPr/>
                    <a:lstStyle/>
                    <a:p>
                      <a:pPr algn="ctr"/>
                      <a:r>
                        <a:rPr lang="de-AT" sz="1300" dirty="0">
                          <a:solidFill>
                            <a:srgbClr val="003366"/>
                          </a:solidFill>
                        </a:rPr>
                        <a:t>28 %</a:t>
                      </a:r>
                    </a:p>
                  </a:txBody>
                  <a:tcPr anchor="ctr">
                    <a:solidFill>
                      <a:schemeClr val="bg1">
                        <a:lumMod val="85000"/>
                      </a:schemeClr>
                    </a:solidFill>
                  </a:tcPr>
                </a:tc>
                <a:extLst>
                  <a:ext uri="{0D108BD9-81ED-4DB2-BD59-A6C34878D82A}">
                    <a16:rowId xmlns:a16="http://schemas.microsoft.com/office/drawing/2014/main" xmlns="" val="1654644576"/>
                  </a:ext>
                </a:extLst>
              </a:tr>
              <a:tr h="305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300" b="0" dirty="0" err="1">
                          <a:solidFill>
                            <a:srgbClr val="003366"/>
                          </a:solidFill>
                        </a:rPr>
                        <a:t>Current</a:t>
                      </a:r>
                      <a:r>
                        <a:rPr lang="de-AT" sz="1300" b="0" dirty="0">
                          <a:solidFill>
                            <a:srgbClr val="003366"/>
                          </a:solidFill>
                        </a:rPr>
                        <a:t> Assets</a:t>
                      </a:r>
                    </a:p>
                  </a:txBody>
                  <a:tcPr anchor="ctr">
                    <a:solidFill>
                      <a:schemeClr val="bg1">
                        <a:lumMod val="85000"/>
                      </a:schemeClr>
                    </a:solidFill>
                  </a:tcPr>
                </a:tc>
                <a:tc>
                  <a:txBody>
                    <a:bodyPr/>
                    <a:lstStyle/>
                    <a:p>
                      <a:pPr algn="ctr"/>
                      <a:r>
                        <a:rPr lang="de-AT" sz="1300" dirty="0">
                          <a:solidFill>
                            <a:srgbClr val="003366"/>
                          </a:solidFill>
                        </a:rPr>
                        <a:t>41,982</a:t>
                      </a:r>
                    </a:p>
                  </a:txBody>
                  <a:tcPr anchor="ctr">
                    <a:solidFill>
                      <a:schemeClr val="bg1">
                        <a:lumMod val="85000"/>
                      </a:schemeClr>
                    </a:solidFill>
                  </a:tcPr>
                </a:tc>
                <a:tc>
                  <a:txBody>
                    <a:bodyPr/>
                    <a:lstStyle/>
                    <a:p>
                      <a:pPr algn="ctr"/>
                      <a:r>
                        <a:rPr lang="de-AT" sz="1300" dirty="0">
                          <a:solidFill>
                            <a:srgbClr val="003366"/>
                          </a:solidFill>
                        </a:rPr>
                        <a:t>183,701</a:t>
                      </a:r>
                    </a:p>
                  </a:txBody>
                  <a:tcPr anchor="ctr">
                    <a:solidFill>
                      <a:schemeClr val="bg1">
                        <a:lumMod val="85000"/>
                      </a:schemeClr>
                    </a:solidFill>
                  </a:tcPr>
                </a:tc>
                <a:tc>
                  <a:txBody>
                    <a:bodyPr/>
                    <a:lstStyle/>
                    <a:p>
                      <a:pPr algn="ctr"/>
                      <a:r>
                        <a:rPr lang="de-AT" sz="1300" dirty="0">
                          <a:solidFill>
                            <a:srgbClr val="003366"/>
                          </a:solidFill>
                        </a:rPr>
                        <a:t>-77 %</a:t>
                      </a:r>
                    </a:p>
                  </a:txBody>
                  <a:tcPr anchor="ctr">
                    <a:solidFill>
                      <a:schemeClr val="bg1">
                        <a:lumMod val="85000"/>
                      </a:schemeClr>
                    </a:solidFill>
                  </a:tcPr>
                </a:tc>
                <a:extLst>
                  <a:ext uri="{0D108BD9-81ED-4DB2-BD59-A6C34878D82A}">
                    <a16:rowId xmlns:a16="http://schemas.microsoft.com/office/drawing/2014/main" xmlns="" val="1310875393"/>
                  </a:ext>
                </a:extLst>
              </a:tr>
              <a:tr h="305517">
                <a:tc>
                  <a:txBody>
                    <a:bodyPr/>
                    <a:lstStyle/>
                    <a:p>
                      <a:pPr algn="l"/>
                      <a:r>
                        <a:rPr lang="de-AT" sz="1300" b="0" i="1" dirty="0">
                          <a:solidFill>
                            <a:srgbClr val="003366"/>
                          </a:solidFill>
                        </a:rPr>
                        <a:t>Total Assets</a:t>
                      </a:r>
                    </a:p>
                  </a:txBody>
                  <a:tcPr anchor="ctr">
                    <a:solidFill>
                      <a:schemeClr val="bg1">
                        <a:lumMod val="85000"/>
                      </a:schemeClr>
                    </a:solidFill>
                  </a:tcPr>
                </a:tc>
                <a:tc>
                  <a:txBody>
                    <a:bodyPr/>
                    <a:lstStyle/>
                    <a:p>
                      <a:pPr algn="ctr"/>
                      <a:r>
                        <a:rPr lang="de-AT" sz="1300" i="1" dirty="0">
                          <a:solidFill>
                            <a:srgbClr val="003366"/>
                          </a:solidFill>
                        </a:rPr>
                        <a:t>265,254</a:t>
                      </a:r>
                    </a:p>
                  </a:txBody>
                  <a:tcPr anchor="ctr">
                    <a:solidFill>
                      <a:schemeClr val="bg1">
                        <a:lumMod val="85000"/>
                      </a:schemeClr>
                    </a:solidFill>
                  </a:tcPr>
                </a:tc>
                <a:tc>
                  <a:txBody>
                    <a:bodyPr/>
                    <a:lstStyle/>
                    <a:p>
                      <a:pPr algn="ctr"/>
                      <a:r>
                        <a:rPr lang="de-AT" sz="1300" i="1" dirty="0">
                          <a:solidFill>
                            <a:srgbClr val="003366"/>
                          </a:solidFill>
                        </a:rPr>
                        <a:t>357,886</a:t>
                      </a:r>
                    </a:p>
                  </a:txBody>
                  <a:tcPr anchor="ctr">
                    <a:solidFill>
                      <a:schemeClr val="bg1">
                        <a:lumMod val="85000"/>
                      </a:schemeClr>
                    </a:solidFill>
                  </a:tcPr>
                </a:tc>
                <a:tc>
                  <a:txBody>
                    <a:bodyPr/>
                    <a:lstStyle/>
                    <a:p>
                      <a:pPr algn="ctr"/>
                      <a:r>
                        <a:rPr lang="de-AT" sz="1300" i="1" dirty="0">
                          <a:solidFill>
                            <a:srgbClr val="003366"/>
                          </a:solidFill>
                        </a:rPr>
                        <a:t>-26 %</a:t>
                      </a:r>
                    </a:p>
                  </a:txBody>
                  <a:tcPr anchor="ctr">
                    <a:solidFill>
                      <a:schemeClr val="bg1">
                        <a:lumMod val="85000"/>
                      </a:schemeClr>
                    </a:solidFill>
                  </a:tcPr>
                </a:tc>
                <a:extLst>
                  <a:ext uri="{0D108BD9-81ED-4DB2-BD59-A6C34878D82A}">
                    <a16:rowId xmlns:a16="http://schemas.microsoft.com/office/drawing/2014/main" xmlns="" val="1526677972"/>
                  </a:ext>
                </a:extLst>
              </a:tr>
              <a:tr h="305517">
                <a:tc>
                  <a:txBody>
                    <a:bodyPr/>
                    <a:lstStyle/>
                    <a:p>
                      <a:pPr algn="l"/>
                      <a:endParaRPr lang="de-AT" sz="1300" b="0" dirty="0">
                        <a:solidFill>
                          <a:srgbClr val="003366"/>
                        </a:solidFill>
                      </a:endParaRPr>
                    </a:p>
                  </a:txBody>
                  <a:tcPr anchor="ctr">
                    <a:solidFill>
                      <a:schemeClr val="bg1">
                        <a:lumMod val="85000"/>
                      </a:schemeClr>
                    </a:solidFill>
                  </a:tcPr>
                </a:tc>
                <a:tc>
                  <a:txBody>
                    <a:bodyPr/>
                    <a:lstStyle/>
                    <a:p>
                      <a:pPr algn="ctr"/>
                      <a:endParaRPr lang="de-AT" sz="1300" dirty="0">
                        <a:solidFill>
                          <a:srgbClr val="003366"/>
                        </a:solidFill>
                      </a:endParaRPr>
                    </a:p>
                  </a:txBody>
                  <a:tcPr anchor="ctr">
                    <a:solidFill>
                      <a:schemeClr val="bg1">
                        <a:lumMod val="85000"/>
                      </a:schemeClr>
                    </a:solidFill>
                  </a:tcPr>
                </a:tc>
                <a:tc>
                  <a:txBody>
                    <a:bodyPr/>
                    <a:lstStyle/>
                    <a:p>
                      <a:pPr algn="ctr"/>
                      <a:endParaRPr lang="de-AT" sz="1300" dirty="0">
                        <a:solidFill>
                          <a:srgbClr val="003366"/>
                        </a:solidFill>
                      </a:endParaRPr>
                    </a:p>
                  </a:txBody>
                  <a:tcPr anchor="ctr">
                    <a:solidFill>
                      <a:schemeClr val="bg1">
                        <a:lumMod val="85000"/>
                      </a:schemeClr>
                    </a:solidFill>
                  </a:tcPr>
                </a:tc>
                <a:tc>
                  <a:txBody>
                    <a:bodyPr/>
                    <a:lstStyle/>
                    <a:p>
                      <a:pPr algn="ctr"/>
                      <a:endParaRPr lang="de-AT" sz="1300" dirty="0">
                        <a:solidFill>
                          <a:srgbClr val="003366"/>
                        </a:solidFill>
                      </a:endParaRPr>
                    </a:p>
                  </a:txBody>
                  <a:tcPr anchor="ctr">
                    <a:solidFill>
                      <a:schemeClr val="bg1">
                        <a:lumMod val="85000"/>
                      </a:schemeClr>
                    </a:solidFill>
                  </a:tcPr>
                </a:tc>
                <a:extLst>
                  <a:ext uri="{0D108BD9-81ED-4DB2-BD59-A6C34878D82A}">
                    <a16:rowId xmlns:a16="http://schemas.microsoft.com/office/drawing/2014/main" xmlns="" val="2225829732"/>
                  </a:ext>
                </a:extLst>
              </a:tr>
              <a:tr h="305517">
                <a:tc>
                  <a:txBody>
                    <a:bodyPr/>
                    <a:lstStyle/>
                    <a:p>
                      <a:pPr algn="l"/>
                      <a:r>
                        <a:rPr lang="de-AT" sz="1300" b="0" i="0" dirty="0">
                          <a:solidFill>
                            <a:srgbClr val="003366"/>
                          </a:solidFill>
                        </a:rPr>
                        <a:t>Equity </a:t>
                      </a:r>
                      <a:r>
                        <a:rPr lang="de-AT" sz="1300" b="0" i="0" dirty="0" err="1">
                          <a:solidFill>
                            <a:srgbClr val="003366"/>
                          </a:solidFill>
                        </a:rPr>
                        <a:t>attributable</a:t>
                      </a:r>
                      <a:r>
                        <a:rPr lang="de-AT" sz="1300" b="0" i="0" dirty="0">
                          <a:solidFill>
                            <a:srgbClr val="003366"/>
                          </a:solidFill>
                        </a:rPr>
                        <a:t> </a:t>
                      </a:r>
                      <a:r>
                        <a:rPr lang="de-AT" sz="1300" b="0" i="0" dirty="0" err="1">
                          <a:solidFill>
                            <a:srgbClr val="003366"/>
                          </a:solidFill>
                        </a:rPr>
                        <a:t>to</a:t>
                      </a:r>
                      <a:r>
                        <a:rPr lang="de-AT" sz="1300" b="0" i="0" dirty="0">
                          <a:solidFill>
                            <a:srgbClr val="003366"/>
                          </a:solidFill>
                        </a:rPr>
                        <a:t> </a:t>
                      </a:r>
                      <a:r>
                        <a:rPr lang="de-AT" sz="1300" b="0" i="0" dirty="0" err="1">
                          <a:solidFill>
                            <a:srgbClr val="003366"/>
                          </a:solidFill>
                        </a:rPr>
                        <a:t>shareholders</a:t>
                      </a:r>
                      <a:r>
                        <a:rPr lang="de-AT" sz="1300" b="0" i="0" dirty="0">
                          <a:solidFill>
                            <a:srgbClr val="003366"/>
                          </a:solidFill>
                        </a:rPr>
                        <a:t> </a:t>
                      </a:r>
                      <a:r>
                        <a:rPr lang="de-AT" sz="1300" b="0" i="0" dirty="0" err="1">
                          <a:solidFill>
                            <a:srgbClr val="003366"/>
                          </a:solidFill>
                        </a:rPr>
                        <a:t>of</a:t>
                      </a:r>
                      <a:r>
                        <a:rPr lang="de-AT" sz="1300" b="0" i="0" dirty="0">
                          <a:solidFill>
                            <a:srgbClr val="003366"/>
                          </a:solidFill>
                        </a:rPr>
                        <a:t> </a:t>
                      </a:r>
                      <a:r>
                        <a:rPr lang="de-AT" sz="1300" b="0" i="0" dirty="0" err="1">
                          <a:solidFill>
                            <a:srgbClr val="003366"/>
                          </a:solidFill>
                        </a:rPr>
                        <a:t>the</a:t>
                      </a:r>
                      <a:r>
                        <a:rPr lang="de-AT" sz="1300" b="0" i="0" dirty="0">
                          <a:solidFill>
                            <a:srgbClr val="003366"/>
                          </a:solidFill>
                        </a:rPr>
                        <a:t> </a:t>
                      </a:r>
                      <a:r>
                        <a:rPr lang="de-AT" sz="1300" b="0" i="0">
                          <a:solidFill>
                            <a:srgbClr val="003366"/>
                          </a:solidFill>
                        </a:rPr>
                        <a:t>parent</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rgbClr val="003366"/>
                          </a:solidFill>
                        </a:rPr>
                        <a:t>110,926</a:t>
                      </a:r>
                    </a:p>
                  </a:txBody>
                  <a:tcPr anchor="ctr">
                    <a:solidFill>
                      <a:schemeClr val="bg1">
                        <a:lumMod val="85000"/>
                      </a:schemeClr>
                    </a:solidFill>
                  </a:tcPr>
                </a:tc>
                <a:tc>
                  <a:txBody>
                    <a:bodyPr/>
                    <a:lstStyle/>
                    <a:p>
                      <a:pPr algn="ctr"/>
                      <a:r>
                        <a:rPr lang="de-AT" sz="1300" i="0" dirty="0">
                          <a:solidFill>
                            <a:srgbClr val="003366"/>
                          </a:solidFill>
                        </a:rPr>
                        <a:t>70,188</a:t>
                      </a:r>
                    </a:p>
                  </a:txBody>
                  <a:tcPr anchor="ctr">
                    <a:solidFill>
                      <a:schemeClr val="bg1">
                        <a:lumMod val="85000"/>
                      </a:schemeClr>
                    </a:solidFill>
                  </a:tcPr>
                </a:tc>
                <a:tc>
                  <a:txBody>
                    <a:bodyPr/>
                    <a:lstStyle/>
                    <a:p>
                      <a:pPr algn="ctr"/>
                      <a:r>
                        <a:rPr lang="de-AT" sz="1300" i="0" dirty="0">
                          <a:solidFill>
                            <a:srgbClr val="003366"/>
                          </a:solidFill>
                        </a:rPr>
                        <a:t>58 %</a:t>
                      </a:r>
                    </a:p>
                  </a:txBody>
                  <a:tcPr anchor="ctr">
                    <a:solidFill>
                      <a:schemeClr val="bg1">
                        <a:lumMod val="85000"/>
                      </a:schemeClr>
                    </a:solidFill>
                  </a:tcPr>
                </a:tc>
                <a:extLst>
                  <a:ext uri="{0D108BD9-81ED-4DB2-BD59-A6C34878D82A}">
                    <a16:rowId xmlns:a16="http://schemas.microsoft.com/office/drawing/2014/main" xmlns="" val="1492380933"/>
                  </a:ext>
                </a:extLst>
              </a:tr>
              <a:tr h="305517">
                <a:tc>
                  <a:txBody>
                    <a:bodyPr/>
                    <a:lstStyle/>
                    <a:p>
                      <a:pPr algn="l"/>
                      <a:r>
                        <a:rPr lang="de-AT" sz="1300" b="0" i="0" dirty="0">
                          <a:solidFill>
                            <a:srgbClr val="003366"/>
                          </a:solidFill>
                        </a:rPr>
                        <a:t>Non-controlling </a:t>
                      </a:r>
                      <a:r>
                        <a:rPr lang="de-AT" sz="1300" b="0" i="0" dirty="0" err="1">
                          <a:solidFill>
                            <a:srgbClr val="003366"/>
                          </a:solidFill>
                        </a:rPr>
                        <a:t>interests</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rgbClr val="003366"/>
                          </a:solidFill>
                        </a:rPr>
                        <a:t>-27,445</a:t>
                      </a:r>
                    </a:p>
                  </a:txBody>
                  <a:tcPr anchor="ctr">
                    <a:solidFill>
                      <a:schemeClr val="bg1">
                        <a:lumMod val="85000"/>
                      </a:schemeClr>
                    </a:solidFill>
                  </a:tcPr>
                </a:tc>
                <a:tc>
                  <a:txBody>
                    <a:bodyPr/>
                    <a:lstStyle/>
                    <a:p>
                      <a:pPr algn="ctr"/>
                      <a:r>
                        <a:rPr lang="de-AT" sz="1300" i="0" dirty="0">
                          <a:solidFill>
                            <a:srgbClr val="003366"/>
                          </a:solidFill>
                        </a:rPr>
                        <a:t>-27,130</a:t>
                      </a:r>
                    </a:p>
                  </a:txBody>
                  <a:tcPr anchor="ctr">
                    <a:solidFill>
                      <a:schemeClr val="bg1">
                        <a:lumMod val="85000"/>
                      </a:schemeClr>
                    </a:solidFill>
                  </a:tcPr>
                </a:tc>
                <a:tc>
                  <a:txBody>
                    <a:bodyPr/>
                    <a:lstStyle/>
                    <a:p>
                      <a:pPr algn="ctr"/>
                      <a:r>
                        <a:rPr lang="de-AT" sz="1300" i="0" dirty="0">
                          <a:solidFill>
                            <a:srgbClr val="003366"/>
                          </a:solidFill>
                        </a:rPr>
                        <a:t>-</a:t>
                      </a:r>
                    </a:p>
                  </a:txBody>
                  <a:tcPr anchor="ctr">
                    <a:solidFill>
                      <a:schemeClr val="bg1">
                        <a:lumMod val="85000"/>
                      </a:schemeClr>
                    </a:solidFill>
                  </a:tcPr>
                </a:tc>
                <a:extLst>
                  <a:ext uri="{0D108BD9-81ED-4DB2-BD59-A6C34878D82A}">
                    <a16:rowId xmlns:a16="http://schemas.microsoft.com/office/drawing/2014/main" xmlns="" val="821266660"/>
                  </a:ext>
                </a:extLst>
              </a:tr>
              <a:tr h="305517">
                <a:tc>
                  <a:txBody>
                    <a:bodyPr/>
                    <a:lstStyle/>
                    <a:p>
                      <a:pPr algn="l"/>
                      <a:r>
                        <a:rPr lang="de-AT" sz="1300" b="0" i="0" dirty="0">
                          <a:solidFill>
                            <a:srgbClr val="003366"/>
                          </a:solidFill>
                        </a:rPr>
                        <a:t>Equity</a:t>
                      </a:r>
                    </a:p>
                  </a:txBody>
                  <a:tcPr anchor="ctr">
                    <a:solidFill>
                      <a:schemeClr val="bg1">
                        <a:lumMod val="85000"/>
                      </a:schemeClr>
                    </a:solidFill>
                  </a:tcPr>
                </a:tc>
                <a:tc>
                  <a:txBody>
                    <a:bodyPr/>
                    <a:lstStyle/>
                    <a:p>
                      <a:pPr algn="ctr"/>
                      <a:r>
                        <a:rPr lang="de-AT" sz="1300" i="0" dirty="0">
                          <a:solidFill>
                            <a:srgbClr val="003366"/>
                          </a:solidFill>
                        </a:rPr>
                        <a:t>83,481</a:t>
                      </a:r>
                    </a:p>
                  </a:txBody>
                  <a:tcPr anchor="ctr">
                    <a:solidFill>
                      <a:schemeClr val="bg1">
                        <a:lumMod val="85000"/>
                      </a:schemeClr>
                    </a:solidFill>
                  </a:tcPr>
                </a:tc>
                <a:tc>
                  <a:txBody>
                    <a:bodyPr/>
                    <a:lstStyle/>
                    <a:p>
                      <a:pPr algn="ctr"/>
                      <a:r>
                        <a:rPr lang="de-AT" sz="1300" i="0" dirty="0">
                          <a:solidFill>
                            <a:srgbClr val="003366"/>
                          </a:solidFill>
                        </a:rPr>
                        <a:t>43,058</a:t>
                      </a:r>
                    </a:p>
                  </a:txBody>
                  <a:tcPr anchor="ctr">
                    <a:solidFill>
                      <a:schemeClr val="bg1">
                        <a:lumMod val="85000"/>
                      </a:schemeClr>
                    </a:solidFill>
                  </a:tcPr>
                </a:tc>
                <a:tc>
                  <a:txBody>
                    <a:bodyPr/>
                    <a:lstStyle/>
                    <a:p>
                      <a:pPr algn="ctr"/>
                      <a:r>
                        <a:rPr lang="de-AT" sz="1300" i="0" dirty="0">
                          <a:solidFill>
                            <a:srgbClr val="003366"/>
                          </a:solidFill>
                        </a:rPr>
                        <a:t>94 %</a:t>
                      </a:r>
                    </a:p>
                  </a:txBody>
                  <a:tcPr anchor="ctr">
                    <a:solidFill>
                      <a:schemeClr val="bg1">
                        <a:lumMod val="85000"/>
                      </a:schemeClr>
                    </a:solidFill>
                  </a:tcPr>
                </a:tc>
                <a:extLst>
                  <a:ext uri="{0D108BD9-81ED-4DB2-BD59-A6C34878D82A}">
                    <a16:rowId xmlns:a16="http://schemas.microsoft.com/office/drawing/2014/main" xmlns="" val="804891807"/>
                  </a:ext>
                </a:extLst>
              </a:tr>
              <a:tr h="305517">
                <a:tc>
                  <a:txBody>
                    <a:bodyPr/>
                    <a:lstStyle/>
                    <a:p>
                      <a:pPr algn="l"/>
                      <a:r>
                        <a:rPr lang="de-AT" sz="1300" b="0" i="0" dirty="0">
                          <a:solidFill>
                            <a:srgbClr val="003366"/>
                          </a:solidFill>
                        </a:rPr>
                        <a:t>Long-term </a:t>
                      </a:r>
                      <a:r>
                        <a:rPr lang="de-AT" sz="1300" b="0" i="0" dirty="0" err="1">
                          <a:solidFill>
                            <a:srgbClr val="003366"/>
                          </a:solidFill>
                        </a:rPr>
                        <a:t>Debt</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rgbClr val="003366"/>
                          </a:solidFill>
                        </a:rPr>
                        <a:t>154,300</a:t>
                      </a:r>
                    </a:p>
                  </a:txBody>
                  <a:tcPr anchor="ctr">
                    <a:solidFill>
                      <a:schemeClr val="bg1">
                        <a:lumMod val="85000"/>
                      </a:schemeClr>
                    </a:solidFill>
                  </a:tcPr>
                </a:tc>
                <a:tc>
                  <a:txBody>
                    <a:bodyPr/>
                    <a:lstStyle/>
                    <a:p>
                      <a:pPr algn="ctr"/>
                      <a:r>
                        <a:rPr lang="de-AT" sz="1300" i="0" dirty="0">
                          <a:solidFill>
                            <a:srgbClr val="003366"/>
                          </a:solidFill>
                        </a:rPr>
                        <a:t>169,371</a:t>
                      </a:r>
                    </a:p>
                  </a:txBody>
                  <a:tcPr anchor="ctr">
                    <a:solidFill>
                      <a:schemeClr val="bg1">
                        <a:lumMod val="85000"/>
                      </a:schemeClr>
                    </a:solidFill>
                  </a:tcPr>
                </a:tc>
                <a:tc>
                  <a:txBody>
                    <a:bodyPr/>
                    <a:lstStyle/>
                    <a:p>
                      <a:pPr algn="ctr"/>
                      <a:r>
                        <a:rPr lang="de-AT" sz="1300" i="0" dirty="0">
                          <a:solidFill>
                            <a:srgbClr val="003366"/>
                          </a:solidFill>
                        </a:rPr>
                        <a:t>-9 %</a:t>
                      </a:r>
                    </a:p>
                  </a:txBody>
                  <a:tcPr anchor="ctr">
                    <a:solidFill>
                      <a:schemeClr val="bg1">
                        <a:lumMod val="85000"/>
                      </a:schemeClr>
                    </a:solidFill>
                  </a:tcPr>
                </a:tc>
                <a:extLst>
                  <a:ext uri="{0D108BD9-81ED-4DB2-BD59-A6C34878D82A}">
                    <a16:rowId xmlns:a16="http://schemas.microsoft.com/office/drawing/2014/main" xmlns="" val="1517672901"/>
                  </a:ext>
                </a:extLst>
              </a:tr>
              <a:tr h="305517">
                <a:tc>
                  <a:txBody>
                    <a:bodyPr/>
                    <a:lstStyle/>
                    <a:p>
                      <a:pPr algn="l"/>
                      <a:r>
                        <a:rPr lang="de-AT" sz="1300" b="0" i="0" dirty="0">
                          <a:solidFill>
                            <a:srgbClr val="003366"/>
                          </a:solidFill>
                        </a:rPr>
                        <a:t>Short-term </a:t>
                      </a:r>
                      <a:r>
                        <a:rPr lang="de-AT" sz="1300" b="0" i="0" dirty="0" err="1">
                          <a:solidFill>
                            <a:srgbClr val="003366"/>
                          </a:solidFill>
                        </a:rPr>
                        <a:t>Debt</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rgbClr val="003366"/>
                          </a:solidFill>
                        </a:rPr>
                        <a:t>26,468</a:t>
                      </a:r>
                    </a:p>
                  </a:txBody>
                  <a:tcPr anchor="ctr">
                    <a:solidFill>
                      <a:schemeClr val="bg1">
                        <a:lumMod val="85000"/>
                      </a:schemeClr>
                    </a:solidFill>
                  </a:tcPr>
                </a:tc>
                <a:tc>
                  <a:txBody>
                    <a:bodyPr/>
                    <a:lstStyle/>
                    <a:p>
                      <a:pPr algn="ctr"/>
                      <a:r>
                        <a:rPr lang="de-AT" sz="1300" i="0" dirty="0">
                          <a:solidFill>
                            <a:srgbClr val="003366"/>
                          </a:solidFill>
                        </a:rPr>
                        <a:t>145,457</a:t>
                      </a:r>
                    </a:p>
                  </a:txBody>
                  <a:tcPr anchor="ctr">
                    <a:solidFill>
                      <a:schemeClr val="bg1">
                        <a:lumMod val="85000"/>
                      </a:schemeClr>
                    </a:solidFill>
                  </a:tcPr>
                </a:tc>
                <a:tc>
                  <a:txBody>
                    <a:bodyPr/>
                    <a:lstStyle/>
                    <a:p>
                      <a:pPr algn="ctr"/>
                      <a:r>
                        <a:rPr lang="de-AT" sz="1300" i="0" dirty="0">
                          <a:solidFill>
                            <a:srgbClr val="003366"/>
                          </a:solidFill>
                        </a:rPr>
                        <a:t>-82 %</a:t>
                      </a:r>
                    </a:p>
                  </a:txBody>
                  <a:tcPr anchor="ctr">
                    <a:solidFill>
                      <a:schemeClr val="bg1">
                        <a:lumMod val="85000"/>
                      </a:schemeClr>
                    </a:solidFill>
                  </a:tcPr>
                </a:tc>
                <a:extLst>
                  <a:ext uri="{0D108BD9-81ED-4DB2-BD59-A6C34878D82A}">
                    <a16:rowId xmlns:a16="http://schemas.microsoft.com/office/drawing/2014/main" xmlns="" val="269786225"/>
                  </a:ext>
                </a:extLst>
              </a:tr>
              <a:tr h="305517">
                <a:tc>
                  <a:txBody>
                    <a:bodyPr/>
                    <a:lstStyle/>
                    <a:p>
                      <a:pPr algn="l"/>
                      <a:r>
                        <a:rPr lang="de-AT" sz="1300" b="0" i="1" dirty="0">
                          <a:solidFill>
                            <a:srgbClr val="003366"/>
                          </a:solidFill>
                        </a:rPr>
                        <a:t>Total Equity and </a:t>
                      </a:r>
                      <a:r>
                        <a:rPr lang="de-AT" sz="1300" b="0" i="1" dirty="0" err="1">
                          <a:solidFill>
                            <a:srgbClr val="003366"/>
                          </a:solidFill>
                        </a:rPr>
                        <a:t>Liabilities</a:t>
                      </a:r>
                      <a:endParaRPr lang="de-AT" sz="1300" b="0" i="1" dirty="0">
                        <a:solidFill>
                          <a:srgbClr val="003366"/>
                        </a:solidFill>
                      </a:endParaRPr>
                    </a:p>
                  </a:txBody>
                  <a:tcPr anchor="ctr">
                    <a:solidFill>
                      <a:schemeClr val="bg1">
                        <a:lumMod val="85000"/>
                      </a:schemeClr>
                    </a:solidFill>
                  </a:tcPr>
                </a:tc>
                <a:tc>
                  <a:txBody>
                    <a:bodyPr/>
                    <a:lstStyle/>
                    <a:p>
                      <a:pPr algn="ctr"/>
                      <a:r>
                        <a:rPr lang="de-AT" sz="1300" i="1" dirty="0">
                          <a:solidFill>
                            <a:srgbClr val="003366"/>
                          </a:solidFill>
                        </a:rPr>
                        <a:t>265,254</a:t>
                      </a:r>
                    </a:p>
                  </a:txBody>
                  <a:tcPr anchor="ctr">
                    <a:solidFill>
                      <a:schemeClr val="bg1">
                        <a:lumMod val="85000"/>
                      </a:schemeClr>
                    </a:solidFill>
                  </a:tcPr>
                </a:tc>
                <a:tc>
                  <a:txBody>
                    <a:bodyPr/>
                    <a:lstStyle/>
                    <a:p>
                      <a:pPr algn="ctr"/>
                      <a:r>
                        <a:rPr lang="de-AT" sz="1300" i="1" dirty="0">
                          <a:solidFill>
                            <a:srgbClr val="003366"/>
                          </a:solidFill>
                        </a:rPr>
                        <a:t>357,886</a:t>
                      </a:r>
                    </a:p>
                  </a:txBody>
                  <a:tcPr anchor="ctr">
                    <a:solidFill>
                      <a:schemeClr val="bg1">
                        <a:lumMod val="85000"/>
                      </a:schemeClr>
                    </a:solidFill>
                  </a:tcPr>
                </a:tc>
                <a:tc>
                  <a:txBody>
                    <a:bodyPr/>
                    <a:lstStyle/>
                    <a:p>
                      <a:pPr algn="ctr"/>
                      <a:r>
                        <a:rPr lang="de-AT" sz="1300" i="1" dirty="0">
                          <a:solidFill>
                            <a:srgbClr val="003366"/>
                          </a:solidFill>
                        </a:rPr>
                        <a:t>-26 %</a:t>
                      </a:r>
                    </a:p>
                  </a:txBody>
                  <a:tcPr anchor="ctr">
                    <a:solidFill>
                      <a:schemeClr val="bg1">
                        <a:lumMod val="85000"/>
                      </a:schemeClr>
                    </a:solidFill>
                  </a:tcPr>
                </a:tc>
                <a:extLst>
                  <a:ext uri="{0D108BD9-81ED-4DB2-BD59-A6C34878D82A}">
                    <a16:rowId xmlns:a16="http://schemas.microsoft.com/office/drawing/2014/main" xmlns="" val="3675832411"/>
                  </a:ext>
                </a:extLst>
              </a:tr>
            </a:tbl>
          </a:graphicData>
        </a:graphic>
      </p:graphicFrame>
      <p:graphicFrame>
        <p:nvGraphicFramePr>
          <p:cNvPr id="5" name="Objekt 4">
            <a:extLst>
              <a:ext uri="{FF2B5EF4-FFF2-40B4-BE49-F238E27FC236}">
                <a16:creationId xmlns:a16="http://schemas.microsoft.com/office/drawing/2014/main" xmlns="" id="{2BBA9BCF-EEB1-4AEC-BBC4-A184A12EE2E5}"/>
              </a:ext>
            </a:extLst>
          </p:cNvPr>
          <p:cNvGraphicFramePr>
            <a:graphicFrameLocks noChangeAspect="1"/>
          </p:cNvGraphicFramePr>
          <p:nvPr>
            <p:extLst>
              <p:ext uri="{D42A27DB-BD31-4B8C-83A1-F6EECF244321}">
                <p14:modId xmlns:p14="http://schemas.microsoft.com/office/powerpoint/2010/main" xmlns="" val="1374498254"/>
              </p:ext>
            </p:extLst>
          </p:nvPr>
        </p:nvGraphicFramePr>
        <p:xfrm>
          <a:off x="8308796" y="119284"/>
          <a:ext cx="1440000" cy="1442602"/>
        </p:xfrm>
        <a:graphic>
          <a:graphicData uri="http://schemas.openxmlformats.org/presentationml/2006/ole">
            <p:oleObj spid="_x0000_s47152" name="Image" r:id="rId4" imgW="14996825" imgH="14996825" progId="">
              <p:embed/>
            </p:oleObj>
          </a:graphicData>
        </a:graphic>
      </p:graphicFrame>
    </p:spTree>
    <p:extLst>
      <p:ext uri="{BB962C8B-B14F-4D97-AF65-F5344CB8AC3E}">
        <p14:creationId xmlns:p14="http://schemas.microsoft.com/office/powerpoint/2010/main" xmlns="" val="701215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B08328-CF1F-4F88-8FB5-3533DA79D26D}"/>
              </a:ext>
            </a:extLst>
          </p:cNvPr>
          <p:cNvSpPr>
            <a:spLocks noGrp="1"/>
          </p:cNvSpPr>
          <p:nvPr>
            <p:ph type="title"/>
          </p:nvPr>
        </p:nvSpPr>
        <p:spPr/>
        <p:txBody>
          <a:bodyPr/>
          <a:lstStyle/>
          <a:p>
            <a:r>
              <a:rPr lang="de-DE" sz="3000" dirty="0">
                <a:solidFill>
                  <a:srgbClr val="C00000"/>
                </a:solidFill>
              </a:rPr>
              <a:t>Cash </a:t>
            </a:r>
            <a:r>
              <a:rPr lang="de-DE" sz="3000" dirty="0" err="1">
                <a:solidFill>
                  <a:srgbClr val="C00000"/>
                </a:solidFill>
              </a:rPr>
              <a:t>flow</a:t>
            </a:r>
            <a:r>
              <a:rPr lang="de-DE" sz="3000" dirty="0">
                <a:solidFill>
                  <a:srgbClr val="C00000"/>
                </a:solidFill>
              </a:rPr>
              <a:t> </a:t>
            </a:r>
            <a:r>
              <a:rPr lang="de-DE" sz="3000" dirty="0" err="1">
                <a:solidFill>
                  <a:srgbClr val="C00000"/>
                </a:solidFill>
              </a:rPr>
              <a:t>statement</a:t>
            </a:r>
            <a:r>
              <a:rPr lang="de-DE" sz="3000" dirty="0">
                <a:solidFill>
                  <a:srgbClr val="C00000"/>
                </a:solidFill>
              </a:rPr>
              <a:t> – FY 2017</a:t>
            </a:r>
          </a:p>
        </p:txBody>
      </p:sp>
      <p:graphicFrame>
        <p:nvGraphicFramePr>
          <p:cNvPr id="6" name="Tabelle 5">
            <a:extLst>
              <a:ext uri="{FF2B5EF4-FFF2-40B4-BE49-F238E27FC236}">
                <a16:creationId xmlns:a16="http://schemas.microsoft.com/office/drawing/2014/main" xmlns="" id="{21FB7F95-526F-428D-B200-2F8A26DC7B11}"/>
              </a:ext>
            </a:extLst>
          </p:cNvPr>
          <p:cNvGraphicFramePr>
            <a:graphicFrameLocks noGrp="1"/>
          </p:cNvGraphicFramePr>
          <p:nvPr>
            <p:extLst>
              <p:ext uri="{D42A27DB-BD31-4B8C-83A1-F6EECF244321}">
                <p14:modId xmlns:p14="http://schemas.microsoft.com/office/powerpoint/2010/main" xmlns="" val="959284874"/>
              </p:ext>
            </p:extLst>
          </p:nvPr>
        </p:nvGraphicFramePr>
        <p:xfrm>
          <a:off x="583095" y="1514902"/>
          <a:ext cx="7701702" cy="2561471"/>
        </p:xfrm>
        <a:graphic>
          <a:graphicData uri="http://schemas.openxmlformats.org/drawingml/2006/table">
            <a:tbl>
              <a:tblPr firstRow="1" bandRow="1">
                <a:tableStyleId>{5C22544A-7EE6-4342-B048-85BDC9FD1C3A}</a:tableStyleId>
              </a:tblPr>
              <a:tblGrid>
                <a:gridCol w="3805974">
                  <a:extLst>
                    <a:ext uri="{9D8B030D-6E8A-4147-A177-3AD203B41FA5}">
                      <a16:colId xmlns:a16="http://schemas.microsoft.com/office/drawing/2014/main" xmlns="" val="2407450897"/>
                    </a:ext>
                  </a:extLst>
                </a:gridCol>
                <a:gridCol w="1272693">
                  <a:extLst>
                    <a:ext uri="{9D8B030D-6E8A-4147-A177-3AD203B41FA5}">
                      <a16:colId xmlns:a16="http://schemas.microsoft.com/office/drawing/2014/main" xmlns="" val="3676990347"/>
                    </a:ext>
                  </a:extLst>
                </a:gridCol>
                <a:gridCol w="1272693">
                  <a:extLst>
                    <a:ext uri="{9D8B030D-6E8A-4147-A177-3AD203B41FA5}">
                      <a16:colId xmlns:a16="http://schemas.microsoft.com/office/drawing/2014/main" xmlns="" val="1242271796"/>
                    </a:ext>
                  </a:extLst>
                </a:gridCol>
                <a:gridCol w="1350342">
                  <a:extLst>
                    <a:ext uri="{9D8B030D-6E8A-4147-A177-3AD203B41FA5}">
                      <a16:colId xmlns:a16="http://schemas.microsoft.com/office/drawing/2014/main" xmlns="" val="2650624822"/>
                    </a:ext>
                  </a:extLst>
                </a:gridCol>
              </a:tblGrid>
              <a:tr h="422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EUR (in </a:t>
                      </a:r>
                      <a:r>
                        <a:rPr lang="de-AT" sz="1400" dirty="0" err="1">
                          <a:solidFill>
                            <a:schemeClr val="bg1"/>
                          </a:solidFill>
                        </a:rPr>
                        <a:t>thousand</a:t>
                      </a:r>
                      <a:r>
                        <a:rPr lang="de-AT" sz="1400" dirty="0">
                          <a:solidFill>
                            <a:schemeClr val="bg1"/>
                          </a:solidFill>
                        </a:rPr>
                        <a:t>)</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1-12 2017</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1-12 2016</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a:t>
                      </a:r>
                      <a:endParaRPr lang="de-AT" sz="1400" dirty="0"/>
                    </a:p>
                  </a:txBody>
                  <a:tcPr anchor="ctr">
                    <a:solidFill>
                      <a:srgbClr val="003366"/>
                    </a:solidFill>
                  </a:tcPr>
                </a:tc>
                <a:extLst>
                  <a:ext uri="{0D108BD9-81ED-4DB2-BD59-A6C34878D82A}">
                    <a16:rowId xmlns:a16="http://schemas.microsoft.com/office/drawing/2014/main" xmlns="" val="2753640708"/>
                  </a:ext>
                </a:extLst>
              </a:tr>
              <a:tr h="305517">
                <a:tc>
                  <a:txBody>
                    <a:bodyPr/>
                    <a:lstStyle/>
                    <a:p>
                      <a:pPr algn="l"/>
                      <a:r>
                        <a:rPr lang="de-AT" sz="1300" b="0" i="0" dirty="0">
                          <a:solidFill>
                            <a:srgbClr val="003366"/>
                          </a:solidFill>
                        </a:rPr>
                        <a:t>Cash </a:t>
                      </a:r>
                      <a:r>
                        <a:rPr lang="de-AT" sz="1300" b="0" i="0" dirty="0" err="1">
                          <a:solidFill>
                            <a:srgbClr val="003366"/>
                          </a:solidFill>
                        </a:rPr>
                        <a:t>receipts</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rgbClr val="003366"/>
                          </a:solidFill>
                        </a:rPr>
                        <a:t>46,347</a:t>
                      </a:r>
                    </a:p>
                  </a:txBody>
                  <a:tcPr anchor="ctr">
                    <a:solidFill>
                      <a:schemeClr val="bg1">
                        <a:lumMod val="85000"/>
                      </a:schemeClr>
                    </a:solidFill>
                  </a:tcPr>
                </a:tc>
                <a:tc>
                  <a:txBody>
                    <a:bodyPr/>
                    <a:lstStyle/>
                    <a:p>
                      <a:pPr algn="ctr"/>
                      <a:r>
                        <a:rPr lang="de-AT" sz="1300" i="0" dirty="0">
                          <a:solidFill>
                            <a:srgbClr val="003366"/>
                          </a:solidFill>
                        </a:rPr>
                        <a:t>64,370</a:t>
                      </a:r>
                    </a:p>
                  </a:txBody>
                  <a:tcPr anchor="ctr">
                    <a:solidFill>
                      <a:schemeClr val="bg1">
                        <a:lumMod val="85000"/>
                      </a:schemeClr>
                    </a:solidFill>
                  </a:tcPr>
                </a:tc>
                <a:tc>
                  <a:txBody>
                    <a:bodyPr/>
                    <a:lstStyle/>
                    <a:p>
                      <a:pPr algn="ctr"/>
                      <a:r>
                        <a:rPr lang="de-AT" sz="1300" i="0" dirty="0">
                          <a:solidFill>
                            <a:srgbClr val="003366"/>
                          </a:solidFill>
                        </a:rPr>
                        <a:t>-28 %</a:t>
                      </a:r>
                    </a:p>
                  </a:txBody>
                  <a:tcPr anchor="ctr">
                    <a:solidFill>
                      <a:schemeClr val="bg1">
                        <a:lumMod val="85000"/>
                      </a:schemeClr>
                    </a:solidFill>
                  </a:tcPr>
                </a:tc>
                <a:extLst>
                  <a:ext uri="{0D108BD9-81ED-4DB2-BD59-A6C34878D82A}">
                    <a16:rowId xmlns:a16="http://schemas.microsoft.com/office/drawing/2014/main" xmlns="" val="1654644576"/>
                  </a:ext>
                </a:extLst>
              </a:tr>
              <a:tr h="305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300" b="0" i="0" dirty="0">
                          <a:solidFill>
                            <a:srgbClr val="003366"/>
                          </a:solidFill>
                        </a:rPr>
                        <a:t>Cash </a:t>
                      </a:r>
                      <a:r>
                        <a:rPr lang="de-AT" sz="1300" b="0" i="0" dirty="0" err="1">
                          <a:solidFill>
                            <a:srgbClr val="003366"/>
                          </a:solidFill>
                        </a:rPr>
                        <a:t>payments</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rgbClr val="003366"/>
                          </a:solidFill>
                        </a:rPr>
                        <a:t>-34,345</a:t>
                      </a:r>
                    </a:p>
                  </a:txBody>
                  <a:tcPr anchor="ctr">
                    <a:solidFill>
                      <a:schemeClr val="bg1">
                        <a:lumMod val="85000"/>
                      </a:schemeClr>
                    </a:solidFill>
                  </a:tcPr>
                </a:tc>
                <a:tc>
                  <a:txBody>
                    <a:bodyPr/>
                    <a:lstStyle/>
                    <a:p>
                      <a:pPr algn="ctr"/>
                      <a:r>
                        <a:rPr lang="de-AT" sz="1300" i="0" dirty="0">
                          <a:solidFill>
                            <a:srgbClr val="003366"/>
                          </a:solidFill>
                        </a:rPr>
                        <a:t>-51,412</a:t>
                      </a:r>
                    </a:p>
                  </a:txBody>
                  <a:tcPr anchor="ctr">
                    <a:solidFill>
                      <a:schemeClr val="bg1">
                        <a:lumMod val="85000"/>
                      </a:schemeClr>
                    </a:solidFill>
                  </a:tcPr>
                </a:tc>
                <a:tc>
                  <a:txBody>
                    <a:bodyPr/>
                    <a:lstStyle/>
                    <a:p>
                      <a:pPr algn="ctr"/>
                      <a:r>
                        <a:rPr lang="de-AT" sz="1300" i="0" dirty="0">
                          <a:solidFill>
                            <a:srgbClr val="003366"/>
                          </a:solidFill>
                        </a:rPr>
                        <a:t>-33 %</a:t>
                      </a:r>
                    </a:p>
                  </a:txBody>
                  <a:tcPr anchor="ctr">
                    <a:solidFill>
                      <a:schemeClr val="bg1">
                        <a:lumMod val="85000"/>
                      </a:schemeClr>
                    </a:solidFill>
                  </a:tcPr>
                </a:tc>
                <a:extLst>
                  <a:ext uri="{0D108BD9-81ED-4DB2-BD59-A6C34878D82A}">
                    <a16:rowId xmlns:a16="http://schemas.microsoft.com/office/drawing/2014/main" xmlns="" val="1310875393"/>
                  </a:ext>
                </a:extLst>
              </a:tr>
              <a:tr h="305517">
                <a:tc>
                  <a:txBody>
                    <a:bodyPr/>
                    <a:lstStyle/>
                    <a:p>
                      <a:pPr algn="l"/>
                      <a:r>
                        <a:rPr lang="de-AT" sz="1300" b="0" i="1" dirty="0">
                          <a:solidFill>
                            <a:srgbClr val="003366"/>
                          </a:solidFill>
                        </a:rPr>
                        <a:t>Cash </a:t>
                      </a:r>
                      <a:r>
                        <a:rPr lang="de-AT" sz="1300" b="0" i="1" dirty="0" err="1">
                          <a:solidFill>
                            <a:srgbClr val="003366"/>
                          </a:solidFill>
                        </a:rPr>
                        <a:t>flow</a:t>
                      </a:r>
                      <a:r>
                        <a:rPr lang="de-AT" sz="1300" b="0" i="1" dirty="0">
                          <a:solidFill>
                            <a:srgbClr val="003366"/>
                          </a:solidFill>
                        </a:rPr>
                        <a:t> </a:t>
                      </a:r>
                      <a:r>
                        <a:rPr lang="de-AT" sz="1300" b="0" i="1" dirty="0" err="1">
                          <a:solidFill>
                            <a:srgbClr val="003366"/>
                          </a:solidFill>
                        </a:rPr>
                        <a:t>from</a:t>
                      </a:r>
                      <a:r>
                        <a:rPr lang="de-AT" sz="1300" b="0" i="1" dirty="0">
                          <a:solidFill>
                            <a:srgbClr val="003366"/>
                          </a:solidFill>
                        </a:rPr>
                        <a:t> </a:t>
                      </a:r>
                      <a:r>
                        <a:rPr lang="de-AT" sz="1300" b="0" i="1" dirty="0" err="1">
                          <a:solidFill>
                            <a:srgbClr val="003366"/>
                          </a:solidFill>
                        </a:rPr>
                        <a:t>operating</a:t>
                      </a:r>
                      <a:r>
                        <a:rPr lang="de-AT" sz="1300" b="0" i="1" dirty="0">
                          <a:solidFill>
                            <a:srgbClr val="003366"/>
                          </a:solidFill>
                        </a:rPr>
                        <a:t> </a:t>
                      </a:r>
                      <a:r>
                        <a:rPr lang="de-AT" sz="1300" b="0" i="1" dirty="0" err="1">
                          <a:solidFill>
                            <a:srgbClr val="003366"/>
                          </a:solidFill>
                        </a:rPr>
                        <a:t>activities</a:t>
                      </a:r>
                      <a:endParaRPr lang="de-AT" sz="1300" b="0" i="1" dirty="0">
                        <a:solidFill>
                          <a:srgbClr val="003366"/>
                        </a:solidFill>
                      </a:endParaRPr>
                    </a:p>
                  </a:txBody>
                  <a:tcPr anchor="ctr">
                    <a:solidFill>
                      <a:schemeClr val="bg1">
                        <a:lumMod val="85000"/>
                      </a:schemeClr>
                    </a:solidFill>
                  </a:tcPr>
                </a:tc>
                <a:tc>
                  <a:txBody>
                    <a:bodyPr/>
                    <a:lstStyle/>
                    <a:p>
                      <a:pPr algn="ctr"/>
                      <a:r>
                        <a:rPr lang="de-AT" sz="1300" i="1" dirty="0">
                          <a:solidFill>
                            <a:srgbClr val="003366"/>
                          </a:solidFill>
                        </a:rPr>
                        <a:t>12,002</a:t>
                      </a:r>
                    </a:p>
                  </a:txBody>
                  <a:tcPr anchor="ctr">
                    <a:solidFill>
                      <a:schemeClr val="bg1">
                        <a:lumMod val="85000"/>
                      </a:schemeClr>
                    </a:solidFill>
                  </a:tcPr>
                </a:tc>
                <a:tc>
                  <a:txBody>
                    <a:bodyPr/>
                    <a:lstStyle/>
                    <a:p>
                      <a:pPr algn="ctr"/>
                      <a:r>
                        <a:rPr lang="de-AT" sz="1300" i="1" dirty="0">
                          <a:solidFill>
                            <a:srgbClr val="003366"/>
                          </a:solidFill>
                        </a:rPr>
                        <a:t>12,958</a:t>
                      </a:r>
                    </a:p>
                  </a:txBody>
                  <a:tcPr anchor="ctr">
                    <a:solidFill>
                      <a:schemeClr val="bg1">
                        <a:lumMod val="85000"/>
                      </a:schemeClr>
                    </a:solidFill>
                  </a:tcPr>
                </a:tc>
                <a:tc>
                  <a:txBody>
                    <a:bodyPr/>
                    <a:lstStyle/>
                    <a:p>
                      <a:pPr algn="ctr"/>
                      <a:r>
                        <a:rPr lang="de-AT" sz="1300" i="0" dirty="0">
                          <a:solidFill>
                            <a:srgbClr val="003366"/>
                          </a:solidFill>
                        </a:rPr>
                        <a:t>-7 %</a:t>
                      </a:r>
                    </a:p>
                  </a:txBody>
                  <a:tcPr anchor="ctr">
                    <a:solidFill>
                      <a:schemeClr val="bg1">
                        <a:lumMod val="85000"/>
                      </a:schemeClr>
                    </a:solidFill>
                  </a:tcPr>
                </a:tc>
                <a:extLst>
                  <a:ext uri="{0D108BD9-81ED-4DB2-BD59-A6C34878D82A}">
                    <a16:rowId xmlns:a16="http://schemas.microsoft.com/office/drawing/2014/main" xmlns="" val="1526677972"/>
                  </a:ext>
                </a:extLst>
              </a:tr>
              <a:tr h="305517">
                <a:tc>
                  <a:txBody>
                    <a:bodyPr/>
                    <a:lstStyle/>
                    <a:p>
                      <a:pPr algn="l"/>
                      <a:endParaRPr lang="de-AT" sz="1300" b="0" i="0" dirty="0">
                        <a:solidFill>
                          <a:srgbClr val="003366"/>
                        </a:solidFill>
                      </a:endParaRPr>
                    </a:p>
                  </a:txBody>
                  <a:tcPr anchor="ctr">
                    <a:solidFill>
                      <a:schemeClr val="bg1">
                        <a:lumMod val="85000"/>
                      </a:schemeClr>
                    </a:solidFill>
                  </a:tcPr>
                </a:tc>
                <a:tc>
                  <a:txBody>
                    <a:bodyPr/>
                    <a:lstStyle/>
                    <a:p>
                      <a:pPr algn="ctr"/>
                      <a:endParaRPr lang="de-AT" sz="1300" i="0" dirty="0">
                        <a:solidFill>
                          <a:srgbClr val="003366"/>
                        </a:solidFill>
                      </a:endParaRPr>
                    </a:p>
                  </a:txBody>
                  <a:tcPr anchor="ctr">
                    <a:solidFill>
                      <a:schemeClr val="bg1">
                        <a:lumMod val="85000"/>
                      </a:schemeClr>
                    </a:solidFill>
                  </a:tcPr>
                </a:tc>
                <a:tc>
                  <a:txBody>
                    <a:bodyPr/>
                    <a:lstStyle/>
                    <a:p>
                      <a:pPr algn="ctr"/>
                      <a:endParaRPr lang="de-AT" sz="1300" i="0" dirty="0">
                        <a:solidFill>
                          <a:srgbClr val="003366"/>
                        </a:solidFill>
                      </a:endParaRPr>
                    </a:p>
                  </a:txBody>
                  <a:tcPr anchor="ctr">
                    <a:solidFill>
                      <a:schemeClr val="bg1">
                        <a:lumMod val="85000"/>
                      </a:schemeClr>
                    </a:solidFill>
                  </a:tcPr>
                </a:tc>
                <a:tc>
                  <a:txBody>
                    <a:bodyPr/>
                    <a:lstStyle/>
                    <a:p>
                      <a:pPr algn="ctr"/>
                      <a:endParaRPr lang="de-AT" sz="1300" i="0" dirty="0">
                        <a:solidFill>
                          <a:srgbClr val="003366"/>
                        </a:solidFill>
                      </a:endParaRPr>
                    </a:p>
                  </a:txBody>
                  <a:tcPr anchor="ctr">
                    <a:solidFill>
                      <a:schemeClr val="bg1">
                        <a:lumMod val="85000"/>
                      </a:schemeClr>
                    </a:solidFill>
                  </a:tcPr>
                </a:tc>
                <a:extLst>
                  <a:ext uri="{0D108BD9-81ED-4DB2-BD59-A6C34878D82A}">
                    <a16:rowId xmlns:a16="http://schemas.microsoft.com/office/drawing/2014/main" xmlns="" val="3755336439"/>
                  </a:ext>
                </a:extLst>
              </a:tr>
              <a:tr h="305517">
                <a:tc>
                  <a:txBody>
                    <a:bodyPr/>
                    <a:lstStyle/>
                    <a:p>
                      <a:pPr algn="l"/>
                      <a:r>
                        <a:rPr lang="de-AT" sz="1300" b="0" i="0" dirty="0">
                          <a:solidFill>
                            <a:srgbClr val="003366"/>
                          </a:solidFill>
                        </a:rPr>
                        <a:t>Cash </a:t>
                      </a:r>
                      <a:r>
                        <a:rPr lang="de-AT" sz="1300" b="0" i="0" dirty="0" err="1">
                          <a:solidFill>
                            <a:srgbClr val="003366"/>
                          </a:solidFill>
                        </a:rPr>
                        <a:t>flow</a:t>
                      </a:r>
                      <a:r>
                        <a:rPr lang="de-AT" sz="1300" b="0" i="0" dirty="0">
                          <a:solidFill>
                            <a:srgbClr val="003366"/>
                          </a:solidFill>
                        </a:rPr>
                        <a:t> </a:t>
                      </a:r>
                      <a:r>
                        <a:rPr lang="de-AT" sz="1300" b="0" i="0" dirty="0" err="1">
                          <a:solidFill>
                            <a:srgbClr val="003366"/>
                          </a:solidFill>
                        </a:rPr>
                        <a:t>from</a:t>
                      </a:r>
                      <a:r>
                        <a:rPr lang="de-AT" sz="1300" b="0" i="0" dirty="0">
                          <a:solidFill>
                            <a:srgbClr val="003366"/>
                          </a:solidFill>
                        </a:rPr>
                        <a:t> </a:t>
                      </a:r>
                      <a:r>
                        <a:rPr lang="de-AT" sz="1300" b="0" i="0" dirty="0" err="1">
                          <a:solidFill>
                            <a:srgbClr val="003366"/>
                          </a:solidFill>
                        </a:rPr>
                        <a:t>investing</a:t>
                      </a:r>
                      <a:r>
                        <a:rPr lang="de-AT" sz="1300" b="0" i="0" dirty="0">
                          <a:solidFill>
                            <a:srgbClr val="003366"/>
                          </a:solidFill>
                        </a:rPr>
                        <a:t> </a:t>
                      </a:r>
                      <a:r>
                        <a:rPr lang="de-AT" sz="1300" b="0" i="0" dirty="0" err="1">
                          <a:solidFill>
                            <a:srgbClr val="003366"/>
                          </a:solidFill>
                        </a:rPr>
                        <a:t>activities</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rgbClr val="003366"/>
                          </a:solidFill>
                        </a:rPr>
                        <a:t>48,081</a:t>
                      </a:r>
                    </a:p>
                  </a:txBody>
                  <a:tcPr anchor="ctr">
                    <a:solidFill>
                      <a:schemeClr val="bg1">
                        <a:lumMod val="85000"/>
                      </a:schemeClr>
                    </a:solidFill>
                  </a:tcPr>
                </a:tc>
                <a:tc>
                  <a:txBody>
                    <a:bodyPr/>
                    <a:lstStyle/>
                    <a:p>
                      <a:pPr algn="ctr"/>
                      <a:r>
                        <a:rPr lang="de-AT" sz="1300" i="0" dirty="0">
                          <a:solidFill>
                            <a:srgbClr val="003366"/>
                          </a:solidFill>
                        </a:rPr>
                        <a:t>10,121</a:t>
                      </a:r>
                    </a:p>
                  </a:txBody>
                  <a:tcPr anchor="ctr">
                    <a:solidFill>
                      <a:schemeClr val="bg1">
                        <a:lumMod val="85000"/>
                      </a:schemeClr>
                    </a:solidFill>
                  </a:tcPr>
                </a:tc>
                <a:tc>
                  <a:txBody>
                    <a:bodyPr/>
                    <a:lstStyle/>
                    <a:p>
                      <a:pPr algn="ctr"/>
                      <a:r>
                        <a:rPr lang="de-AT" sz="1300" i="0" dirty="0">
                          <a:solidFill>
                            <a:srgbClr val="003366"/>
                          </a:solidFill>
                        </a:rPr>
                        <a:t>375 %</a:t>
                      </a:r>
                    </a:p>
                  </a:txBody>
                  <a:tcPr anchor="ctr">
                    <a:solidFill>
                      <a:schemeClr val="bg1">
                        <a:lumMod val="85000"/>
                      </a:schemeClr>
                    </a:solidFill>
                  </a:tcPr>
                </a:tc>
                <a:extLst>
                  <a:ext uri="{0D108BD9-81ED-4DB2-BD59-A6C34878D82A}">
                    <a16:rowId xmlns:a16="http://schemas.microsoft.com/office/drawing/2014/main" xmlns="" val="2225829732"/>
                  </a:ext>
                </a:extLst>
              </a:tr>
              <a:tr h="305517">
                <a:tc>
                  <a:txBody>
                    <a:bodyPr/>
                    <a:lstStyle/>
                    <a:p>
                      <a:pPr algn="l"/>
                      <a:r>
                        <a:rPr lang="de-AT" sz="1300" b="0" i="0" dirty="0">
                          <a:solidFill>
                            <a:srgbClr val="003366"/>
                          </a:solidFill>
                        </a:rPr>
                        <a:t>Cash </a:t>
                      </a:r>
                      <a:r>
                        <a:rPr lang="de-AT" sz="1300" b="0" i="0" dirty="0" err="1">
                          <a:solidFill>
                            <a:srgbClr val="003366"/>
                          </a:solidFill>
                        </a:rPr>
                        <a:t>flow</a:t>
                      </a:r>
                      <a:r>
                        <a:rPr lang="de-AT" sz="1300" b="0" i="0" dirty="0">
                          <a:solidFill>
                            <a:srgbClr val="003366"/>
                          </a:solidFill>
                        </a:rPr>
                        <a:t> </a:t>
                      </a:r>
                      <a:r>
                        <a:rPr lang="de-AT" sz="1300" b="0" i="0" dirty="0" err="1">
                          <a:solidFill>
                            <a:srgbClr val="003366"/>
                          </a:solidFill>
                        </a:rPr>
                        <a:t>from</a:t>
                      </a:r>
                      <a:r>
                        <a:rPr lang="de-AT" sz="1300" b="0" i="0" dirty="0">
                          <a:solidFill>
                            <a:srgbClr val="003366"/>
                          </a:solidFill>
                        </a:rPr>
                        <a:t> </a:t>
                      </a:r>
                      <a:r>
                        <a:rPr lang="de-AT" sz="1300" b="0" i="0" dirty="0" err="1">
                          <a:solidFill>
                            <a:srgbClr val="003366"/>
                          </a:solidFill>
                        </a:rPr>
                        <a:t>financing</a:t>
                      </a:r>
                      <a:r>
                        <a:rPr lang="de-AT" sz="1300" b="0" i="0" dirty="0">
                          <a:solidFill>
                            <a:srgbClr val="003366"/>
                          </a:solidFill>
                        </a:rPr>
                        <a:t> </a:t>
                      </a:r>
                      <a:r>
                        <a:rPr lang="de-AT" sz="1300" b="0" i="0" dirty="0" err="1">
                          <a:solidFill>
                            <a:srgbClr val="003366"/>
                          </a:solidFill>
                        </a:rPr>
                        <a:t>activities</a:t>
                      </a:r>
                      <a:endParaRPr lang="de-AT" sz="1300" b="0" i="0" dirty="0">
                        <a:solidFill>
                          <a:srgbClr val="003366"/>
                        </a:solidFill>
                      </a:endParaRPr>
                    </a:p>
                  </a:txBody>
                  <a:tcPr anchor="ctr">
                    <a:solidFill>
                      <a:schemeClr val="bg1">
                        <a:lumMod val="85000"/>
                      </a:schemeClr>
                    </a:solidFill>
                  </a:tcPr>
                </a:tc>
                <a:tc>
                  <a:txBody>
                    <a:bodyPr/>
                    <a:lstStyle/>
                    <a:p>
                      <a:pPr algn="ctr"/>
                      <a:r>
                        <a:rPr lang="de-AT" sz="1300" i="0" dirty="0">
                          <a:solidFill>
                            <a:srgbClr val="003366"/>
                          </a:solidFill>
                        </a:rPr>
                        <a:t>-41,939</a:t>
                      </a:r>
                    </a:p>
                  </a:txBody>
                  <a:tcPr anchor="ctr">
                    <a:solidFill>
                      <a:schemeClr val="bg1">
                        <a:lumMod val="85000"/>
                      </a:schemeClr>
                    </a:solidFill>
                  </a:tcPr>
                </a:tc>
                <a:tc>
                  <a:txBody>
                    <a:bodyPr/>
                    <a:lstStyle/>
                    <a:p>
                      <a:pPr algn="ctr"/>
                      <a:r>
                        <a:rPr lang="de-AT" sz="1300" i="0" dirty="0">
                          <a:solidFill>
                            <a:srgbClr val="003366"/>
                          </a:solidFill>
                        </a:rPr>
                        <a:t>-26,751</a:t>
                      </a:r>
                    </a:p>
                  </a:txBody>
                  <a:tcPr anchor="ctr">
                    <a:solidFill>
                      <a:schemeClr val="bg1">
                        <a:lumMod val="85000"/>
                      </a:schemeClr>
                    </a:solidFill>
                  </a:tcPr>
                </a:tc>
                <a:tc>
                  <a:txBody>
                    <a:bodyPr/>
                    <a:lstStyle/>
                    <a:p>
                      <a:pPr algn="ctr"/>
                      <a:r>
                        <a:rPr lang="de-AT" sz="1300" i="0" dirty="0">
                          <a:solidFill>
                            <a:srgbClr val="003366"/>
                          </a:solidFill>
                        </a:rPr>
                        <a:t>57 %</a:t>
                      </a:r>
                    </a:p>
                  </a:txBody>
                  <a:tcPr anchor="ctr">
                    <a:solidFill>
                      <a:schemeClr val="bg1">
                        <a:lumMod val="85000"/>
                      </a:schemeClr>
                    </a:solidFill>
                  </a:tcPr>
                </a:tc>
                <a:extLst>
                  <a:ext uri="{0D108BD9-81ED-4DB2-BD59-A6C34878D82A}">
                    <a16:rowId xmlns:a16="http://schemas.microsoft.com/office/drawing/2014/main" xmlns="" val="804891807"/>
                  </a:ext>
                </a:extLst>
              </a:tr>
              <a:tr h="305517">
                <a:tc>
                  <a:txBody>
                    <a:bodyPr/>
                    <a:lstStyle/>
                    <a:p>
                      <a:pPr algn="l"/>
                      <a:r>
                        <a:rPr lang="de-AT" sz="1300" b="0" i="1" dirty="0">
                          <a:solidFill>
                            <a:srgbClr val="003366"/>
                          </a:solidFill>
                        </a:rPr>
                        <a:t>Cash and cash </a:t>
                      </a:r>
                      <a:r>
                        <a:rPr lang="de-AT" sz="1300" b="0" i="1" dirty="0" err="1">
                          <a:solidFill>
                            <a:srgbClr val="003366"/>
                          </a:solidFill>
                        </a:rPr>
                        <a:t>equivalents</a:t>
                      </a:r>
                      <a:r>
                        <a:rPr lang="de-AT" sz="1300" b="0" i="1" dirty="0">
                          <a:solidFill>
                            <a:srgbClr val="003366"/>
                          </a:solidFill>
                        </a:rPr>
                        <a:t> at </a:t>
                      </a:r>
                      <a:r>
                        <a:rPr lang="de-AT" sz="1300" b="0" i="1" dirty="0" err="1">
                          <a:solidFill>
                            <a:srgbClr val="003366"/>
                          </a:solidFill>
                        </a:rPr>
                        <a:t>the</a:t>
                      </a:r>
                      <a:r>
                        <a:rPr lang="de-AT" sz="1300" b="0" i="1" dirty="0">
                          <a:solidFill>
                            <a:srgbClr val="003366"/>
                          </a:solidFill>
                        </a:rPr>
                        <a:t> end </a:t>
                      </a:r>
                      <a:r>
                        <a:rPr lang="de-AT" sz="1300" b="0" i="1" dirty="0" err="1">
                          <a:solidFill>
                            <a:srgbClr val="003366"/>
                          </a:solidFill>
                        </a:rPr>
                        <a:t>of</a:t>
                      </a:r>
                      <a:r>
                        <a:rPr lang="de-AT" sz="1300" b="0" i="1" dirty="0">
                          <a:solidFill>
                            <a:srgbClr val="003366"/>
                          </a:solidFill>
                        </a:rPr>
                        <a:t> </a:t>
                      </a:r>
                      <a:r>
                        <a:rPr lang="de-AT" sz="1300" b="0" i="1" dirty="0" err="1">
                          <a:solidFill>
                            <a:srgbClr val="003366"/>
                          </a:solidFill>
                        </a:rPr>
                        <a:t>period</a:t>
                      </a:r>
                      <a:endParaRPr lang="de-AT" sz="1300" b="0" i="1" dirty="0">
                        <a:solidFill>
                          <a:srgbClr val="003366"/>
                        </a:solidFill>
                      </a:endParaRPr>
                    </a:p>
                  </a:txBody>
                  <a:tcPr anchor="ctr">
                    <a:solidFill>
                      <a:schemeClr val="bg1">
                        <a:lumMod val="85000"/>
                      </a:schemeClr>
                    </a:solidFill>
                  </a:tcPr>
                </a:tc>
                <a:tc>
                  <a:txBody>
                    <a:bodyPr/>
                    <a:lstStyle/>
                    <a:p>
                      <a:pPr algn="ctr"/>
                      <a:r>
                        <a:rPr lang="de-AT" sz="1300" i="1" dirty="0">
                          <a:solidFill>
                            <a:srgbClr val="003366"/>
                          </a:solidFill>
                        </a:rPr>
                        <a:t>22,849</a:t>
                      </a:r>
                    </a:p>
                  </a:txBody>
                  <a:tcPr anchor="ctr">
                    <a:solidFill>
                      <a:schemeClr val="bg1">
                        <a:lumMod val="85000"/>
                      </a:schemeClr>
                    </a:solidFill>
                  </a:tcPr>
                </a:tc>
                <a:tc>
                  <a:txBody>
                    <a:bodyPr/>
                    <a:lstStyle/>
                    <a:p>
                      <a:pPr algn="ctr"/>
                      <a:r>
                        <a:rPr lang="de-AT" sz="1300" i="1" dirty="0">
                          <a:solidFill>
                            <a:srgbClr val="003366"/>
                          </a:solidFill>
                        </a:rPr>
                        <a:t>4,723</a:t>
                      </a:r>
                    </a:p>
                  </a:txBody>
                  <a:tcPr anchor="ctr">
                    <a:solidFill>
                      <a:schemeClr val="bg1">
                        <a:lumMod val="85000"/>
                      </a:schemeClr>
                    </a:solidFill>
                  </a:tcPr>
                </a:tc>
                <a:tc>
                  <a:txBody>
                    <a:bodyPr/>
                    <a:lstStyle/>
                    <a:p>
                      <a:pPr algn="ctr"/>
                      <a:r>
                        <a:rPr lang="de-AT" sz="1300" i="1" dirty="0">
                          <a:solidFill>
                            <a:srgbClr val="003366"/>
                          </a:solidFill>
                        </a:rPr>
                        <a:t>384 %</a:t>
                      </a:r>
                    </a:p>
                  </a:txBody>
                  <a:tcPr anchor="ctr">
                    <a:solidFill>
                      <a:schemeClr val="bg1">
                        <a:lumMod val="85000"/>
                      </a:schemeClr>
                    </a:solidFill>
                  </a:tcPr>
                </a:tc>
                <a:extLst>
                  <a:ext uri="{0D108BD9-81ED-4DB2-BD59-A6C34878D82A}">
                    <a16:rowId xmlns:a16="http://schemas.microsoft.com/office/drawing/2014/main" xmlns="" val="1517672901"/>
                  </a:ext>
                </a:extLst>
              </a:tr>
            </a:tbl>
          </a:graphicData>
        </a:graphic>
      </p:graphicFrame>
      <p:graphicFrame>
        <p:nvGraphicFramePr>
          <p:cNvPr id="5" name="Objekt 4">
            <a:extLst>
              <a:ext uri="{FF2B5EF4-FFF2-40B4-BE49-F238E27FC236}">
                <a16:creationId xmlns:a16="http://schemas.microsoft.com/office/drawing/2014/main" xmlns="" id="{40D91876-1C04-428F-8A0E-5702975A5421}"/>
              </a:ext>
            </a:extLst>
          </p:cNvPr>
          <p:cNvGraphicFramePr>
            <a:graphicFrameLocks noChangeAspect="1"/>
          </p:cNvGraphicFramePr>
          <p:nvPr>
            <p:extLst>
              <p:ext uri="{D42A27DB-BD31-4B8C-83A1-F6EECF244321}">
                <p14:modId xmlns:p14="http://schemas.microsoft.com/office/powerpoint/2010/main" xmlns="" val="1374498254"/>
              </p:ext>
            </p:extLst>
          </p:nvPr>
        </p:nvGraphicFramePr>
        <p:xfrm>
          <a:off x="8308796" y="119284"/>
          <a:ext cx="1440000" cy="1442602"/>
        </p:xfrm>
        <a:graphic>
          <a:graphicData uri="http://schemas.openxmlformats.org/presentationml/2006/ole">
            <p:oleObj spid="_x0000_s48176" name="Image" r:id="rId4" imgW="14996825" imgH="14996825" progId="">
              <p:embed/>
            </p:oleObj>
          </a:graphicData>
        </a:graphic>
      </p:graphicFrame>
    </p:spTree>
    <p:extLst>
      <p:ext uri="{BB962C8B-B14F-4D97-AF65-F5344CB8AC3E}">
        <p14:creationId xmlns:p14="http://schemas.microsoft.com/office/powerpoint/2010/main" xmlns="" val="2247643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hteck 91"/>
          <p:cNvSpPr/>
          <p:nvPr/>
        </p:nvSpPr>
        <p:spPr bwMode="auto">
          <a:xfrm>
            <a:off x="2796969" y="5497636"/>
            <a:ext cx="6463552" cy="886930"/>
          </a:xfrm>
          <a:prstGeom prst="rect">
            <a:avLst/>
          </a:prstGeom>
          <a:no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a:solidFill>
                  <a:srgbClr val="003366"/>
                </a:solidFill>
              </a:rPr>
              <a:t>IPO in Vienna and Warsaw</a:t>
            </a:r>
          </a:p>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a:solidFill>
                  <a:srgbClr val="003366"/>
                </a:solidFill>
              </a:rPr>
              <a:t>Hotel </a:t>
            </a:r>
            <a:r>
              <a:rPr lang="en-US" sz="1000" b="1" dirty="0" err="1">
                <a:solidFill>
                  <a:srgbClr val="003366"/>
                </a:solidFill>
              </a:rPr>
              <a:t>andel‘s</a:t>
            </a:r>
            <a:r>
              <a:rPr lang="en-US" sz="1000" b="1" dirty="0">
                <a:solidFill>
                  <a:srgbClr val="003366"/>
                </a:solidFill>
              </a:rPr>
              <a:t>, Krakow</a:t>
            </a:r>
          </a:p>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a:solidFill>
                  <a:srgbClr val="003366"/>
                </a:solidFill>
              </a:rPr>
              <a:t>Hotel Liner, Ekaterinburg</a:t>
            </a:r>
          </a:p>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a:solidFill>
                  <a:srgbClr val="003366"/>
                </a:solidFill>
              </a:rPr>
              <a:t>Hotel </a:t>
            </a:r>
            <a:r>
              <a:rPr lang="en-US" sz="1000" b="1" dirty="0" err="1">
                <a:solidFill>
                  <a:srgbClr val="003366"/>
                </a:solidFill>
              </a:rPr>
              <a:t>angelo</a:t>
            </a:r>
            <a:r>
              <a:rPr lang="en-US" sz="1000" b="1" dirty="0">
                <a:solidFill>
                  <a:srgbClr val="003366"/>
                </a:solidFill>
              </a:rPr>
              <a:t>, Munich</a:t>
            </a:r>
          </a:p>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a:solidFill>
                  <a:srgbClr val="003366"/>
                </a:solidFill>
              </a:rPr>
              <a:t>Hotel </a:t>
            </a:r>
            <a:r>
              <a:rPr lang="en-US" sz="1000" b="1" dirty="0" err="1">
                <a:solidFill>
                  <a:srgbClr val="003366"/>
                </a:solidFill>
              </a:rPr>
              <a:t>angelo</a:t>
            </a:r>
            <a:r>
              <a:rPr lang="en-US" sz="1000" b="1" dirty="0">
                <a:solidFill>
                  <a:srgbClr val="003366"/>
                </a:solidFill>
              </a:rPr>
              <a:t>, Pilsen</a:t>
            </a:r>
            <a:endParaRPr kumimoji="0" lang="de-DE" sz="1000" b="0" i="0" u="none" strike="noStrike" cap="none" normalizeH="0" baseline="0" dirty="0">
              <a:ln>
                <a:noFill/>
              </a:ln>
              <a:solidFill>
                <a:srgbClr val="003366"/>
              </a:solidFill>
              <a:effectLst/>
              <a:latin typeface="Arial" pitchFamily="34" charset="0"/>
            </a:endParaRPr>
          </a:p>
        </p:txBody>
      </p:sp>
      <p:sp>
        <p:nvSpPr>
          <p:cNvPr id="172079" name="Title 61"/>
          <p:cNvSpPr>
            <a:spLocks noGrp="1"/>
          </p:cNvSpPr>
          <p:nvPr>
            <p:ph type="title" idx="4294967295"/>
          </p:nvPr>
        </p:nvSpPr>
        <p:spPr>
          <a:xfrm>
            <a:off x="450000" y="629523"/>
            <a:ext cx="8958262" cy="392400"/>
          </a:xfrm>
        </p:spPr>
        <p:txBody>
          <a:bodyPr/>
          <a:lstStyle/>
          <a:p>
            <a:r>
              <a:rPr lang="en-US" sz="3000" dirty="0">
                <a:solidFill>
                  <a:srgbClr val="C00000"/>
                </a:solidFill>
                <a:latin typeface="Arial" charset="0"/>
              </a:rPr>
              <a:t>Company history</a:t>
            </a:r>
            <a:endParaRPr lang="cs-CZ" sz="3000" dirty="0">
              <a:solidFill>
                <a:srgbClr val="C00000"/>
              </a:solidFill>
              <a:latin typeface="Arial" charset="0"/>
            </a:endParaRPr>
          </a:p>
        </p:txBody>
      </p:sp>
      <p:sp>
        <p:nvSpPr>
          <p:cNvPr id="2" name="Foliennummernplatzhalter 1"/>
          <p:cNvSpPr>
            <a:spLocks noGrp="1"/>
          </p:cNvSpPr>
          <p:nvPr>
            <p:ph type="sldNum" sz="quarter" idx="4294967295"/>
          </p:nvPr>
        </p:nvSpPr>
        <p:spPr>
          <a:xfrm>
            <a:off x="325967" y="6418268"/>
            <a:ext cx="2311400" cy="365125"/>
          </a:xfrm>
          <a:prstGeom prst="rect">
            <a:avLst/>
          </a:prstGeom>
        </p:spPr>
        <p:txBody>
          <a:bodyPr/>
          <a:lstStyle/>
          <a:p>
            <a:fld id="{8F089634-DFDB-D149-9770-071E7F9756D3}" type="slidenum">
              <a:rPr lang="de-DE" smtClean="0"/>
              <a:pPr/>
              <a:t>3</a:t>
            </a:fld>
            <a:endParaRPr lang="de-DE" dirty="0"/>
          </a:p>
        </p:txBody>
      </p:sp>
      <p:sp>
        <p:nvSpPr>
          <p:cNvPr id="3" name="Rechteck 2"/>
          <p:cNvSpPr/>
          <p:nvPr/>
        </p:nvSpPr>
        <p:spPr bwMode="auto">
          <a:xfrm>
            <a:off x="460800" y="1700228"/>
            <a:ext cx="2313361" cy="324000"/>
          </a:xfrm>
          <a:prstGeom prst="rect">
            <a:avLst/>
          </a:prstGeom>
          <a:solidFill>
            <a:srgbClr val="003366"/>
          </a:solidFill>
          <a:ln w="9360" cap="flat" cmpd="sng" algn="ctr">
            <a:solidFill>
              <a:srgbClr val="00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pitchFamily="34" charset="0"/>
              </a:rPr>
              <a:t>1980</a:t>
            </a:r>
          </a:p>
        </p:txBody>
      </p:sp>
      <p:sp>
        <p:nvSpPr>
          <p:cNvPr id="72" name="Rechteck 71"/>
          <p:cNvSpPr/>
          <p:nvPr/>
        </p:nvSpPr>
        <p:spPr bwMode="auto">
          <a:xfrm>
            <a:off x="2788024" y="1754820"/>
            <a:ext cx="6463552" cy="295844"/>
          </a:xfrm>
          <a:prstGeom prst="rect">
            <a:avLst/>
          </a:prstGeom>
          <a:no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71450" indent="-171450" algn="l" eaLnBrk="1" hangingPunct="1">
              <a:lnSpc>
                <a:spcPct val="60000"/>
              </a:lnSpc>
              <a:spcBef>
                <a:spcPts val="300"/>
              </a:spcBef>
              <a:buClr>
                <a:srgbClr val="C00000"/>
              </a:buClr>
              <a:buFont typeface="Symbol" panose="05050102010706020507" pitchFamily="18" charset="2"/>
              <a:buChar char="-"/>
            </a:pPr>
            <a:r>
              <a:rPr lang="en-US" sz="1000" b="1" dirty="0" err="1">
                <a:solidFill>
                  <a:srgbClr val="003366"/>
                </a:solidFill>
              </a:rPr>
              <a:t>Warimpex</a:t>
            </a:r>
            <a:r>
              <a:rPr lang="en-US" sz="1000" b="1" dirty="0">
                <a:solidFill>
                  <a:srgbClr val="003366"/>
                </a:solidFill>
              </a:rPr>
              <a:t> enters real estate market</a:t>
            </a:r>
            <a:endParaRPr kumimoji="0" lang="de-DE" sz="1000" b="0" i="0" u="none" strike="noStrike" cap="none" normalizeH="0" baseline="0" dirty="0">
              <a:ln>
                <a:noFill/>
              </a:ln>
              <a:solidFill>
                <a:srgbClr val="003366"/>
              </a:solidFill>
              <a:effectLst/>
              <a:latin typeface="Arial" pitchFamily="34" charset="0"/>
            </a:endParaRPr>
          </a:p>
        </p:txBody>
      </p:sp>
      <p:sp>
        <p:nvSpPr>
          <p:cNvPr id="73" name="Rechteck 72"/>
          <p:cNvSpPr/>
          <p:nvPr/>
        </p:nvSpPr>
        <p:spPr bwMode="auto">
          <a:xfrm>
            <a:off x="460800" y="2046580"/>
            <a:ext cx="2313361" cy="468000"/>
          </a:xfrm>
          <a:prstGeom prst="rect">
            <a:avLst/>
          </a:prstGeom>
          <a:solidFill>
            <a:srgbClr val="003366"/>
          </a:solidFill>
          <a:ln w="9360" cap="flat" cmpd="sng" algn="ctr">
            <a:solidFill>
              <a:srgbClr val="00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pitchFamily="34" charset="0"/>
              </a:rPr>
              <a:t>1982 - 1988</a:t>
            </a:r>
          </a:p>
        </p:txBody>
      </p:sp>
      <p:sp>
        <p:nvSpPr>
          <p:cNvPr id="74" name="Rechteck 73"/>
          <p:cNvSpPr/>
          <p:nvPr/>
        </p:nvSpPr>
        <p:spPr bwMode="auto">
          <a:xfrm>
            <a:off x="2788019" y="2032932"/>
            <a:ext cx="6463552" cy="439272"/>
          </a:xfrm>
          <a:prstGeom prst="rect">
            <a:avLst/>
          </a:prstGeom>
          <a:noFill/>
          <a:ln w="9360" cap="flat" cmpd="sng" algn="ctr">
            <a:no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171450" indent="-171450" algn="l" eaLnBrk="1" hangingPunct="1">
              <a:lnSpc>
                <a:spcPct val="60000"/>
              </a:lnSpc>
              <a:spcBef>
                <a:spcPts val="300"/>
              </a:spcBef>
              <a:buClr>
                <a:srgbClr val="C00000"/>
              </a:buClr>
              <a:buFont typeface="Symbol" panose="05050102010706020507" pitchFamily="18" charset="2"/>
              <a:buChar char="-"/>
            </a:pPr>
            <a:r>
              <a:rPr lang="en-US" sz="1000" b="1" dirty="0">
                <a:solidFill>
                  <a:srgbClr val="003366"/>
                </a:solidFill>
              </a:rPr>
              <a:t>Novotel, Budapest – first Warimpex hotel</a:t>
            </a:r>
          </a:p>
          <a:p>
            <a:pPr marL="171450" indent="-171450" algn="l" eaLnBrk="1" hangingPunct="1">
              <a:lnSpc>
                <a:spcPct val="60000"/>
              </a:lnSpc>
              <a:spcBef>
                <a:spcPts val="300"/>
              </a:spcBef>
              <a:buClr>
                <a:srgbClr val="C00000"/>
              </a:buClr>
              <a:buFont typeface="Symbol" panose="05050102010706020507" pitchFamily="18" charset="2"/>
              <a:buChar char="-"/>
            </a:pPr>
            <a:r>
              <a:rPr lang="en-US" sz="1000" b="1" dirty="0">
                <a:solidFill>
                  <a:srgbClr val="003366"/>
                </a:solidFill>
              </a:rPr>
              <a:t>Penta Hotel, Budapest, Forum Hotel, Prague</a:t>
            </a:r>
            <a:endParaRPr kumimoji="0" lang="de-DE" sz="1000" b="0" i="0" u="none" strike="noStrike" cap="none" normalizeH="0" baseline="0" dirty="0">
              <a:ln>
                <a:noFill/>
              </a:ln>
              <a:solidFill>
                <a:srgbClr val="003366"/>
              </a:solidFill>
              <a:effectLst/>
              <a:latin typeface="Arial" pitchFamily="34" charset="0"/>
            </a:endParaRPr>
          </a:p>
        </p:txBody>
      </p:sp>
      <p:sp>
        <p:nvSpPr>
          <p:cNvPr id="79" name="Rechteck 78"/>
          <p:cNvSpPr/>
          <p:nvPr/>
        </p:nvSpPr>
        <p:spPr bwMode="auto">
          <a:xfrm>
            <a:off x="460800" y="2536932"/>
            <a:ext cx="2313361" cy="468000"/>
          </a:xfrm>
          <a:prstGeom prst="rect">
            <a:avLst/>
          </a:prstGeom>
          <a:solidFill>
            <a:srgbClr val="003366"/>
          </a:solidFill>
          <a:ln w="9360" cap="flat" cmpd="sng" algn="ctr">
            <a:solidFill>
              <a:srgbClr val="00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pitchFamily="34" charset="0"/>
              </a:rPr>
              <a:t>1988-1989</a:t>
            </a:r>
          </a:p>
        </p:txBody>
      </p:sp>
      <p:sp>
        <p:nvSpPr>
          <p:cNvPr id="80" name="Rechteck 79"/>
          <p:cNvSpPr/>
          <p:nvPr/>
        </p:nvSpPr>
        <p:spPr bwMode="auto">
          <a:xfrm>
            <a:off x="2805949" y="2564228"/>
            <a:ext cx="6463552" cy="439271"/>
          </a:xfrm>
          <a:prstGeom prst="rect">
            <a:avLst/>
          </a:prstGeom>
          <a:no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71450" indent="-171450" algn="l" eaLnBrk="1" hangingPunct="1">
              <a:lnSpc>
                <a:spcPct val="60000"/>
              </a:lnSpc>
              <a:spcBef>
                <a:spcPts val="300"/>
              </a:spcBef>
              <a:buClr>
                <a:srgbClr val="C00000"/>
              </a:buClr>
              <a:buFont typeface="Symbol" panose="05050102010706020507" pitchFamily="18" charset="2"/>
              <a:buChar char="-"/>
            </a:pPr>
            <a:r>
              <a:rPr lang="en-US" sz="1000" b="1" dirty="0">
                <a:solidFill>
                  <a:srgbClr val="003366"/>
                </a:solidFill>
              </a:rPr>
              <a:t>Holiday Inn, Warsaw</a:t>
            </a:r>
          </a:p>
          <a:p>
            <a:pPr marL="171450" indent="-171450" algn="l" eaLnBrk="1" hangingPunct="1">
              <a:lnSpc>
                <a:spcPct val="60000"/>
              </a:lnSpc>
              <a:spcBef>
                <a:spcPts val="300"/>
              </a:spcBef>
              <a:buClr>
                <a:srgbClr val="C00000"/>
              </a:buClr>
              <a:buFont typeface="Symbol" panose="05050102010706020507" pitchFamily="18" charset="2"/>
              <a:buChar char="-"/>
            </a:pPr>
            <a:r>
              <a:rPr lang="en-US" sz="1000" b="1" dirty="0">
                <a:solidFill>
                  <a:srgbClr val="003366"/>
                </a:solidFill>
              </a:rPr>
              <a:t>Hotel Palace, Prague</a:t>
            </a:r>
            <a:endParaRPr kumimoji="0" lang="de-DE" sz="1000" b="0" i="0" u="none" strike="noStrike" cap="none" normalizeH="0" baseline="0" dirty="0">
              <a:ln>
                <a:noFill/>
              </a:ln>
              <a:solidFill>
                <a:srgbClr val="003366"/>
              </a:solidFill>
              <a:effectLst/>
              <a:latin typeface="Arial" pitchFamily="34" charset="0"/>
            </a:endParaRPr>
          </a:p>
        </p:txBody>
      </p:sp>
      <p:sp>
        <p:nvSpPr>
          <p:cNvPr id="81" name="Rechteck 80"/>
          <p:cNvSpPr/>
          <p:nvPr/>
        </p:nvSpPr>
        <p:spPr bwMode="auto">
          <a:xfrm>
            <a:off x="460800" y="3027284"/>
            <a:ext cx="2313361" cy="468000"/>
          </a:xfrm>
          <a:prstGeom prst="rect">
            <a:avLst/>
          </a:prstGeom>
          <a:solidFill>
            <a:srgbClr val="003366"/>
          </a:solidFill>
          <a:ln w="9360" cap="flat" cmpd="sng" algn="ctr">
            <a:solidFill>
              <a:srgbClr val="00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pitchFamily="34" charset="0"/>
              </a:rPr>
              <a:t>1994 -1996</a:t>
            </a:r>
          </a:p>
        </p:txBody>
      </p:sp>
      <p:sp>
        <p:nvSpPr>
          <p:cNvPr id="82" name="Rechteck 81"/>
          <p:cNvSpPr/>
          <p:nvPr/>
        </p:nvSpPr>
        <p:spPr bwMode="auto">
          <a:xfrm>
            <a:off x="2805944" y="3054580"/>
            <a:ext cx="6463552" cy="439271"/>
          </a:xfrm>
          <a:prstGeom prst="rect">
            <a:avLst/>
          </a:prstGeom>
          <a:no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71450" indent="-171450" algn="l" eaLnBrk="1" hangingPunct="1">
              <a:lnSpc>
                <a:spcPct val="60000"/>
              </a:lnSpc>
              <a:spcBef>
                <a:spcPts val="300"/>
              </a:spcBef>
              <a:buClr>
                <a:srgbClr val="C00000"/>
              </a:buClr>
              <a:buFont typeface="Symbol" panose="05050102010706020507" pitchFamily="18" charset="2"/>
              <a:buChar char="-"/>
            </a:pPr>
            <a:r>
              <a:rPr lang="en-US" sz="1000" b="1" dirty="0">
                <a:solidFill>
                  <a:srgbClr val="003366"/>
                </a:solidFill>
              </a:rPr>
              <a:t>Hotel Savoy, Prague</a:t>
            </a:r>
          </a:p>
          <a:p>
            <a:pPr marL="171450" indent="-171450" algn="l" eaLnBrk="1" hangingPunct="1">
              <a:lnSpc>
                <a:spcPct val="60000"/>
              </a:lnSpc>
              <a:spcBef>
                <a:spcPts val="338"/>
              </a:spcBef>
              <a:buClr>
                <a:srgbClr val="C00000"/>
              </a:buClr>
              <a:buFont typeface="Symbol" panose="05050102010706020507" pitchFamily="18" charset="2"/>
              <a:buChar char="-"/>
            </a:pPr>
            <a:r>
              <a:rPr lang="en-US" sz="1000" b="1" dirty="0">
                <a:solidFill>
                  <a:srgbClr val="003366"/>
                </a:solidFill>
              </a:rPr>
              <a:t>Hotel Sheraton, Warsaw </a:t>
            </a:r>
            <a:endParaRPr kumimoji="0" lang="de-DE" sz="1000" b="0" i="0" u="none" strike="noStrike" cap="none" normalizeH="0" baseline="0" dirty="0">
              <a:ln>
                <a:noFill/>
              </a:ln>
              <a:solidFill>
                <a:srgbClr val="003366"/>
              </a:solidFill>
              <a:effectLst/>
              <a:latin typeface="Arial" pitchFamily="34" charset="0"/>
            </a:endParaRPr>
          </a:p>
        </p:txBody>
      </p:sp>
      <p:sp>
        <p:nvSpPr>
          <p:cNvPr id="83" name="Rechteck 82"/>
          <p:cNvSpPr/>
          <p:nvPr/>
        </p:nvSpPr>
        <p:spPr bwMode="auto">
          <a:xfrm>
            <a:off x="460800" y="3517636"/>
            <a:ext cx="2313361" cy="324000"/>
          </a:xfrm>
          <a:prstGeom prst="rect">
            <a:avLst/>
          </a:prstGeom>
          <a:solidFill>
            <a:srgbClr val="003366"/>
          </a:solidFill>
          <a:ln w="9360" cap="flat" cmpd="sng" algn="ctr">
            <a:solidFill>
              <a:srgbClr val="00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pitchFamily="34" charset="0"/>
              </a:rPr>
              <a:t>1999</a:t>
            </a:r>
          </a:p>
        </p:txBody>
      </p:sp>
      <p:sp>
        <p:nvSpPr>
          <p:cNvPr id="84" name="Rechteck 83"/>
          <p:cNvSpPr/>
          <p:nvPr/>
        </p:nvSpPr>
        <p:spPr bwMode="auto">
          <a:xfrm>
            <a:off x="2796979" y="3503988"/>
            <a:ext cx="6463552" cy="304746"/>
          </a:xfrm>
          <a:prstGeom prst="rect">
            <a:avLst/>
          </a:prstGeom>
          <a:no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71450" indent="-171450" algn="l">
              <a:buClr>
                <a:srgbClr val="C00000"/>
              </a:buClr>
              <a:buFont typeface="Symbol" panose="05050102010706020507" pitchFamily="18" charset="2"/>
              <a:buChar char="-"/>
            </a:pPr>
            <a:r>
              <a:rPr lang="en-US" sz="1000" b="1" dirty="0">
                <a:solidFill>
                  <a:srgbClr val="003366"/>
                </a:solidFill>
              </a:rPr>
              <a:t>Warsaw Towers – first Warimpex office building</a:t>
            </a:r>
            <a:endParaRPr kumimoji="0" lang="de-DE" sz="1000" b="0" i="0" u="none" strike="noStrike" cap="none" normalizeH="0" baseline="0" dirty="0">
              <a:ln>
                <a:noFill/>
              </a:ln>
              <a:solidFill>
                <a:srgbClr val="003366"/>
              </a:solidFill>
              <a:effectLst/>
              <a:latin typeface="Arial" pitchFamily="34" charset="0"/>
            </a:endParaRPr>
          </a:p>
        </p:txBody>
      </p:sp>
      <p:sp>
        <p:nvSpPr>
          <p:cNvPr id="85" name="Rechteck 84"/>
          <p:cNvSpPr/>
          <p:nvPr/>
        </p:nvSpPr>
        <p:spPr bwMode="auto">
          <a:xfrm>
            <a:off x="460800" y="3863988"/>
            <a:ext cx="2313361" cy="648000"/>
          </a:xfrm>
          <a:prstGeom prst="rect">
            <a:avLst/>
          </a:prstGeom>
          <a:solidFill>
            <a:srgbClr val="003366"/>
          </a:solidFill>
          <a:ln w="9360" cap="flat" cmpd="sng" algn="ctr">
            <a:solidFill>
              <a:srgbClr val="00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pitchFamily="34" charset="0"/>
              </a:rPr>
              <a:t>2001-2003</a:t>
            </a:r>
          </a:p>
        </p:txBody>
      </p:sp>
      <p:sp>
        <p:nvSpPr>
          <p:cNvPr id="86" name="Rechteck 85"/>
          <p:cNvSpPr/>
          <p:nvPr/>
        </p:nvSpPr>
        <p:spPr bwMode="auto">
          <a:xfrm>
            <a:off x="2796974" y="3863988"/>
            <a:ext cx="6463552" cy="645392"/>
          </a:xfrm>
          <a:prstGeom prst="rect">
            <a:avLst/>
          </a:prstGeom>
          <a:no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71450" indent="-171450" algn="l" eaLnBrk="1" hangingPunct="1">
              <a:buClr>
                <a:srgbClr val="C00000"/>
              </a:buClr>
              <a:buFont typeface="Symbol" panose="05050102010706020507" pitchFamily="18" charset="2"/>
              <a:buChar char="-"/>
            </a:pPr>
            <a:r>
              <a:rPr lang="en-US" sz="1000" b="1" dirty="0">
                <a:solidFill>
                  <a:srgbClr val="003366"/>
                </a:solidFill>
              </a:rPr>
              <a:t>Shopping and Entertainment Gallery, Brno</a:t>
            </a:r>
          </a:p>
          <a:p>
            <a:pPr marL="171450" indent="-171450" algn="l" eaLnBrk="1" hangingPunct="1">
              <a:buClr>
                <a:srgbClr val="C00000"/>
              </a:buClr>
              <a:buFont typeface="Symbol" panose="05050102010706020507" pitchFamily="18" charset="2"/>
              <a:buChar char="-"/>
            </a:pPr>
            <a:r>
              <a:rPr lang="en-US" sz="1000" b="1" dirty="0">
                <a:solidFill>
                  <a:srgbClr val="003366"/>
                </a:solidFill>
              </a:rPr>
              <a:t>Hotel </a:t>
            </a:r>
            <a:r>
              <a:rPr lang="en-US" sz="1000" b="1" dirty="0" err="1">
                <a:solidFill>
                  <a:srgbClr val="003366"/>
                </a:solidFill>
              </a:rPr>
              <a:t>andel’s</a:t>
            </a:r>
            <a:r>
              <a:rPr lang="en-US" sz="1000" b="1" dirty="0">
                <a:solidFill>
                  <a:srgbClr val="003366"/>
                </a:solidFill>
              </a:rPr>
              <a:t>, Prague </a:t>
            </a:r>
          </a:p>
          <a:p>
            <a:pPr marL="171450" indent="-171450" algn="l" eaLnBrk="1" hangingPunct="1">
              <a:buClr>
                <a:srgbClr val="C00000"/>
              </a:buClr>
              <a:buFont typeface="Symbol" panose="05050102010706020507" pitchFamily="18" charset="2"/>
              <a:buChar char="-"/>
            </a:pPr>
            <a:r>
              <a:rPr lang="en-US" sz="1000" b="1" dirty="0">
                <a:solidFill>
                  <a:srgbClr val="003366"/>
                </a:solidFill>
              </a:rPr>
              <a:t>Hotel Le </a:t>
            </a:r>
            <a:r>
              <a:rPr lang="en-US" sz="1000" b="1" dirty="0" err="1">
                <a:solidFill>
                  <a:srgbClr val="003366"/>
                </a:solidFill>
              </a:rPr>
              <a:t>Palais</a:t>
            </a:r>
            <a:r>
              <a:rPr lang="en-US" sz="1000" b="1" dirty="0">
                <a:solidFill>
                  <a:srgbClr val="003366"/>
                </a:solidFill>
              </a:rPr>
              <a:t>, Prague</a:t>
            </a:r>
          </a:p>
          <a:p>
            <a:pPr marL="171450" indent="-171450" algn="l" eaLnBrk="1" hangingPunct="1">
              <a:buClr>
                <a:srgbClr val="C00000"/>
              </a:buClr>
              <a:buFont typeface="Symbol" panose="05050102010706020507" pitchFamily="18" charset="2"/>
              <a:buChar char="-"/>
            </a:pPr>
            <a:r>
              <a:rPr lang="en-US" sz="1000" b="1" dirty="0">
                <a:solidFill>
                  <a:srgbClr val="003366"/>
                </a:solidFill>
              </a:rPr>
              <a:t>Hotel InterContinental, Warsaw</a:t>
            </a:r>
            <a:endParaRPr kumimoji="0" lang="de-DE" sz="1000" b="0" i="0" u="none" strike="noStrike" cap="none" normalizeH="0" baseline="0" dirty="0">
              <a:ln>
                <a:noFill/>
              </a:ln>
              <a:solidFill>
                <a:srgbClr val="003366"/>
              </a:solidFill>
              <a:effectLst/>
              <a:latin typeface="Arial" pitchFamily="34" charset="0"/>
            </a:endParaRPr>
          </a:p>
        </p:txBody>
      </p:sp>
      <p:sp>
        <p:nvSpPr>
          <p:cNvPr id="89" name="Rechteck 88"/>
          <p:cNvSpPr/>
          <p:nvPr/>
        </p:nvSpPr>
        <p:spPr bwMode="auto">
          <a:xfrm>
            <a:off x="460800" y="4547988"/>
            <a:ext cx="2313361" cy="900000"/>
          </a:xfrm>
          <a:prstGeom prst="rect">
            <a:avLst/>
          </a:prstGeom>
          <a:solidFill>
            <a:srgbClr val="003366"/>
          </a:solidFill>
          <a:ln w="9360" cap="flat" cmpd="sng" algn="ctr">
            <a:solidFill>
              <a:srgbClr val="00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pitchFamily="34" charset="0"/>
              </a:rPr>
              <a:t>2004-2006</a:t>
            </a:r>
          </a:p>
        </p:txBody>
      </p:sp>
      <p:sp>
        <p:nvSpPr>
          <p:cNvPr id="90" name="Rechteck 89"/>
          <p:cNvSpPr/>
          <p:nvPr/>
        </p:nvSpPr>
        <p:spPr bwMode="auto">
          <a:xfrm>
            <a:off x="2788019" y="4575284"/>
            <a:ext cx="6463552" cy="869501"/>
          </a:xfrm>
          <a:prstGeom prst="rect">
            <a:avLst/>
          </a:prstGeom>
          <a:no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71450" indent="-171450" algn="l" eaLnBrk="1" hangingPunct="1">
              <a:buClr>
                <a:srgbClr val="C00000"/>
              </a:buClr>
              <a:buFont typeface="Symbol" panose="05050102010706020507" pitchFamily="18" charset="2"/>
              <a:buChar char="-"/>
            </a:pPr>
            <a:r>
              <a:rPr lang="en-US" sz="1000" b="1" dirty="0" err="1">
                <a:solidFill>
                  <a:srgbClr val="003366"/>
                </a:solidFill>
              </a:rPr>
              <a:t>andel’s</a:t>
            </a:r>
            <a:r>
              <a:rPr lang="en-US" sz="1000" b="1" dirty="0">
                <a:solidFill>
                  <a:srgbClr val="003366"/>
                </a:solidFill>
              </a:rPr>
              <a:t> Suites, Prague - long stay apartments</a:t>
            </a:r>
          </a:p>
          <a:p>
            <a:pPr marL="171450" indent="-171450" algn="l" eaLnBrk="1" hangingPunct="1">
              <a:buClr>
                <a:srgbClr val="C00000"/>
              </a:buClr>
              <a:buFont typeface="Symbol" panose="05050102010706020507" pitchFamily="18" charset="2"/>
              <a:buChar char="-"/>
            </a:pPr>
            <a:r>
              <a:rPr lang="en-US" sz="1000" b="1" dirty="0">
                <a:solidFill>
                  <a:srgbClr val="003366"/>
                </a:solidFill>
              </a:rPr>
              <a:t>Leaders Club guests recognition Award for Le </a:t>
            </a:r>
            <a:r>
              <a:rPr lang="en-US" sz="1000" b="1" dirty="0" err="1">
                <a:solidFill>
                  <a:srgbClr val="003366"/>
                </a:solidFill>
              </a:rPr>
              <a:t>Palais</a:t>
            </a:r>
            <a:endParaRPr lang="en-US" sz="1000" b="1" dirty="0">
              <a:solidFill>
                <a:srgbClr val="003366"/>
              </a:solidFill>
            </a:endParaRPr>
          </a:p>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a:solidFill>
                  <a:srgbClr val="003366"/>
                </a:solidFill>
              </a:rPr>
              <a:t>Hotel </a:t>
            </a:r>
            <a:r>
              <a:rPr lang="en-US" sz="1000" b="1" dirty="0" err="1">
                <a:solidFill>
                  <a:srgbClr val="003366"/>
                </a:solidFill>
              </a:rPr>
              <a:t>angelo</a:t>
            </a:r>
            <a:r>
              <a:rPr lang="en-US" sz="1000" b="1" dirty="0">
                <a:solidFill>
                  <a:srgbClr val="003366"/>
                </a:solidFill>
              </a:rPr>
              <a:t>, Prague</a:t>
            </a:r>
          </a:p>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a:solidFill>
                  <a:srgbClr val="003366"/>
                </a:solidFill>
              </a:rPr>
              <a:t>Hotel Chopin, Krakow</a:t>
            </a:r>
          </a:p>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a:solidFill>
                  <a:srgbClr val="003366"/>
                </a:solidFill>
              </a:rPr>
              <a:t>Hotel </a:t>
            </a:r>
            <a:r>
              <a:rPr lang="en-US" sz="1000" b="1" dirty="0" err="1">
                <a:solidFill>
                  <a:srgbClr val="003366"/>
                </a:solidFill>
              </a:rPr>
              <a:t>Sobieski</a:t>
            </a:r>
            <a:r>
              <a:rPr lang="en-US" sz="1000" b="1" dirty="0">
                <a:solidFill>
                  <a:srgbClr val="003366"/>
                </a:solidFill>
              </a:rPr>
              <a:t>, Warsaw</a:t>
            </a:r>
            <a:endParaRPr kumimoji="0" lang="de-DE" sz="1000" b="0" i="0" u="none" strike="noStrike" cap="none" normalizeH="0" baseline="0" dirty="0">
              <a:ln>
                <a:noFill/>
              </a:ln>
              <a:solidFill>
                <a:srgbClr val="003366"/>
              </a:solidFill>
              <a:effectLst/>
              <a:latin typeface="Arial" pitchFamily="34" charset="0"/>
            </a:endParaRPr>
          </a:p>
        </p:txBody>
      </p:sp>
      <p:sp>
        <p:nvSpPr>
          <p:cNvPr id="91" name="Rechteck 90"/>
          <p:cNvSpPr/>
          <p:nvPr/>
        </p:nvSpPr>
        <p:spPr bwMode="auto">
          <a:xfrm>
            <a:off x="460800" y="5470340"/>
            <a:ext cx="2313361" cy="900000"/>
          </a:xfrm>
          <a:prstGeom prst="rect">
            <a:avLst/>
          </a:prstGeom>
          <a:solidFill>
            <a:srgbClr val="003366"/>
          </a:solidFill>
          <a:ln w="9360" cap="flat" cmpd="sng" algn="ctr">
            <a:solidFill>
              <a:srgbClr val="00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pitchFamily="34" charset="0"/>
              </a:rPr>
              <a:t>2007-2008</a:t>
            </a:r>
          </a:p>
        </p:txBody>
      </p:sp>
      <p:sp>
        <p:nvSpPr>
          <p:cNvPr id="21" name="Rechteck 20"/>
          <p:cNvSpPr/>
          <p:nvPr/>
        </p:nvSpPr>
        <p:spPr bwMode="auto">
          <a:xfrm>
            <a:off x="6390824" y="1358228"/>
            <a:ext cx="3064244" cy="324000"/>
          </a:xfrm>
          <a:prstGeom prst="rect">
            <a:avLst/>
          </a:prstGeom>
          <a:solidFill>
            <a:srgbClr val="003366"/>
          </a:solidFill>
          <a:ln w="9360" cap="flat" cmpd="sng" algn="ctr">
            <a:solidFill>
              <a:srgbClr val="00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pitchFamily="34" charset="0"/>
              </a:rPr>
              <a:t>2009-2014</a:t>
            </a:r>
          </a:p>
        </p:txBody>
      </p:sp>
      <p:sp>
        <p:nvSpPr>
          <p:cNvPr id="22" name="Rechteck 21"/>
          <p:cNvSpPr/>
          <p:nvPr/>
        </p:nvSpPr>
        <p:spPr bwMode="auto">
          <a:xfrm>
            <a:off x="6387976" y="1547346"/>
            <a:ext cx="3468848" cy="1765402"/>
          </a:xfrm>
          <a:prstGeom prst="rect">
            <a:avLst/>
          </a:prstGeom>
          <a:no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71450" indent="-171450" algn="l" eaLnBrk="1" hangingPunct="1">
              <a:buClr>
                <a:srgbClr val="003366"/>
              </a:buClr>
              <a:buFont typeface="Wingdings" pitchFamily="2" charset="2"/>
              <a:buChar char="§"/>
            </a:pPr>
            <a:endParaRPr lang="en-US" sz="1000" b="1" dirty="0">
              <a:solidFill>
                <a:schemeClr val="tx1"/>
              </a:solidFill>
            </a:endParaRPr>
          </a:p>
          <a:p>
            <a:pPr marL="171450" indent="-171450" algn="l" eaLnBrk="1" hangingPunct="1">
              <a:buClr>
                <a:srgbClr val="C00000"/>
              </a:buClr>
              <a:buFont typeface="Symbol" panose="05050102010706020507" pitchFamily="18" charset="2"/>
              <a:buChar char="-"/>
            </a:pPr>
            <a:r>
              <a:rPr lang="en-US" sz="1000" b="1" dirty="0">
                <a:solidFill>
                  <a:srgbClr val="003366"/>
                </a:solidFill>
              </a:rPr>
              <a:t>Hotel </a:t>
            </a:r>
            <a:r>
              <a:rPr lang="en-US" sz="1000" b="1" dirty="0" err="1">
                <a:solidFill>
                  <a:srgbClr val="003366"/>
                </a:solidFill>
              </a:rPr>
              <a:t>andel’s</a:t>
            </a:r>
            <a:r>
              <a:rPr lang="en-US" sz="1000" b="1" dirty="0">
                <a:solidFill>
                  <a:srgbClr val="003366"/>
                </a:solidFill>
              </a:rPr>
              <a:t>, </a:t>
            </a:r>
            <a:r>
              <a:rPr lang="de-AT" sz="1000" dirty="0" err="1">
                <a:solidFill>
                  <a:srgbClr val="003366"/>
                </a:solidFill>
              </a:rPr>
              <a:t>Łódź</a:t>
            </a:r>
            <a:endParaRPr lang="en-US" sz="1000" b="1" dirty="0">
              <a:solidFill>
                <a:srgbClr val="003366"/>
              </a:solidFill>
            </a:endParaRPr>
          </a:p>
          <a:p>
            <a:pPr marL="171450" indent="-171450" algn="l" eaLnBrk="1" hangingPunct="1">
              <a:buClr>
                <a:srgbClr val="C00000"/>
              </a:buClr>
              <a:buFont typeface="Symbol" panose="05050102010706020507" pitchFamily="18" charset="2"/>
              <a:buChar char="-"/>
            </a:pPr>
            <a:r>
              <a:rPr lang="en-US" sz="1000" b="1" dirty="0">
                <a:solidFill>
                  <a:srgbClr val="003366"/>
                </a:solidFill>
              </a:rPr>
              <a:t>Hotel </a:t>
            </a:r>
            <a:r>
              <a:rPr lang="en-US" sz="1000" b="1" dirty="0" err="1">
                <a:solidFill>
                  <a:srgbClr val="003366"/>
                </a:solidFill>
              </a:rPr>
              <a:t>angelo</a:t>
            </a:r>
            <a:r>
              <a:rPr lang="en-US" sz="1000" b="1" dirty="0">
                <a:solidFill>
                  <a:srgbClr val="003366"/>
                </a:solidFill>
              </a:rPr>
              <a:t>, Katowice</a:t>
            </a:r>
          </a:p>
          <a:p>
            <a:pPr marL="171450" indent="-171450" algn="l" eaLnBrk="1" hangingPunct="1">
              <a:buClr>
                <a:srgbClr val="C00000"/>
              </a:buClr>
              <a:buFont typeface="Symbol" panose="05050102010706020507" pitchFamily="18" charset="2"/>
              <a:buChar char="-"/>
            </a:pPr>
            <a:r>
              <a:rPr lang="en-US" sz="1000" b="1" dirty="0">
                <a:solidFill>
                  <a:srgbClr val="003366"/>
                </a:solidFill>
              </a:rPr>
              <a:t>Hotel </a:t>
            </a:r>
            <a:r>
              <a:rPr lang="en-US" sz="1000" b="1" dirty="0" err="1">
                <a:solidFill>
                  <a:srgbClr val="003366"/>
                </a:solidFill>
              </a:rPr>
              <a:t>andel`s</a:t>
            </a:r>
            <a:r>
              <a:rPr lang="en-US" sz="1000" b="1" dirty="0">
                <a:solidFill>
                  <a:srgbClr val="003366"/>
                </a:solidFill>
              </a:rPr>
              <a:t>, Berlin</a:t>
            </a:r>
          </a:p>
          <a:p>
            <a:pPr marL="171450" indent="-171450" algn="l" eaLnBrk="1" hangingPunct="1">
              <a:buClr>
                <a:srgbClr val="C00000"/>
              </a:buClr>
              <a:buFont typeface="Symbol" panose="05050102010706020507" pitchFamily="18" charset="2"/>
              <a:buChar char="-"/>
            </a:pPr>
            <a:r>
              <a:rPr lang="en-US" sz="1000" b="1" dirty="0">
                <a:solidFill>
                  <a:srgbClr val="003366"/>
                </a:solidFill>
              </a:rPr>
              <a:t>Hotel </a:t>
            </a:r>
            <a:r>
              <a:rPr lang="en-US" sz="1000" b="1" dirty="0" err="1">
                <a:solidFill>
                  <a:srgbClr val="003366"/>
                </a:solidFill>
              </a:rPr>
              <a:t>angelo</a:t>
            </a:r>
            <a:r>
              <a:rPr lang="en-US" sz="1000" b="1" dirty="0">
                <a:solidFill>
                  <a:srgbClr val="003366"/>
                </a:solidFill>
              </a:rPr>
              <a:t>, Bucharest</a:t>
            </a:r>
          </a:p>
          <a:p>
            <a:pPr marL="171450" indent="-171450" algn="l" eaLnBrk="1" hangingPunct="1">
              <a:buClr>
                <a:srgbClr val="C00000"/>
              </a:buClr>
              <a:buFont typeface="Symbol" panose="05050102010706020507" pitchFamily="18" charset="2"/>
              <a:buChar char="-"/>
            </a:pPr>
            <a:r>
              <a:rPr lang="en-US" sz="1000" b="1" dirty="0">
                <a:solidFill>
                  <a:srgbClr val="003366"/>
                </a:solidFill>
              </a:rPr>
              <a:t>Hotel </a:t>
            </a:r>
            <a:r>
              <a:rPr lang="en-US" sz="1000" b="1" dirty="0" err="1">
                <a:solidFill>
                  <a:srgbClr val="003366"/>
                </a:solidFill>
              </a:rPr>
              <a:t>angelo</a:t>
            </a:r>
            <a:r>
              <a:rPr lang="en-US" sz="1000" b="1" dirty="0">
                <a:solidFill>
                  <a:srgbClr val="003366"/>
                </a:solidFill>
              </a:rPr>
              <a:t>, Ekaterinburg</a:t>
            </a:r>
          </a:p>
          <a:p>
            <a:pPr marL="171450" indent="-171450" algn="l" eaLnBrk="1" hangingPunct="1">
              <a:buClr>
                <a:srgbClr val="C00000"/>
              </a:buClr>
              <a:buFont typeface="Symbol" panose="05050102010706020507" pitchFamily="18" charset="2"/>
              <a:buChar char="-"/>
            </a:pPr>
            <a:r>
              <a:rPr lang="en-US" sz="1000" b="1" dirty="0">
                <a:solidFill>
                  <a:srgbClr val="003366"/>
                </a:solidFill>
              </a:rPr>
              <a:t>Hotel Crowne Plaza, AIRPORTCITY St. Petersburg</a:t>
            </a:r>
          </a:p>
          <a:p>
            <a:pPr marL="171450" indent="-171450" algn="l" eaLnBrk="1" hangingPunct="1">
              <a:buClr>
                <a:srgbClr val="C00000"/>
              </a:buClr>
              <a:buFont typeface="Symbol" panose="05050102010706020507" pitchFamily="18" charset="2"/>
              <a:buChar char="-"/>
            </a:pPr>
            <a:r>
              <a:rPr lang="en-US" sz="1000" b="1" dirty="0">
                <a:solidFill>
                  <a:srgbClr val="003366"/>
                </a:solidFill>
              </a:rPr>
              <a:t>Le Palais Office, Warsaw</a:t>
            </a:r>
          </a:p>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a:solidFill>
                  <a:srgbClr val="003366"/>
                </a:solidFill>
              </a:rPr>
              <a:t>Jupiter Towers, AIRPORTCITY St. Petersburg</a:t>
            </a:r>
          </a:p>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a:solidFill>
                  <a:srgbClr val="003366"/>
                </a:solidFill>
              </a:rPr>
              <a:t>Palais Hansen Kempinski, Vienna</a:t>
            </a:r>
          </a:p>
          <a:p>
            <a:pPr algn="l" eaLnBrk="1" hangingPunct="1">
              <a:lnSpc>
                <a:spcPct val="70000"/>
              </a:lnSpc>
              <a:spcBef>
                <a:spcPts val="400"/>
              </a:spcBef>
              <a:buClr>
                <a:srgbClr val="003366"/>
              </a:buClr>
            </a:pPr>
            <a:endParaRPr kumimoji="0" lang="de-DE" sz="1000" b="0" i="0" u="none" strike="noStrike" cap="none" normalizeH="0" baseline="0" dirty="0">
              <a:ln>
                <a:noFill/>
              </a:ln>
              <a:solidFill>
                <a:schemeClr val="bg1"/>
              </a:solidFill>
              <a:effectLst/>
              <a:latin typeface="Arial" pitchFamily="34" charset="0"/>
            </a:endParaRPr>
          </a:p>
        </p:txBody>
      </p:sp>
      <p:sp>
        <p:nvSpPr>
          <p:cNvPr id="23" name="Rechteck 22"/>
          <p:cNvSpPr/>
          <p:nvPr/>
        </p:nvSpPr>
        <p:spPr bwMode="auto">
          <a:xfrm>
            <a:off x="6406016" y="3511160"/>
            <a:ext cx="3063600" cy="324000"/>
          </a:xfrm>
          <a:prstGeom prst="rect">
            <a:avLst/>
          </a:prstGeom>
          <a:solidFill>
            <a:srgbClr val="003366"/>
          </a:solidFill>
          <a:ln w="9360" cap="flat" cmpd="sng" algn="ctr">
            <a:solidFill>
              <a:srgbClr val="00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pitchFamily="34" charset="0"/>
              </a:rPr>
              <a:t>2015-2018</a:t>
            </a:r>
          </a:p>
        </p:txBody>
      </p:sp>
      <p:sp>
        <p:nvSpPr>
          <p:cNvPr id="24" name="Rechteck 23"/>
          <p:cNvSpPr/>
          <p:nvPr/>
        </p:nvSpPr>
        <p:spPr bwMode="auto">
          <a:xfrm>
            <a:off x="6304604" y="4166781"/>
            <a:ext cx="3468848" cy="711303"/>
          </a:xfrm>
          <a:prstGeom prst="rect">
            <a:avLst/>
          </a:prstGeom>
          <a:no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71450" indent="-171450" algn="l" eaLnBrk="1" hangingPunct="1">
              <a:buClr>
                <a:srgbClr val="003366"/>
              </a:buClr>
              <a:buFont typeface="Wingdings" pitchFamily="2" charset="2"/>
              <a:buChar char="§"/>
            </a:pPr>
            <a:endParaRPr lang="en-US" sz="1000" b="1" dirty="0">
              <a:solidFill>
                <a:schemeClr val="tx1"/>
              </a:solidFill>
            </a:endParaRPr>
          </a:p>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a:solidFill>
                  <a:srgbClr val="003366"/>
                </a:solidFill>
              </a:rPr>
              <a:t>Zeppelin Tower, AIRPORTCITY St. Petersburg</a:t>
            </a:r>
          </a:p>
          <a:p>
            <a:pPr marL="171450" indent="-171450" algn="l" eaLnBrk="1" hangingPunct="1">
              <a:lnSpc>
                <a:spcPct val="70000"/>
              </a:lnSpc>
              <a:spcBef>
                <a:spcPts val="400"/>
              </a:spcBef>
              <a:buClr>
                <a:srgbClr val="C00000"/>
              </a:buClr>
              <a:buFont typeface="Symbol" panose="05050102010706020507" pitchFamily="18" charset="2"/>
              <a:buChar char="-"/>
            </a:pPr>
            <a:r>
              <a:rPr lang="en-US" sz="1000" b="1" dirty="0" err="1">
                <a:solidFill>
                  <a:srgbClr val="003366"/>
                </a:solidFill>
              </a:rPr>
              <a:t>Erzsébet</a:t>
            </a:r>
            <a:r>
              <a:rPr lang="en-US" sz="1000" b="1" dirty="0">
                <a:solidFill>
                  <a:srgbClr val="003366"/>
                </a:solidFill>
              </a:rPr>
              <a:t> Office, Budapest</a:t>
            </a:r>
          </a:p>
          <a:p>
            <a:pPr marL="171450" indent="-171450" algn="l" eaLnBrk="1" hangingPunct="1">
              <a:spcBef>
                <a:spcPts val="600"/>
              </a:spcBef>
              <a:buClr>
                <a:srgbClr val="C00000"/>
              </a:buClr>
              <a:buFont typeface="Symbol" panose="05050102010706020507" pitchFamily="18" charset="2"/>
              <a:buChar char="-"/>
            </a:pPr>
            <a:r>
              <a:rPr lang="en-US" sz="1000" b="1" dirty="0">
                <a:solidFill>
                  <a:srgbClr val="003366"/>
                </a:solidFill>
              </a:rPr>
              <a:t>Bykovskaya multi-use building, AIRPORTCITY </a:t>
            </a:r>
            <a:br>
              <a:rPr lang="en-US" sz="1000" b="1" dirty="0">
                <a:solidFill>
                  <a:srgbClr val="003366"/>
                </a:solidFill>
              </a:rPr>
            </a:br>
            <a:r>
              <a:rPr lang="en-US" sz="1000" b="1" dirty="0">
                <a:solidFill>
                  <a:srgbClr val="003366"/>
                </a:solidFill>
              </a:rPr>
              <a:t>St. Petersburg</a:t>
            </a:r>
          </a:p>
          <a:p>
            <a:pPr marL="171450" indent="-171450" algn="l" eaLnBrk="1" hangingPunct="1">
              <a:spcBef>
                <a:spcPts val="600"/>
              </a:spcBef>
              <a:buClr>
                <a:srgbClr val="C00000"/>
              </a:buClr>
              <a:buFont typeface="Symbol" panose="05050102010706020507" pitchFamily="18" charset="2"/>
              <a:buChar char="-"/>
            </a:pPr>
            <a:r>
              <a:rPr lang="en-US" sz="1000" b="1" dirty="0">
                <a:solidFill>
                  <a:srgbClr val="003366"/>
                </a:solidFill>
              </a:rPr>
              <a:t>B52, Budapest</a:t>
            </a:r>
          </a:p>
          <a:p>
            <a:pPr marL="171450" indent="-171450" algn="l" eaLnBrk="1" hangingPunct="1">
              <a:spcBef>
                <a:spcPts val="600"/>
              </a:spcBef>
              <a:buClr>
                <a:srgbClr val="C00000"/>
              </a:buClr>
              <a:buFont typeface="Symbol" panose="05050102010706020507" pitchFamily="18" charset="2"/>
              <a:buChar char="-"/>
            </a:pPr>
            <a:r>
              <a:rPr lang="en-US" sz="1000" b="1" dirty="0" err="1">
                <a:solidFill>
                  <a:srgbClr val="003366"/>
                </a:solidFill>
              </a:rPr>
              <a:t>Ogrodowa</a:t>
            </a:r>
            <a:r>
              <a:rPr lang="en-US" sz="1000" b="1" dirty="0">
                <a:solidFill>
                  <a:srgbClr val="003366"/>
                </a:solidFill>
              </a:rPr>
              <a:t> office, Lodz</a:t>
            </a:r>
          </a:p>
          <a:p>
            <a:pPr marL="171450" indent="-171450" algn="l" eaLnBrk="1" hangingPunct="1">
              <a:lnSpc>
                <a:spcPct val="70000"/>
              </a:lnSpc>
              <a:spcBef>
                <a:spcPts val="400"/>
              </a:spcBef>
              <a:buClr>
                <a:srgbClr val="003366"/>
              </a:buClr>
              <a:buFont typeface="Wingdings" pitchFamily="2" charset="2"/>
              <a:buChar char="§"/>
            </a:pPr>
            <a:endParaRPr lang="en-US" sz="1000" b="1" dirty="0">
              <a:solidFill>
                <a:srgbClr val="003366"/>
              </a:solidFill>
            </a:endParaRPr>
          </a:p>
          <a:p>
            <a:pPr algn="l" eaLnBrk="1" hangingPunct="1">
              <a:lnSpc>
                <a:spcPct val="70000"/>
              </a:lnSpc>
              <a:spcBef>
                <a:spcPts val="400"/>
              </a:spcBef>
              <a:buClr>
                <a:srgbClr val="003366"/>
              </a:buClr>
            </a:pPr>
            <a:endParaRPr kumimoji="0" lang="de-DE" sz="1000" b="0" i="0" u="none" strike="noStrike" cap="none" normalizeH="0" baseline="0" dirty="0">
              <a:ln>
                <a:noFill/>
              </a:ln>
              <a:solidFill>
                <a:schemeClr val="bg1"/>
              </a:solidFill>
              <a:effectLst/>
              <a:latin typeface="Arial" pitchFamily="34" charset="0"/>
            </a:endParaRPr>
          </a:p>
        </p:txBody>
      </p:sp>
      <p:sp>
        <p:nvSpPr>
          <p:cNvPr id="26" name="Rechteck 25">
            <a:extLst>
              <a:ext uri="{FF2B5EF4-FFF2-40B4-BE49-F238E27FC236}">
                <a16:creationId xmlns:a16="http://schemas.microsoft.com/office/drawing/2014/main" xmlns="" id="{ABB5FA20-59F1-4840-B5DD-B7BA605729EA}"/>
              </a:ext>
            </a:extLst>
          </p:cNvPr>
          <p:cNvSpPr/>
          <p:nvPr/>
        </p:nvSpPr>
        <p:spPr bwMode="auto">
          <a:xfrm>
            <a:off x="463648" y="1349792"/>
            <a:ext cx="2313361" cy="324000"/>
          </a:xfrm>
          <a:prstGeom prst="rect">
            <a:avLst/>
          </a:prstGeom>
          <a:solidFill>
            <a:srgbClr val="003366"/>
          </a:solidFill>
          <a:ln w="9360" cap="flat" cmpd="sng" algn="ctr">
            <a:solidFill>
              <a:srgbClr val="0099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pitchFamily="34" charset="0"/>
              </a:rPr>
              <a:t>1959</a:t>
            </a:r>
          </a:p>
        </p:txBody>
      </p:sp>
      <p:sp>
        <p:nvSpPr>
          <p:cNvPr id="27" name="Rechteck 26">
            <a:extLst>
              <a:ext uri="{FF2B5EF4-FFF2-40B4-BE49-F238E27FC236}">
                <a16:creationId xmlns:a16="http://schemas.microsoft.com/office/drawing/2014/main" xmlns="" id="{A72487A8-27F1-46C0-9D91-E336C29654B2}"/>
              </a:ext>
            </a:extLst>
          </p:cNvPr>
          <p:cNvSpPr/>
          <p:nvPr/>
        </p:nvSpPr>
        <p:spPr bwMode="auto">
          <a:xfrm>
            <a:off x="2788024" y="1377469"/>
            <a:ext cx="6463552" cy="295844"/>
          </a:xfrm>
          <a:prstGeom prst="rect">
            <a:avLst/>
          </a:prstGeom>
          <a:noFill/>
          <a:ln w="936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71450" indent="-171450" algn="l" eaLnBrk="1" hangingPunct="1">
              <a:spcBef>
                <a:spcPts val="600"/>
              </a:spcBef>
              <a:spcAft>
                <a:spcPts val="600"/>
              </a:spcAft>
              <a:buClr>
                <a:srgbClr val="C00000"/>
              </a:buClr>
              <a:buFont typeface="Symbol" panose="05050102010706020507" pitchFamily="18" charset="2"/>
              <a:buChar char="-"/>
            </a:pPr>
            <a:r>
              <a:rPr lang="en-US" sz="1000" b="1" dirty="0">
                <a:solidFill>
                  <a:srgbClr val="003366"/>
                </a:solidFill>
              </a:rPr>
              <a:t>Foundation of Warimpex Export-, </a:t>
            </a:r>
            <a:br>
              <a:rPr lang="en-US" sz="1000" b="1" dirty="0">
                <a:solidFill>
                  <a:srgbClr val="003366"/>
                </a:solidFill>
              </a:rPr>
            </a:br>
            <a:r>
              <a:rPr lang="en-US" sz="1000" b="1" dirty="0">
                <a:solidFill>
                  <a:srgbClr val="003366"/>
                </a:solidFill>
              </a:rPr>
              <a:t>Import- </a:t>
            </a:r>
            <a:r>
              <a:rPr lang="en-US" sz="1000" b="1" dirty="0" err="1">
                <a:solidFill>
                  <a:srgbClr val="003366"/>
                </a:solidFill>
              </a:rPr>
              <a:t>Transithandelswarengesellschaft</a:t>
            </a:r>
            <a:r>
              <a:rPr lang="en-US" sz="1000" b="1" dirty="0">
                <a:solidFill>
                  <a:srgbClr val="003366"/>
                </a:solidFill>
              </a:rPr>
              <a:t> </a:t>
            </a:r>
            <a:r>
              <a:rPr lang="en-US" sz="1000" b="1" dirty="0" err="1">
                <a:solidFill>
                  <a:srgbClr val="003366"/>
                </a:solidFill>
              </a:rPr>
              <a:t>m.b.H</a:t>
            </a:r>
            <a:r>
              <a:rPr lang="en-US" sz="1000" b="1" dirty="0">
                <a:solidFill>
                  <a:srgbClr val="003366"/>
                </a:solidFill>
              </a:rPr>
              <a:t>.</a:t>
            </a:r>
            <a:endParaRPr kumimoji="0" lang="de-DE" sz="1000" b="0" i="0" u="none" strike="noStrike" cap="none" normalizeH="0" baseline="0" dirty="0">
              <a:ln>
                <a:noFill/>
              </a:ln>
              <a:solidFill>
                <a:srgbClr val="003366"/>
              </a:solidFill>
              <a:effectLst/>
              <a:latin typeface="Arial" pitchFamily="34" charset="0"/>
            </a:endParaRPr>
          </a:p>
        </p:txBody>
      </p:sp>
    </p:spTree>
    <p:extLst>
      <p:ext uri="{BB962C8B-B14F-4D97-AF65-F5344CB8AC3E}">
        <p14:creationId xmlns:p14="http://schemas.microsoft.com/office/powerpoint/2010/main" xmlns="" val="1447524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8FCABB3-D7C9-4441-A4CC-EC19695C11EC}"/>
              </a:ext>
            </a:extLst>
          </p:cNvPr>
          <p:cNvSpPr>
            <a:spLocks noGrp="1"/>
          </p:cNvSpPr>
          <p:nvPr>
            <p:ph type="title"/>
          </p:nvPr>
        </p:nvSpPr>
        <p:spPr>
          <a:xfrm>
            <a:off x="474663" y="644529"/>
            <a:ext cx="8958262" cy="392113"/>
          </a:xfrm>
        </p:spPr>
        <p:txBody>
          <a:bodyPr/>
          <a:lstStyle/>
          <a:p>
            <a:r>
              <a:rPr lang="en-US" sz="3000" dirty="0">
                <a:solidFill>
                  <a:srgbClr val="C00000"/>
                </a:solidFill>
              </a:rPr>
              <a:t>Long-term and flexible corporate strategy</a:t>
            </a:r>
            <a:endParaRPr lang="de-DE" sz="3000" dirty="0">
              <a:solidFill>
                <a:srgbClr val="C00000"/>
              </a:solidFill>
            </a:endParaRPr>
          </a:p>
        </p:txBody>
      </p:sp>
      <p:graphicFrame>
        <p:nvGraphicFramePr>
          <p:cNvPr id="6" name="Objekt 5">
            <a:extLst>
              <a:ext uri="{FF2B5EF4-FFF2-40B4-BE49-F238E27FC236}">
                <a16:creationId xmlns:a16="http://schemas.microsoft.com/office/drawing/2014/main" xmlns="" id="{26197706-5DB8-406A-B4D9-88EF3E7FE6FD}"/>
              </a:ext>
            </a:extLst>
          </p:cNvPr>
          <p:cNvGraphicFramePr>
            <a:graphicFrameLocks noChangeAspect="1"/>
          </p:cNvGraphicFramePr>
          <p:nvPr>
            <p:extLst/>
          </p:nvPr>
        </p:nvGraphicFramePr>
        <p:xfrm>
          <a:off x="8308796" y="119284"/>
          <a:ext cx="1440000" cy="1442602"/>
        </p:xfrm>
        <a:graphic>
          <a:graphicData uri="http://schemas.openxmlformats.org/presentationml/2006/ole">
            <p:oleObj spid="_x0000_s74793" name="Image" r:id="rId4" imgW="14996825" imgH="14996825" progId="">
              <p:embed/>
            </p:oleObj>
          </a:graphicData>
        </a:graphic>
      </p:graphicFrame>
      <p:pic>
        <p:nvPicPr>
          <p:cNvPr id="8" name="Grafik 7">
            <a:extLst>
              <a:ext uri="{FF2B5EF4-FFF2-40B4-BE49-F238E27FC236}">
                <a16:creationId xmlns:a16="http://schemas.microsoft.com/office/drawing/2014/main" xmlns="" id="{92E84D83-B868-4BCF-976B-CF5D9C4F492B}"/>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041333" y="1272240"/>
            <a:ext cx="6507696" cy="4838200"/>
          </a:xfrm>
          <a:prstGeom prst="rect">
            <a:avLst/>
          </a:prstGeom>
        </p:spPr>
      </p:pic>
    </p:spTree>
    <p:extLst>
      <p:ext uri="{BB962C8B-B14F-4D97-AF65-F5344CB8AC3E}">
        <p14:creationId xmlns:p14="http://schemas.microsoft.com/office/powerpoint/2010/main" xmlns="" val="2218852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xmlns="" id="{B3C8517E-B41D-4166-9237-A3EBF14505CA}"/>
              </a:ext>
            </a:extLst>
          </p:cNvPr>
          <p:cNvGraphicFramePr>
            <a:graphicFrameLocks noGrp="1"/>
          </p:cNvGraphicFramePr>
          <p:nvPr>
            <p:extLst>
              <p:ext uri="{D42A27DB-BD31-4B8C-83A1-F6EECF244321}">
                <p14:modId xmlns:p14="http://schemas.microsoft.com/office/powerpoint/2010/main" xmlns="" val="667338726"/>
              </p:ext>
            </p:extLst>
          </p:nvPr>
        </p:nvGraphicFramePr>
        <p:xfrm>
          <a:off x="629005" y="1814016"/>
          <a:ext cx="8647990" cy="3098800"/>
        </p:xfrm>
        <a:graphic>
          <a:graphicData uri="http://schemas.openxmlformats.org/drawingml/2006/table">
            <a:tbl>
              <a:tblPr firstRow="1" bandRow="1">
                <a:tableStyleId>{5C22544A-7EE6-4342-B048-85BDC9FD1C3A}</a:tableStyleId>
              </a:tblPr>
              <a:tblGrid>
                <a:gridCol w="3366604">
                  <a:extLst>
                    <a:ext uri="{9D8B030D-6E8A-4147-A177-3AD203B41FA5}">
                      <a16:colId xmlns:a16="http://schemas.microsoft.com/office/drawing/2014/main" xmlns="" val="2407450897"/>
                    </a:ext>
                  </a:extLst>
                </a:gridCol>
                <a:gridCol w="1384300">
                  <a:extLst>
                    <a:ext uri="{9D8B030D-6E8A-4147-A177-3AD203B41FA5}">
                      <a16:colId xmlns:a16="http://schemas.microsoft.com/office/drawing/2014/main" xmlns="" val="338500041"/>
                    </a:ext>
                  </a:extLst>
                </a:gridCol>
                <a:gridCol w="1295400">
                  <a:extLst>
                    <a:ext uri="{9D8B030D-6E8A-4147-A177-3AD203B41FA5}">
                      <a16:colId xmlns:a16="http://schemas.microsoft.com/office/drawing/2014/main" xmlns="" val="3676990347"/>
                    </a:ext>
                  </a:extLst>
                </a:gridCol>
                <a:gridCol w="1206500">
                  <a:extLst>
                    <a:ext uri="{9D8B030D-6E8A-4147-A177-3AD203B41FA5}">
                      <a16:colId xmlns:a16="http://schemas.microsoft.com/office/drawing/2014/main" xmlns="" val="1242271796"/>
                    </a:ext>
                  </a:extLst>
                </a:gridCol>
                <a:gridCol w="1395186">
                  <a:extLst>
                    <a:ext uri="{9D8B030D-6E8A-4147-A177-3AD203B41FA5}">
                      <a16:colId xmlns:a16="http://schemas.microsoft.com/office/drawing/2014/main" xmlns="" val="265062482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Hotels </a:t>
                      </a:r>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City</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Country</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Rooms</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Stake</a:t>
                      </a:r>
                      <a:endParaRPr lang="de-AT" sz="1400" dirty="0"/>
                    </a:p>
                  </a:txBody>
                  <a:tcPr anchor="ctr">
                    <a:solidFill>
                      <a:srgbClr val="003366"/>
                    </a:solidFill>
                  </a:tcPr>
                </a:tc>
                <a:extLst>
                  <a:ext uri="{0D108BD9-81ED-4DB2-BD59-A6C34878D82A}">
                    <a16:rowId xmlns:a16="http://schemas.microsoft.com/office/drawing/2014/main" xmlns="" val="2753640708"/>
                  </a:ext>
                </a:extLst>
              </a:tr>
              <a:tr h="370840">
                <a:tc>
                  <a:txBody>
                    <a:bodyPr/>
                    <a:lstStyle/>
                    <a:p>
                      <a:pPr algn="l"/>
                      <a:r>
                        <a:rPr lang="de-AT" sz="1600" b="1" dirty="0">
                          <a:solidFill>
                            <a:srgbClr val="003366"/>
                          </a:solidFill>
                        </a:rPr>
                        <a:t>Vienna House Dvorak****</a:t>
                      </a:r>
                    </a:p>
                  </a:txBody>
                  <a:tcPr anchor="ctr">
                    <a:solidFill>
                      <a:schemeClr val="bg1">
                        <a:lumMod val="85000"/>
                      </a:schemeClr>
                    </a:solidFill>
                  </a:tcPr>
                </a:tc>
                <a:tc>
                  <a:txBody>
                    <a:bodyPr/>
                    <a:lstStyle/>
                    <a:p>
                      <a:pPr algn="ctr"/>
                      <a:r>
                        <a:rPr lang="de-AT" sz="1400" dirty="0">
                          <a:solidFill>
                            <a:srgbClr val="003366"/>
                          </a:solidFill>
                        </a:rPr>
                        <a:t>Karlovy </a:t>
                      </a:r>
                      <a:r>
                        <a:rPr lang="de-AT" sz="1400" dirty="0" err="1">
                          <a:solidFill>
                            <a:srgbClr val="003366"/>
                          </a:solidFill>
                        </a:rPr>
                        <a:t>Vary</a:t>
                      </a:r>
                      <a:endParaRPr lang="de-AT" sz="1400" dirty="0">
                        <a:solidFill>
                          <a:srgbClr val="003366"/>
                        </a:solidFill>
                      </a:endParaRPr>
                    </a:p>
                  </a:txBody>
                  <a:tcPr anchor="ctr">
                    <a:solidFill>
                      <a:schemeClr val="bg1">
                        <a:lumMod val="85000"/>
                      </a:schemeClr>
                    </a:solidFill>
                  </a:tcPr>
                </a:tc>
                <a:tc>
                  <a:txBody>
                    <a:bodyPr/>
                    <a:lstStyle/>
                    <a:p>
                      <a:pPr algn="ctr"/>
                      <a:r>
                        <a:rPr lang="de-AT" sz="1400" dirty="0">
                          <a:solidFill>
                            <a:srgbClr val="003366"/>
                          </a:solidFill>
                        </a:rPr>
                        <a:t>CZ</a:t>
                      </a:r>
                    </a:p>
                  </a:txBody>
                  <a:tcPr anchor="ctr">
                    <a:solidFill>
                      <a:schemeClr val="bg1">
                        <a:lumMod val="85000"/>
                      </a:schemeClr>
                    </a:solidFill>
                  </a:tcPr>
                </a:tc>
                <a:tc>
                  <a:txBody>
                    <a:bodyPr/>
                    <a:lstStyle/>
                    <a:p>
                      <a:pPr algn="ctr"/>
                      <a:r>
                        <a:rPr lang="de-AT" sz="1400" dirty="0">
                          <a:solidFill>
                            <a:srgbClr val="003366"/>
                          </a:solidFill>
                        </a:rPr>
                        <a:t>126</a:t>
                      </a:r>
                    </a:p>
                  </a:txBody>
                  <a:tcPr anchor="ctr">
                    <a:solidFill>
                      <a:schemeClr val="bg1">
                        <a:lumMod val="85000"/>
                      </a:schemeClr>
                    </a:solidFill>
                  </a:tcPr>
                </a:tc>
                <a:tc>
                  <a:txBody>
                    <a:bodyPr/>
                    <a:lstStyle/>
                    <a:p>
                      <a:pPr algn="ctr"/>
                      <a:r>
                        <a:rPr lang="de-AT" sz="1400" dirty="0">
                          <a:solidFill>
                            <a:srgbClr val="003366"/>
                          </a:solidFill>
                        </a:rPr>
                        <a:t>100 %</a:t>
                      </a:r>
                    </a:p>
                    <a:p>
                      <a:pPr algn="ctr"/>
                      <a:r>
                        <a:rPr lang="de-AT" sz="1400" dirty="0" err="1">
                          <a:solidFill>
                            <a:srgbClr val="003366"/>
                          </a:solidFill>
                        </a:rPr>
                        <a:t>operating</a:t>
                      </a:r>
                      <a:r>
                        <a:rPr lang="de-AT" sz="1400" dirty="0">
                          <a:solidFill>
                            <a:srgbClr val="003366"/>
                          </a:solidFill>
                        </a:rPr>
                        <a:t> lease</a:t>
                      </a:r>
                    </a:p>
                  </a:txBody>
                  <a:tcPr anchor="ctr">
                    <a:solidFill>
                      <a:schemeClr val="bg1">
                        <a:lumMod val="85000"/>
                      </a:schemeClr>
                    </a:solidFill>
                  </a:tcPr>
                </a:tc>
                <a:extLst>
                  <a:ext uri="{0D108BD9-81ED-4DB2-BD59-A6C34878D82A}">
                    <a16:rowId xmlns:a16="http://schemas.microsoft.com/office/drawing/2014/main" xmlns="" val="2849575450"/>
                  </a:ext>
                </a:extLst>
              </a:tr>
              <a:tr h="370840">
                <a:tc>
                  <a:txBody>
                    <a:bodyPr/>
                    <a:lstStyle/>
                    <a:p>
                      <a:pPr algn="l"/>
                      <a:r>
                        <a:rPr lang="de-AT" sz="1600" b="1" dirty="0">
                          <a:solidFill>
                            <a:srgbClr val="003366"/>
                          </a:solidFill>
                        </a:rPr>
                        <a:t>InterContinental*****</a:t>
                      </a:r>
                    </a:p>
                  </a:txBody>
                  <a:tcPr anchor="ctr">
                    <a:solidFill>
                      <a:schemeClr val="bg1">
                        <a:lumMod val="85000"/>
                      </a:schemeClr>
                    </a:solidFill>
                  </a:tcPr>
                </a:tc>
                <a:tc>
                  <a:txBody>
                    <a:bodyPr/>
                    <a:lstStyle/>
                    <a:p>
                      <a:pPr algn="ctr"/>
                      <a:r>
                        <a:rPr lang="de-AT" sz="1400" dirty="0" err="1">
                          <a:solidFill>
                            <a:srgbClr val="003366"/>
                          </a:solidFill>
                        </a:rPr>
                        <a:t>Warsaw</a:t>
                      </a:r>
                      <a:endParaRPr lang="de-AT" sz="1400" dirty="0">
                        <a:solidFill>
                          <a:srgbClr val="003366"/>
                        </a:solidFill>
                      </a:endParaRPr>
                    </a:p>
                  </a:txBody>
                  <a:tcPr anchor="ctr">
                    <a:solidFill>
                      <a:schemeClr val="bg1">
                        <a:lumMod val="85000"/>
                      </a:schemeClr>
                    </a:solidFill>
                  </a:tcPr>
                </a:tc>
                <a:tc>
                  <a:txBody>
                    <a:bodyPr/>
                    <a:lstStyle/>
                    <a:p>
                      <a:pPr algn="ctr"/>
                      <a:r>
                        <a:rPr lang="de-AT" sz="1400" dirty="0">
                          <a:solidFill>
                            <a:srgbClr val="003366"/>
                          </a:solidFill>
                        </a:rPr>
                        <a:t>PO</a:t>
                      </a:r>
                    </a:p>
                  </a:txBody>
                  <a:tcPr anchor="ctr">
                    <a:solidFill>
                      <a:schemeClr val="bg1">
                        <a:lumMod val="85000"/>
                      </a:schemeClr>
                    </a:solidFill>
                  </a:tcPr>
                </a:tc>
                <a:tc>
                  <a:txBody>
                    <a:bodyPr/>
                    <a:lstStyle/>
                    <a:p>
                      <a:pPr algn="ctr"/>
                      <a:r>
                        <a:rPr lang="de-AT" sz="1400" dirty="0">
                          <a:solidFill>
                            <a:srgbClr val="003366"/>
                          </a:solidFill>
                        </a:rPr>
                        <a:t>404</a:t>
                      </a:r>
                    </a:p>
                  </a:txBody>
                  <a:tcPr anchor="ctr">
                    <a:solidFill>
                      <a:schemeClr val="bg1">
                        <a:lumMod val="85000"/>
                      </a:schemeClr>
                    </a:solidFill>
                  </a:tcPr>
                </a:tc>
                <a:tc>
                  <a:txBody>
                    <a:bodyPr/>
                    <a:lstStyle/>
                    <a:p>
                      <a:pPr algn="ctr"/>
                      <a:r>
                        <a:rPr lang="de-AT" sz="1400" dirty="0">
                          <a:solidFill>
                            <a:srgbClr val="003366"/>
                          </a:solidFill>
                        </a:rPr>
                        <a:t>50 %</a:t>
                      </a:r>
                    </a:p>
                    <a:p>
                      <a:pPr algn="ctr"/>
                      <a:r>
                        <a:rPr lang="de-AT" sz="1400" dirty="0" err="1">
                          <a:solidFill>
                            <a:srgbClr val="003366"/>
                          </a:solidFill>
                        </a:rPr>
                        <a:t>operating</a:t>
                      </a:r>
                      <a:r>
                        <a:rPr lang="de-AT" sz="1400" dirty="0">
                          <a:solidFill>
                            <a:srgbClr val="003366"/>
                          </a:solidFill>
                        </a:rPr>
                        <a:t> lease</a:t>
                      </a:r>
                    </a:p>
                  </a:txBody>
                  <a:tcPr anchor="ctr">
                    <a:solidFill>
                      <a:schemeClr val="bg1">
                        <a:lumMod val="85000"/>
                      </a:schemeClr>
                    </a:solidFill>
                  </a:tcPr>
                </a:tc>
                <a:extLst>
                  <a:ext uri="{0D108BD9-81ED-4DB2-BD59-A6C34878D82A}">
                    <a16:rowId xmlns:a16="http://schemas.microsoft.com/office/drawing/2014/main" xmlns="" val="3207607479"/>
                  </a:ext>
                </a:extLst>
              </a:tr>
              <a:tr h="370840">
                <a:tc>
                  <a:txBody>
                    <a:bodyPr/>
                    <a:lstStyle/>
                    <a:p>
                      <a:pPr algn="l"/>
                      <a:r>
                        <a:rPr lang="de-AT" sz="1600" b="1" dirty="0">
                          <a:solidFill>
                            <a:srgbClr val="003366"/>
                          </a:solidFill>
                        </a:rPr>
                        <a:t>Crowne Plaza****</a:t>
                      </a:r>
                    </a:p>
                  </a:txBody>
                  <a:tcPr anchor="ctr">
                    <a:solidFill>
                      <a:schemeClr val="bg1">
                        <a:lumMod val="85000"/>
                      </a:schemeClr>
                    </a:solidFill>
                  </a:tcPr>
                </a:tc>
                <a:tc>
                  <a:txBody>
                    <a:bodyPr/>
                    <a:lstStyle/>
                    <a:p>
                      <a:pPr algn="ctr"/>
                      <a:r>
                        <a:rPr lang="de-AT" sz="1400" dirty="0">
                          <a:solidFill>
                            <a:srgbClr val="003366"/>
                          </a:solidFill>
                        </a:rPr>
                        <a:t>St. Petersburg</a:t>
                      </a:r>
                    </a:p>
                  </a:txBody>
                  <a:tcPr anchor="ctr">
                    <a:solidFill>
                      <a:schemeClr val="bg1">
                        <a:lumMod val="85000"/>
                      </a:schemeClr>
                    </a:solidFill>
                  </a:tcPr>
                </a:tc>
                <a:tc>
                  <a:txBody>
                    <a:bodyPr/>
                    <a:lstStyle/>
                    <a:p>
                      <a:pPr algn="ctr"/>
                      <a:r>
                        <a:rPr lang="de-AT" sz="1400" dirty="0">
                          <a:solidFill>
                            <a:srgbClr val="003366"/>
                          </a:solidFill>
                        </a:rPr>
                        <a:t>RU</a:t>
                      </a:r>
                    </a:p>
                  </a:txBody>
                  <a:tcPr anchor="ctr">
                    <a:solidFill>
                      <a:schemeClr val="bg1">
                        <a:lumMod val="85000"/>
                      </a:schemeClr>
                    </a:solidFill>
                  </a:tcPr>
                </a:tc>
                <a:tc>
                  <a:txBody>
                    <a:bodyPr/>
                    <a:lstStyle/>
                    <a:p>
                      <a:pPr algn="ctr"/>
                      <a:r>
                        <a:rPr lang="de-AT" sz="1400" dirty="0">
                          <a:solidFill>
                            <a:srgbClr val="003366"/>
                          </a:solidFill>
                        </a:rPr>
                        <a:t>294</a:t>
                      </a:r>
                    </a:p>
                  </a:txBody>
                  <a:tcPr anchor="ctr">
                    <a:solidFill>
                      <a:schemeClr val="bg1">
                        <a:lumMod val="85000"/>
                      </a:schemeClr>
                    </a:solidFill>
                  </a:tcPr>
                </a:tc>
                <a:tc>
                  <a:txBody>
                    <a:bodyPr/>
                    <a:lstStyle/>
                    <a:p>
                      <a:pPr algn="ctr"/>
                      <a:r>
                        <a:rPr lang="de-AT" sz="1400" dirty="0">
                          <a:solidFill>
                            <a:srgbClr val="003366"/>
                          </a:solidFill>
                        </a:rPr>
                        <a:t>55 %</a:t>
                      </a:r>
                    </a:p>
                  </a:txBody>
                  <a:tcPr anchor="ctr">
                    <a:solidFill>
                      <a:schemeClr val="bg1">
                        <a:lumMod val="85000"/>
                      </a:schemeClr>
                    </a:solidFill>
                  </a:tcPr>
                </a:tc>
                <a:extLst>
                  <a:ext uri="{0D108BD9-81ED-4DB2-BD59-A6C34878D82A}">
                    <a16:rowId xmlns:a16="http://schemas.microsoft.com/office/drawing/2014/main" xmlns="" val="1526677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1" dirty="0">
                          <a:solidFill>
                            <a:srgbClr val="003366"/>
                          </a:solidFill>
                        </a:rPr>
                        <a:t>Vienna House Dream Castle****</a:t>
                      </a:r>
                    </a:p>
                  </a:txBody>
                  <a:tcPr anchor="ctr">
                    <a:solidFill>
                      <a:schemeClr val="bg1">
                        <a:lumMod val="85000"/>
                      </a:schemeClr>
                    </a:solidFill>
                  </a:tcPr>
                </a:tc>
                <a:tc>
                  <a:txBody>
                    <a:bodyPr/>
                    <a:lstStyle/>
                    <a:p>
                      <a:pPr algn="ctr"/>
                      <a:r>
                        <a:rPr lang="de-AT" sz="1400" dirty="0">
                          <a:solidFill>
                            <a:srgbClr val="003366"/>
                          </a:solidFill>
                        </a:rPr>
                        <a:t>Paris</a:t>
                      </a:r>
                    </a:p>
                  </a:txBody>
                  <a:tcPr anchor="ctr">
                    <a:solidFill>
                      <a:schemeClr val="bg1">
                        <a:lumMod val="85000"/>
                      </a:schemeClr>
                    </a:solidFill>
                  </a:tcPr>
                </a:tc>
                <a:tc>
                  <a:txBody>
                    <a:bodyPr/>
                    <a:lstStyle/>
                    <a:p>
                      <a:pPr algn="ctr"/>
                      <a:r>
                        <a:rPr lang="de-AT" sz="1400" dirty="0">
                          <a:solidFill>
                            <a:srgbClr val="003366"/>
                          </a:solidFill>
                        </a:rPr>
                        <a:t>FR</a:t>
                      </a:r>
                    </a:p>
                  </a:txBody>
                  <a:tcPr anchor="ctr">
                    <a:solidFill>
                      <a:schemeClr val="bg1">
                        <a:lumMod val="85000"/>
                      </a:schemeClr>
                    </a:solidFill>
                  </a:tcPr>
                </a:tc>
                <a:tc>
                  <a:txBody>
                    <a:bodyPr/>
                    <a:lstStyle/>
                    <a:p>
                      <a:pPr algn="ctr"/>
                      <a:r>
                        <a:rPr lang="de-AT" sz="1400" dirty="0">
                          <a:solidFill>
                            <a:srgbClr val="003366"/>
                          </a:solidFill>
                        </a:rPr>
                        <a:t>397</a:t>
                      </a:r>
                    </a:p>
                  </a:txBody>
                  <a:tcPr anchor="ctr">
                    <a:solidFill>
                      <a:schemeClr val="bg1">
                        <a:lumMod val="85000"/>
                      </a:schemeClr>
                    </a:solidFill>
                  </a:tcPr>
                </a:tc>
                <a:tc>
                  <a:txBody>
                    <a:bodyPr/>
                    <a:lstStyle/>
                    <a:p>
                      <a:pPr algn="ctr"/>
                      <a:r>
                        <a:rPr lang="de-AT" sz="1400" dirty="0">
                          <a:solidFill>
                            <a:srgbClr val="003366"/>
                          </a:solidFill>
                        </a:rPr>
                        <a:t>50 %</a:t>
                      </a:r>
                    </a:p>
                  </a:txBody>
                  <a:tcPr anchor="ctr">
                    <a:solidFill>
                      <a:schemeClr val="bg1">
                        <a:lumMod val="85000"/>
                      </a:schemeClr>
                    </a:solidFill>
                  </a:tcPr>
                </a:tc>
                <a:extLst>
                  <a:ext uri="{0D108BD9-81ED-4DB2-BD59-A6C34878D82A}">
                    <a16:rowId xmlns:a16="http://schemas.microsoft.com/office/drawing/2014/main" xmlns="" val="2196158390"/>
                  </a:ext>
                </a:extLst>
              </a:tr>
              <a:tr h="370840">
                <a:tc>
                  <a:txBody>
                    <a:bodyPr/>
                    <a:lstStyle/>
                    <a:p>
                      <a:pPr algn="l"/>
                      <a:r>
                        <a:rPr lang="de-AT" sz="1600" b="1" dirty="0">
                          <a:solidFill>
                            <a:srgbClr val="003366"/>
                          </a:solidFill>
                        </a:rPr>
                        <a:t>Vienna House Magic Circus****</a:t>
                      </a:r>
                    </a:p>
                  </a:txBody>
                  <a:tcPr anchor="ctr">
                    <a:solidFill>
                      <a:schemeClr val="bg1">
                        <a:lumMod val="85000"/>
                      </a:schemeClr>
                    </a:solidFill>
                  </a:tcPr>
                </a:tc>
                <a:tc>
                  <a:txBody>
                    <a:bodyPr/>
                    <a:lstStyle/>
                    <a:p>
                      <a:pPr algn="ctr"/>
                      <a:r>
                        <a:rPr lang="de-AT" sz="1400" dirty="0">
                          <a:solidFill>
                            <a:srgbClr val="003366"/>
                          </a:solidFill>
                        </a:rPr>
                        <a:t>Paris</a:t>
                      </a:r>
                    </a:p>
                  </a:txBody>
                  <a:tcPr anchor="ctr">
                    <a:solidFill>
                      <a:schemeClr val="bg1">
                        <a:lumMod val="85000"/>
                      </a:schemeClr>
                    </a:solidFill>
                  </a:tcPr>
                </a:tc>
                <a:tc>
                  <a:txBody>
                    <a:bodyPr/>
                    <a:lstStyle/>
                    <a:p>
                      <a:pPr algn="ctr"/>
                      <a:r>
                        <a:rPr lang="de-AT" sz="1400" dirty="0">
                          <a:solidFill>
                            <a:srgbClr val="003366"/>
                          </a:solidFill>
                        </a:rPr>
                        <a:t>FR</a:t>
                      </a:r>
                    </a:p>
                  </a:txBody>
                  <a:tcPr anchor="ctr">
                    <a:solidFill>
                      <a:schemeClr val="bg1">
                        <a:lumMod val="85000"/>
                      </a:schemeClr>
                    </a:solidFill>
                  </a:tcPr>
                </a:tc>
                <a:tc>
                  <a:txBody>
                    <a:bodyPr/>
                    <a:lstStyle/>
                    <a:p>
                      <a:pPr algn="ctr"/>
                      <a:r>
                        <a:rPr lang="de-AT" sz="1400" dirty="0">
                          <a:solidFill>
                            <a:srgbClr val="003366"/>
                          </a:solidFill>
                        </a:rPr>
                        <a:t>396</a:t>
                      </a:r>
                    </a:p>
                  </a:txBody>
                  <a:tcPr anchor="ctr">
                    <a:solidFill>
                      <a:schemeClr val="bg1">
                        <a:lumMod val="85000"/>
                      </a:schemeClr>
                    </a:solidFill>
                  </a:tcPr>
                </a:tc>
                <a:tc>
                  <a:txBody>
                    <a:bodyPr/>
                    <a:lstStyle/>
                    <a:p>
                      <a:pPr algn="ctr"/>
                      <a:r>
                        <a:rPr lang="de-AT" sz="1400" dirty="0">
                          <a:solidFill>
                            <a:srgbClr val="003366"/>
                          </a:solidFill>
                        </a:rPr>
                        <a:t>50 %</a:t>
                      </a:r>
                    </a:p>
                  </a:txBody>
                  <a:tcPr anchor="ctr">
                    <a:solidFill>
                      <a:schemeClr val="bg1">
                        <a:lumMod val="85000"/>
                      </a:schemeClr>
                    </a:solidFill>
                  </a:tcPr>
                </a:tc>
                <a:extLst>
                  <a:ext uri="{0D108BD9-81ED-4DB2-BD59-A6C34878D82A}">
                    <a16:rowId xmlns:a16="http://schemas.microsoft.com/office/drawing/2014/main" xmlns="" val="2899241893"/>
                  </a:ext>
                </a:extLst>
              </a:tr>
              <a:tr h="370840">
                <a:tc>
                  <a:txBody>
                    <a:bodyPr/>
                    <a:lstStyle/>
                    <a:p>
                      <a:pPr algn="l"/>
                      <a:r>
                        <a:rPr lang="de-AT" sz="1600" b="1" dirty="0">
                          <a:solidFill>
                            <a:srgbClr val="003366"/>
                          </a:solidFill>
                        </a:rPr>
                        <a:t>Palais Hansen Kempinski Wien*****</a:t>
                      </a:r>
                    </a:p>
                  </a:txBody>
                  <a:tcPr anchor="ctr">
                    <a:solidFill>
                      <a:schemeClr val="bg1">
                        <a:lumMod val="85000"/>
                      </a:schemeClr>
                    </a:solidFill>
                  </a:tcPr>
                </a:tc>
                <a:tc>
                  <a:txBody>
                    <a:bodyPr/>
                    <a:lstStyle/>
                    <a:p>
                      <a:pPr algn="ctr"/>
                      <a:r>
                        <a:rPr lang="de-AT" sz="1400" dirty="0">
                          <a:solidFill>
                            <a:srgbClr val="003366"/>
                          </a:solidFill>
                        </a:rPr>
                        <a:t>Vienna</a:t>
                      </a:r>
                    </a:p>
                  </a:txBody>
                  <a:tcPr anchor="ctr">
                    <a:solidFill>
                      <a:schemeClr val="bg1">
                        <a:lumMod val="85000"/>
                      </a:schemeClr>
                    </a:solidFill>
                  </a:tcPr>
                </a:tc>
                <a:tc>
                  <a:txBody>
                    <a:bodyPr/>
                    <a:lstStyle/>
                    <a:p>
                      <a:pPr algn="ctr"/>
                      <a:r>
                        <a:rPr lang="de-AT" sz="1400" dirty="0">
                          <a:solidFill>
                            <a:srgbClr val="003366"/>
                          </a:solidFill>
                        </a:rPr>
                        <a:t>AT</a:t>
                      </a:r>
                    </a:p>
                  </a:txBody>
                  <a:tcPr anchor="ctr">
                    <a:solidFill>
                      <a:schemeClr val="bg1">
                        <a:lumMod val="85000"/>
                      </a:schemeClr>
                    </a:solidFill>
                  </a:tcPr>
                </a:tc>
                <a:tc>
                  <a:txBody>
                    <a:bodyPr/>
                    <a:lstStyle/>
                    <a:p>
                      <a:pPr algn="ctr"/>
                      <a:r>
                        <a:rPr lang="de-AT" sz="1400" dirty="0">
                          <a:solidFill>
                            <a:srgbClr val="003366"/>
                          </a:solidFill>
                        </a:rPr>
                        <a:t>152</a:t>
                      </a:r>
                    </a:p>
                  </a:txBody>
                  <a:tcPr anchor="ctr">
                    <a:solidFill>
                      <a:schemeClr val="bg1">
                        <a:lumMod val="85000"/>
                      </a:schemeClr>
                    </a:solidFill>
                  </a:tcPr>
                </a:tc>
                <a:tc>
                  <a:txBody>
                    <a:bodyPr/>
                    <a:lstStyle/>
                    <a:p>
                      <a:pPr algn="ctr"/>
                      <a:r>
                        <a:rPr lang="de-AT" sz="1400" dirty="0">
                          <a:solidFill>
                            <a:srgbClr val="003366"/>
                          </a:solidFill>
                        </a:rPr>
                        <a:t>9.88 %</a:t>
                      </a:r>
                    </a:p>
                  </a:txBody>
                  <a:tcPr anchor="ctr">
                    <a:solidFill>
                      <a:schemeClr val="bg1">
                        <a:lumMod val="85000"/>
                      </a:schemeClr>
                    </a:solidFill>
                  </a:tcPr>
                </a:tc>
                <a:extLst>
                  <a:ext uri="{0D108BD9-81ED-4DB2-BD59-A6C34878D82A}">
                    <a16:rowId xmlns:a16="http://schemas.microsoft.com/office/drawing/2014/main" xmlns="" val="245878367"/>
                  </a:ext>
                </a:extLst>
              </a:tr>
            </a:tbl>
          </a:graphicData>
        </a:graphic>
      </p:graphicFrame>
      <p:sp>
        <p:nvSpPr>
          <p:cNvPr id="3" name="Titel 1">
            <a:extLst>
              <a:ext uri="{FF2B5EF4-FFF2-40B4-BE49-F238E27FC236}">
                <a16:creationId xmlns:a16="http://schemas.microsoft.com/office/drawing/2014/main" xmlns="" id="{07005A39-90E3-42C3-B35E-4F15B9AF1D55}"/>
              </a:ext>
            </a:extLst>
          </p:cNvPr>
          <p:cNvSpPr txBox="1">
            <a:spLocks/>
          </p:cNvSpPr>
          <p:nvPr/>
        </p:nvSpPr>
        <p:spPr>
          <a:xfrm>
            <a:off x="473869" y="644529"/>
            <a:ext cx="8958262" cy="392113"/>
          </a:xfrm>
          <a:prstGeom prst="rect">
            <a:avLst/>
          </a:prstGeom>
        </p:spPr>
        <p:txBody>
          <a:bodyPr/>
          <a:lstStyle>
            <a:lvl1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mj-lt"/>
                <a:ea typeface="ＭＳ Ｐゴシック" charset="0"/>
                <a:cs typeface="+mj-cs"/>
              </a:defRPr>
            </a:lvl1pPr>
            <a:lvl2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2pPr>
            <a:lvl3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3pPr>
            <a:lvl4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4pPr>
            <a:lvl5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5pPr>
            <a:lvl6pPr marL="4572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6pPr>
            <a:lvl7pPr marL="9144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7pPr>
            <a:lvl8pPr marL="13716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8pPr>
            <a:lvl9pPr marL="18288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9pPr>
          </a:lstStyle>
          <a:p>
            <a:r>
              <a:rPr lang="de-DE" sz="3000" kern="0" dirty="0" err="1">
                <a:solidFill>
                  <a:srgbClr val="C00000"/>
                </a:solidFill>
              </a:rPr>
              <a:t>Current</a:t>
            </a:r>
            <a:r>
              <a:rPr lang="de-DE" sz="3000" kern="0" dirty="0">
                <a:solidFill>
                  <a:srgbClr val="C00000"/>
                </a:solidFill>
              </a:rPr>
              <a:t> </a:t>
            </a:r>
            <a:r>
              <a:rPr lang="de-DE" sz="3000" kern="0" dirty="0" err="1">
                <a:solidFill>
                  <a:srgbClr val="C00000"/>
                </a:solidFill>
              </a:rPr>
              <a:t>hotel</a:t>
            </a:r>
            <a:r>
              <a:rPr lang="de-DE" sz="3000" kern="0" dirty="0">
                <a:solidFill>
                  <a:srgbClr val="C00000"/>
                </a:solidFill>
              </a:rPr>
              <a:t> </a:t>
            </a:r>
            <a:r>
              <a:rPr lang="de-DE" sz="3000" kern="0" dirty="0" err="1">
                <a:solidFill>
                  <a:srgbClr val="C00000"/>
                </a:solidFill>
              </a:rPr>
              <a:t>portfolio</a:t>
            </a:r>
            <a:r>
              <a:rPr lang="de-DE" sz="3000" kern="0" dirty="0">
                <a:solidFill>
                  <a:srgbClr val="C00000"/>
                </a:solidFill>
              </a:rPr>
              <a:t> at a </a:t>
            </a:r>
            <a:r>
              <a:rPr lang="de-DE" sz="3000" kern="0" dirty="0" err="1">
                <a:solidFill>
                  <a:srgbClr val="C00000"/>
                </a:solidFill>
              </a:rPr>
              <a:t>glance</a:t>
            </a:r>
            <a:r>
              <a:rPr lang="de-DE" sz="3000" kern="0" dirty="0">
                <a:solidFill>
                  <a:srgbClr val="C00000"/>
                </a:solidFill>
              </a:rPr>
              <a:t> </a:t>
            </a:r>
          </a:p>
        </p:txBody>
      </p:sp>
      <p:sp>
        <p:nvSpPr>
          <p:cNvPr id="5" name="Text Box 221">
            <a:extLst>
              <a:ext uri="{FF2B5EF4-FFF2-40B4-BE49-F238E27FC236}">
                <a16:creationId xmlns:a16="http://schemas.microsoft.com/office/drawing/2014/main" xmlns="" id="{B9C58F44-781E-4F37-90C1-0AA7FA1CA676}"/>
              </a:ext>
            </a:extLst>
          </p:cNvPr>
          <p:cNvSpPr txBox="1">
            <a:spLocks noChangeArrowheads="1"/>
          </p:cNvSpPr>
          <p:nvPr/>
        </p:nvSpPr>
        <p:spPr bwMode="auto">
          <a:xfrm>
            <a:off x="419324" y="6023582"/>
            <a:ext cx="69172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a:solidFill>
                  <a:srgbClr val="000000"/>
                </a:solidFill>
                <a:miter lim="800000"/>
                <a:headEnd/>
                <a:tailEnd/>
              </a14:hiddenLine>
            </a:ext>
          </a:extLst>
        </p:spPr>
        <p:txBody>
          <a:bodyPr wrap="square" rIns="0">
            <a:spAutoFit/>
          </a:bodyPr>
          <a:lstStyle>
            <a:lvl1pPr>
              <a:defRPr sz="2400">
                <a:solidFill>
                  <a:schemeClr val="bg1"/>
                </a:solidFill>
                <a:latin typeface="Arial" charset="0"/>
                <a:ea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bg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bg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bg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bg1"/>
                </a:solidFill>
                <a:latin typeface="Arial" charset="0"/>
                <a:ea typeface="ＭＳ Ｐゴシック" charset="0"/>
              </a:defRPr>
            </a:lvl9pPr>
          </a:lstStyle>
          <a:p>
            <a:pPr algn="l">
              <a:spcBef>
                <a:spcPts val="0"/>
              </a:spcBef>
            </a:pPr>
            <a:endParaRPr lang="en-GB" sz="1200" b="1" dirty="0">
              <a:solidFill>
                <a:srgbClr val="000000"/>
              </a:solidFill>
            </a:endParaRPr>
          </a:p>
          <a:p>
            <a:pPr algn="l">
              <a:spcBef>
                <a:spcPts val="0"/>
              </a:spcBef>
            </a:pPr>
            <a:r>
              <a:rPr lang="en-GB" sz="1200" dirty="0">
                <a:solidFill>
                  <a:srgbClr val="003366"/>
                </a:solidFill>
              </a:rPr>
              <a:t>as of 30.06.2018</a:t>
            </a:r>
          </a:p>
        </p:txBody>
      </p:sp>
      <p:graphicFrame>
        <p:nvGraphicFramePr>
          <p:cNvPr id="4" name="Objekt 3">
            <a:extLst>
              <a:ext uri="{FF2B5EF4-FFF2-40B4-BE49-F238E27FC236}">
                <a16:creationId xmlns:a16="http://schemas.microsoft.com/office/drawing/2014/main" xmlns="" id="{E97D3AC9-F2EF-4A7A-9D83-1A79CF7A8A91}"/>
              </a:ext>
            </a:extLst>
          </p:cNvPr>
          <p:cNvGraphicFramePr>
            <a:graphicFrameLocks noChangeAspect="1"/>
          </p:cNvGraphicFramePr>
          <p:nvPr>
            <p:extLst>
              <p:ext uri="{D42A27DB-BD31-4B8C-83A1-F6EECF244321}">
                <p14:modId xmlns:p14="http://schemas.microsoft.com/office/powerpoint/2010/main" xmlns="" val="957028733"/>
              </p:ext>
            </p:extLst>
          </p:nvPr>
        </p:nvGraphicFramePr>
        <p:xfrm>
          <a:off x="8285591" y="161529"/>
          <a:ext cx="1437404" cy="1440000"/>
        </p:xfrm>
        <a:graphic>
          <a:graphicData uri="http://schemas.openxmlformats.org/presentationml/2006/ole">
            <p:oleObj spid="_x0000_s23686" name="Image" r:id="rId4" imgW="14996825" imgH="14996825" progId="">
              <p:embed/>
            </p:oleObj>
          </a:graphicData>
        </a:graphic>
      </p:graphicFrame>
    </p:spTree>
    <p:extLst>
      <p:ext uri="{BB962C8B-B14F-4D97-AF65-F5344CB8AC3E}">
        <p14:creationId xmlns:p14="http://schemas.microsoft.com/office/powerpoint/2010/main" xmlns="" val="3150846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xmlns="" id="{B3C8517E-B41D-4166-9237-A3EBF14505CA}"/>
              </a:ext>
            </a:extLst>
          </p:cNvPr>
          <p:cNvGraphicFramePr>
            <a:graphicFrameLocks noGrp="1"/>
          </p:cNvGraphicFramePr>
          <p:nvPr>
            <p:extLst>
              <p:ext uri="{D42A27DB-BD31-4B8C-83A1-F6EECF244321}">
                <p14:modId xmlns:p14="http://schemas.microsoft.com/office/powerpoint/2010/main" xmlns="" val="2305175877"/>
              </p:ext>
            </p:extLst>
          </p:nvPr>
        </p:nvGraphicFramePr>
        <p:xfrm>
          <a:off x="583096" y="1697375"/>
          <a:ext cx="8854508" cy="4216400"/>
        </p:xfrm>
        <a:graphic>
          <a:graphicData uri="http://schemas.openxmlformats.org/drawingml/2006/table">
            <a:tbl>
              <a:tblPr firstRow="1" bandRow="1">
                <a:tableStyleId>{5C22544A-7EE6-4342-B048-85BDC9FD1C3A}</a:tableStyleId>
              </a:tblPr>
              <a:tblGrid>
                <a:gridCol w="2443480">
                  <a:extLst>
                    <a:ext uri="{9D8B030D-6E8A-4147-A177-3AD203B41FA5}">
                      <a16:colId xmlns:a16="http://schemas.microsoft.com/office/drawing/2014/main" xmlns="" val="2407450897"/>
                    </a:ext>
                  </a:extLst>
                </a:gridCol>
                <a:gridCol w="1113624">
                  <a:extLst>
                    <a:ext uri="{9D8B030D-6E8A-4147-A177-3AD203B41FA5}">
                      <a16:colId xmlns:a16="http://schemas.microsoft.com/office/drawing/2014/main" xmlns="" val="338500041"/>
                    </a:ext>
                  </a:extLst>
                </a:gridCol>
                <a:gridCol w="914400">
                  <a:extLst>
                    <a:ext uri="{9D8B030D-6E8A-4147-A177-3AD203B41FA5}">
                      <a16:colId xmlns:a16="http://schemas.microsoft.com/office/drawing/2014/main" xmlns="" val="3676990347"/>
                    </a:ext>
                  </a:extLst>
                </a:gridCol>
                <a:gridCol w="1016000">
                  <a:extLst>
                    <a:ext uri="{9D8B030D-6E8A-4147-A177-3AD203B41FA5}">
                      <a16:colId xmlns:a16="http://schemas.microsoft.com/office/drawing/2014/main" xmlns="" val="1242271796"/>
                    </a:ext>
                  </a:extLst>
                </a:gridCol>
                <a:gridCol w="735330">
                  <a:extLst>
                    <a:ext uri="{9D8B030D-6E8A-4147-A177-3AD203B41FA5}">
                      <a16:colId xmlns:a16="http://schemas.microsoft.com/office/drawing/2014/main" xmlns="" val="2650624822"/>
                    </a:ext>
                  </a:extLst>
                </a:gridCol>
                <a:gridCol w="1244600">
                  <a:extLst>
                    <a:ext uri="{9D8B030D-6E8A-4147-A177-3AD203B41FA5}">
                      <a16:colId xmlns:a16="http://schemas.microsoft.com/office/drawing/2014/main" xmlns="" val="3507175270"/>
                    </a:ext>
                  </a:extLst>
                </a:gridCol>
                <a:gridCol w="1387074">
                  <a:extLst>
                    <a:ext uri="{9D8B030D-6E8A-4147-A177-3AD203B41FA5}">
                      <a16:colId xmlns:a16="http://schemas.microsoft.com/office/drawing/2014/main" xmlns="" val="420029963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Offices </a:t>
                      </a:r>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City</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Country</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Area</a:t>
                      </a:r>
                      <a:endParaRPr lang="de-AT" sz="1400" dirty="0"/>
                    </a:p>
                  </a:txBody>
                  <a:tcPr anchor="ctr">
                    <a:solidFill>
                      <a:srgbClr val="0033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solidFill>
                            <a:schemeClr val="bg1"/>
                          </a:solidFill>
                        </a:rPr>
                        <a:t>Stake</a:t>
                      </a:r>
                      <a:endParaRPr lang="de-AT" sz="1400" dirty="0"/>
                    </a:p>
                  </a:txBody>
                  <a:tcPr anchor="ctr">
                    <a:solidFill>
                      <a:srgbClr val="003366"/>
                    </a:solidFill>
                  </a:tcPr>
                </a:tc>
                <a:tc>
                  <a:txBody>
                    <a:bodyPr/>
                    <a:lstStyle/>
                    <a:p>
                      <a:pPr algn="ctr" rtl="0" fontAlgn="ctr"/>
                      <a:r>
                        <a:rPr lang="en-GB" sz="1400" b="1" i="0" u="none" strike="noStrike" noProof="0" dirty="0">
                          <a:solidFill>
                            <a:srgbClr val="FFFFFF"/>
                          </a:solidFill>
                          <a:effectLst/>
                          <a:latin typeface="+mn-lt"/>
                        </a:rPr>
                        <a:t>Occ. rate </a:t>
                      </a:r>
                      <a:r>
                        <a:rPr lang="en-GB" sz="1200" b="0" i="0" u="none" strike="noStrike" noProof="0" dirty="0">
                          <a:solidFill>
                            <a:srgbClr val="FFFFFF"/>
                          </a:solidFill>
                          <a:effectLst/>
                          <a:latin typeface="+mn-lt"/>
                        </a:rPr>
                        <a:t>(approx.)</a:t>
                      </a:r>
                    </a:p>
                  </a:txBody>
                  <a:tcPr anchor="ctr">
                    <a:solidFill>
                      <a:srgbClr val="003366"/>
                    </a:solidFill>
                  </a:tcPr>
                </a:tc>
                <a:tc>
                  <a:txBody>
                    <a:bodyPr/>
                    <a:lstStyle/>
                    <a:p>
                      <a:pPr algn="ctr" rtl="0" fontAlgn="ctr"/>
                      <a:r>
                        <a:rPr lang="en-GB" sz="1400" b="1" i="0" u="none" strike="noStrike" noProof="0" dirty="0">
                          <a:solidFill>
                            <a:srgbClr val="FFFFFF"/>
                          </a:solidFill>
                          <a:effectLst/>
                          <a:latin typeface="+mn-lt"/>
                        </a:rPr>
                        <a:t>Tenant</a:t>
                      </a:r>
                    </a:p>
                  </a:txBody>
                  <a:tcPr anchor="ctr">
                    <a:solidFill>
                      <a:srgbClr val="003366"/>
                    </a:solidFill>
                  </a:tcPr>
                </a:tc>
                <a:extLst>
                  <a:ext uri="{0D108BD9-81ED-4DB2-BD59-A6C34878D82A}">
                    <a16:rowId xmlns:a16="http://schemas.microsoft.com/office/drawing/2014/main" xmlns="" val="27536407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1" dirty="0">
                          <a:solidFill>
                            <a:srgbClr val="003366"/>
                          </a:solidFill>
                        </a:rPr>
                        <a:t>Business Tower Zeppelin</a:t>
                      </a:r>
                    </a:p>
                  </a:txBody>
                  <a:tcPr anchor="ctr">
                    <a:solidFill>
                      <a:schemeClr val="bg1">
                        <a:lumMod val="85000"/>
                      </a:schemeClr>
                    </a:solidFill>
                  </a:tcPr>
                </a:tc>
                <a:tc>
                  <a:txBody>
                    <a:bodyPr/>
                    <a:lstStyle/>
                    <a:p>
                      <a:pPr algn="ctr"/>
                      <a:r>
                        <a:rPr lang="de-AT" sz="1400" dirty="0">
                          <a:solidFill>
                            <a:srgbClr val="003366"/>
                          </a:solidFill>
                        </a:rPr>
                        <a:t>St. Petersburg</a:t>
                      </a:r>
                    </a:p>
                  </a:txBody>
                  <a:tcPr anchor="ctr">
                    <a:solidFill>
                      <a:schemeClr val="bg1">
                        <a:lumMod val="85000"/>
                      </a:schemeClr>
                    </a:solidFill>
                  </a:tcPr>
                </a:tc>
                <a:tc>
                  <a:txBody>
                    <a:bodyPr/>
                    <a:lstStyle/>
                    <a:p>
                      <a:pPr algn="ctr"/>
                      <a:r>
                        <a:rPr lang="de-AT" sz="1400" dirty="0">
                          <a:solidFill>
                            <a:srgbClr val="003366"/>
                          </a:solidFill>
                        </a:rPr>
                        <a:t>RU</a:t>
                      </a:r>
                    </a:p>
                  </a:txBody>
                  <a:tcPr anchor="ctr">
                    <a:solidFill>
                      <a:schemeClr val="bg1">
                        <a:lumMod val="85000"/>
                      </a:schemeClr>
                    </a:solidFill>
                  </a:tcPr>
                </a:tc>
                <a:tc>
                  <a:txBody>
                    <a:bodyPr/>
                    <a:lstStyle/>
                    <a:p>
                      <a:pPr algn="ctr"/>
                      <a:r>
                        <a:rPr lang="de-AT" sz="1400" dirty="0">
                          <a:solidFill>
                            <a:srgbClr val="003366"/>
                          </a:solidFill>
                        </a:rPr>
                        <a:t>15,600 m²</a:t>
                      </a:r>
                    </a:p>
                  </a:txBody>
                  <a:tcPr anchor="ctr">
                    <a:solidFill>
                      <a:schemeClr val="bg1">
                        <a:lumMod val="85000"/>
                      </a:schemeClr>
                    </a:solidFill>
                  </a:tcPr>
                </a:tc>
                <a:tc>
                  <a:txBody>
                    <a:bodyPr/>
                    <a:lstStyle/>
                    <a:p>
                      <a:pPr algn="ctr"/>
                      <a:r>
                        <a:rPr lang="de-AT" sz="1400" dirty="0">
                          <a:solidFill>
                            <a:srgbClr val="003366"/>
                          </a:solidFill>
                        </a:rPr>
                        <a:t>55 %</a:t>
                      </a:r>
                    </a:p>
                  </a:txBody>
                  <a:tcPr anchor="ctr">
                    <a:solidFill>
                      <a:schemeClr val="bg1">
                        <a:lumMod val="85000"/>
                      </a:schemeClr>
                    </a:solidFill>
                  </a:tcPr>
                </a:tc>
                <a:tc>
                  <a:txBody>
                    <a:bodyPr/>
                    <a:lstStyle/>
                    <a:p>
                      <a:pPr algn="ctr"/>
                      <a:r>
                        <a:rPr lang="de-AT" sz="1400" dirty="0">
                          <a:solidFill>
                            <a:srgbClr val="003366"/>
                          </a:solidFill>
                        </a:rPr>
                        <a:t>100 %</a:t>
                      </a:r>
                    </a:p>
                  </a:txBody>
                  <a:tcPr anchor="ctr">
                    <a:solidFill>
                      <a:schemeClr val="bg1">
                        <a:lumMod val="85000"/>
                      </a:schemeClr>
                    </a:solidFill>
                  </a:tcPr>
                </a:tc>
                <a:tc>
                  <a:txBody>
                    <a:bodyPr/>
                    <a:lstStyle/>
                    <a:p>
                      <a:pPr algn="ctr"/>
                      <a:r>
                        <a:rPr lang="de-AT" sz="1400" dirty="0">
                          <a:solidFill>
                            <a:srgbClr val="003366"/>
                          </a:solidFill>
                        </a:rPr>
                        <a:t>Gazprom</a:t>
                      </a:r>
                    </a:p>
                  </a:txBody>
                  <a:tcPr anchor="ctr">
                    <a:solidFill>
                      <a:schemeClr val="bg1">
                        <a:lumMod val="85000"/>
                      </a:schemeClr>
                    </a:solidFill>
                  </a:tcPr>
                </a:tc>
                <a:extLst>
                  <a:ext uri="{0D108BD9-81ED-4DB2-BD59-A6C34878D82A}">
                    <a16:rowId xmlns:a16="http://schemas.microsoft.com/office/drawing/2014/main" xmlns="" val="1250234387"/>
                  </a:ext>
                </a:extLst>
              </a:tr>
              <a:tr h="370840">
                <a:tc>
                  <a:txBody>
                    <a:bodyPr/>
                    <a:lstStyle/>
                    <a:p>
                      <a:pPr algn="l"/>
                      <a:r>
                        <a:rPr lang="de-AT" sz="1600" b="1" dirty="0">
                          <a:solidFill>
                            <a:srgbClr val="003366"/>
                          </a:solidFill>
                        </a:rPr>
                        <a:t>Business Tower Jupiter</a:t>
                      </a:r>
                    </a:p>
                  </a:txBody>
                  <a:tcPr anchor="ctr">
                    <a:solidFill>
                      <a:schemeClr val="bg1">
                        <a:lumMod val="85000"/>
                      </a:schemeClr>
                    </a:solidFill>
                  </a:tcPr>
                </a:tc>
                <a:tc>
                  <a:txBody>
                    <a:bodyPr/>
                    <a:lstStyle/>
                    <a:p>
                      <a:pPr algn="ctr"/>
                      <a:r>
                        <a:rPr lang="de-AT" sz="1400" dirty="0">
                          <a:solidFill>
                            <a:srgbClr val="003366"/>
                          </a:solidFill>
                        </a:rPr>
                        <a:t>St. Petersburg</a:t>
                      </a:r>
                    </a:p>
                  </a:txBody>
                  <a:tcPr anchor="ctr">
                    <a:solidFill>
                      <a:schemeClr val="bg1">
                        <a:lumMod val="85000"/>
                      </a:schemeClr>
                    </a:solidFill>
                  </a:tcPr>
                </a:tc>
                <a:tc>
                  <a:txBody>
                    <a:bodyPr/>
                    <a:lstStyle/>
                    <a:p>
                      <a:pPr algn="ctr"/>
                      <a:r>
                        <a:rPr lang="de-AT" sz="1400" dirty="0">
                          <a:solidFill>
                            <a:srgbClr val="003366"/>
                          </a:solidFill>
                        </a:rPr>
                        <a:t>RU</a:t>
                      </a:r>
                    </a:p>
                  </a:txBody>
                  <a:tcPr anchor="ctr">
                    <a:solidFill>
                      <a:schemeClr val="bg1">
                        <a:lumMod val="85000"/>
                      </a:schemeClr>
                    </a:solidFill>
                  </a:tcPr>
                </a:tc>
                <a:tc>
                  <a:txBody>
                    <a:bodyPr/>
                    <a:lstStyle/>
                    <a:p>
                      <a:pPr algn="ctr"/>
                      <a:r>
                        <a:rPr lang="de-AT" sz="1400" dirty="0">
                          <a:solidFill>
                            <a:srgbClr val="003366"/>
                          </a:solidFill>
                        </a:rPr>
                        <a:t>17,000 m²</a:t>
                      </a:r>
                    </a:p>
                  </a:txBody>
                  <a:tcPr anchor="ctr">
                    <a:solidFill>
                      <a:schemeClr val="bg1">
                        <a:lumMod val="85000"/>
                      </a:schemeClr>
                    </a:solidFill>
                  </a:tcPr>
                </a:tc>
                <a:tc>
                  <a:txBody>
                    <a:bodyPr/>
                    <a:lstStyle/>
                    <a:p>
                      <a:pPr algn="ctr"/>
                      <a:r>
                        <a:rPr lang="de-AT" sz="1400" dirty="0">
                          <a:solidFill>
                            <a:srgbClr val="003366"/>
                          </a:solidFill>
                        </a:rPr>
                        <a:t>24 %</a:t>
                      </a:r>
                    </a:p>
                  </a:txBody>
                  <a:tcPr anchor="ctr">
                    <a:solidFill>
                      <a:schemeClr val="bg1">
                        <a:lumMod val="85000"/>
                      </a:schemeClr>
                    </a:solidFill>
                  </a:tcPr>
                </a:tc>
                <a:tc>
                  <a:txBody>
                    <a:bodyPr/>
                    <a:lstStyle/>
                    <a:p>
                      <a:pPr algn="ctr"/>
                      <a:r>
                        <a:rPr lang="de-AT" sz="1400" dirty="0">
                          <a:solidFill>
                            <a:srgbClr val="003366"/>
                          </a:solidFill>
                        </a:rPr>
                        <a:t>100 %</a:t>
                      </a:r>
                    </a:p>
                  </a:txBody>
                  <a:tcPr anchor="ctr">
                    <a:solidFill>
                      <a:schemeClr val="bg1">
                        <a:lumMod val="85000"/>
                      </a:schemeClr>
                    </a:solidFill>
                  </a:tcPr>
                </a:tc>
                <a:tc>
                  <a:txBody>
                    <a:bodyPr/>
                    <a:lstStyle/>
                    <a:p>
                      <a:pPr algn="ctr"/>
                      <a:r>
                        <a:rPr lang="de-AT" sz="1400" dirty="0">
                          <a:solidFill>
                            <a:srgbClr val="003366"/>
                          </a:solidFill>
                        </a:rPr>
                        <a:t>Gazprom</a:t>
                      </a:r>
                    </a:p>
                  </a:txBody>
                  <a:tcPr anchor="ctr">
                    <a:solidFill>
                      <a:schemeClr val="bg1">
                        <a:lumMod val="85000"/>
                      </a:schemeClr>
                    </a:solidFill>
                  </a:tcPr>
                </a:tc>
                <a:extLst>
                  <a:ext uri="{0D108BD9-81ED-4DB2-BD59-A6C34878D82A}">
                    <a16:rowId xmlns:a16="http://schemas.microsoft.com/office/drawing/2014/main" xmlns="" val="3946681933"/>
                  </a:ext>
                </a:extLst>
              </a:tr>
              <a:tr h="370840">
                <a:tc>
                  <a:txBody>
                    <a:bodyPr/>
                    <a:lstStyle/>
                    <a:p>
                      <a:pPr algn="l"/>
                      <a:r>
                        <a:rPr lang="de-AT" sz="1600" b="1" dirty="0" err="1">
                          <a:solidFill>
                            <a:srgbClr val="003366"/>
                          </a:solidFill>
                        </a:rPr>
                        <a:t>Bykovskaya</a:t>
                      </a:r>
                      <a:r>
                        <a:rPr lang="de-AT" sz="1600" b="1" dirty="0">
                          <a:solidFill>
                            <a:srgbClr val="003366"/>
                          </a:solidFill>
                        </a:rPr>
                        <a:t> multi-</a:t>
                      </a:r>
                      <a:r>
                        <a:rPr lang="de-AT" sz="1600" b="1" dirty="0" err="1">
                          <a:solidFill>
                            <a:srgbClr val="003366"/>
                          </a:solidFill>
                        </a:rPr>
                        <a:t>use</a:t>
                      </a:r>
                      <a:r>
                        <a:rPr lang="de-AT" sz="1600" b="1" dirty="0">
                          <a:solidFill>
                            <a:srgbClr val="003366"/>
                          </a:solidFill>
                        </a:rPr>
                        <a:t> </a:t>
                      </a:r>
                      <a:r>
                        <a:rPr lang="de-AT" sz="1600" b="1" dirty="0" err="1">
                          <a:solidFill>
                            <a:srgbClr val="003366"/>
                          </a:solidFill>
                        </a:rPr>
                        <a:t>building</a:t>
                      </a:r>
                      <a:endParaRPr lang="de-AT" sz="1600" b="1" dirty="0">
                        <a:solidFill>
                          <a:srgbClr val="003366"/>
                        </a:solidFill>
                      </a:endParaRPr>
                    </a:p>
                  </a:txBody>
                  <a:tcPr anchor="ctr">
                    <a:solidFill>
                      <a:schemeClr val="bg1">
                        <a:lumMod val="85000"/>
                      </a:schemeClr>
                    </a:solidFill>
                  </a:tcPr>
                </a:tc>
                <a:tc>
                  <a:txBody>
                    <a:bodyPr/>
                    <a:lstStyle/>
                    <a:p>
                      <a:pPr algn="ctr"/>
                      <a:r>
                        <a:rPr lang="de-AT" sz="1400" dirty="0">
                          <a:solidFill>
                            <a:srgbClr val="003366"/>
                          </a:solidFill>
                        </a:rPr>
                        <a:t>St. Petersburg</a:t>
                      </a:r>
                    </a:p>
                  </a:txBody>
                  <a:tcPr anchor="ctr">
                    <a:solidFill>
                      <a:schemeClr val="bg1">
                        <a:lumMod val="85000"/>
                      </a:schemeClr>
                    </a:solidFill>
                  </a:tcPr>
                </a:tc>
                <a:tc>
                  <a:txBody>
                    <a:bodyPr/>
                    <a:lstStyle/>
                    <a:p>
                      <a:pPr algn="ctr"/>
                      <a:r>
                        <a:rPr lang="de-AT" sz="1400" dirty="0">
                          <a:solidFill>
                            <a:srgbClr val="003366"/>
                          </a:solidFill>
                        </a:rPr>
                        <a:t>RU</a:t>
                      </a:r>
                    </a:p>
                  </a:txBody>
                  <a:tcPr anchor="ctr">
                    <a:solidFill>
                      <a:schemeClr val="bg1">
                        <a:lumMod val="85000"/>
                      </a:schemeClr>
                    </a:solidFill>
                  </a:tcPr>
                </a:tc>
                <a:tc>
                  <a:txBody>
                    <a:bodyPr/>
                    <a:lstStyle/>
                    <a:p>
                      <a:pPr algn="ctr"/>
                      <a:r>
                        <a:rPr lang="de-AT" sz="1400" dirty="0">
                          <a:solidFill>
                            <a:srgbClr val="003366"/>
                          </a:solidFill>
                        </a:rPr>
                        <a:t>6,000 m²</a:t>
                      </a:r>
                    </a:p>
                  </a:txBody>
                  <a:tcPr anchor="ctr">
                    <a:solidFill>
                      <a:schemeClr val="bg1">
                        <a:lumMod val="85000"/>
                      </a:schemeClr>
                    </a:solidFill>
                  </a:tcPr>
                </a:tc>
                <a:tc>
                  <a:txBody>
                    <a:bodyPr/>
                    <a:lstStyle/>
                    <a:p>
                      <a:pPr algn="ctr"/>
                      <a:r>
                        <a:rPr lang="de-AT" sz="1400" dirty="0">
                          <a:solidFill>
                            <a:srgbClr val="003366"/>
                          </a:solidFill>
                        </a:rPr>
                        <a:t>100 %</a:t>
                      </a:r>
                    </a:p>
                  </a:txBody>
                  <a:tcPr anchor="ctr">
                    <a:solidFill>
                      <a:schemeClr val="bg1">
                        <a:lumMod val="85000"/>
                      </a:schemeClr>
                    </a:solidFill>
                  </a:tcPr>
                </a:tc>
                <a:tc>
                  <a:txBody>
                    <a:bodyPr/>
                    <a:lstStyle/>
                    <a:p>
                      <a:pPr algn="ctr"/>
                      <a:r>
                        <a:rPr lang="de-AT" sz="1400" dirty="0">
                          <a:solidFill>
                            <a:srgbClr val="003366"/>
                          </a:solidFill>
                        </a:rPr>
                        <a:t>100 %</a:t>
                      </a:r>
                    </a:p>
                  </a:txBody>
                  <a:tcPr anchor="ctr">
                    <a:solidFill>
                      <a:schemeClr val="bg1">
                        <a:lumMod val="85000"/>
                      </a:schemeClr>
                    </a:solidFill>
                  </a:tcPr>
                </a:tc>
                <a:tc>
                  <a:txBody>
                    <a:bodyPr/>
                    <a:lstStyle/>
                    <a:p>
                      <a:pPr algn="ctr"/>
                      <a:r>
                        <a:rPr lang="de-AT" sz="1400" dirty="0">
                          <a:solidFill>
                            <a:srgbClr val="003366"/>
                          </a:solidFill>
                        </a:rPr>
                        <a:t>Gazprom</a:t>
                      </a:r>
                    </a:p>
                  </a:txBody>
                  <a:tcPr anchor="ctr">
                    <a:solidFill>
                      <a:schemeClr val="bg1">
                        <a:lumMod val="85000"/>
                      </a:schemeClr>
                    </a:solidFill>
                  </a:tcPr>
                </a:tc>
                <a:extLst>
                  <a:ext uri="{0D108BD9-81ED-4DB2-BD59-A6C34878D82A}">
                    <a16:rowId xmlns:a16="http://schemas.microsoft.com/office/drawing/2014/main" xmlns="" val="219050640"/>
                  </a:ext>
                </a:extLst>
              </a:tr>
              <a:tr h="370840">
                <a:tc>
                  <a:txBody>
                    <a:bodyPr/>
                    <a:lstStyle/>
                    <a:p>
                      <a:pPr algn="l"/>
                      <a:r>
                        <a:rPr lang="de-AT" sz="1600" b="1" dirty="0" err="1">
                          <a:solidFill>
                            <a:srgbClr val="003366"/>
                          </a:solidFill>
                        </a:rPr>
                        <a:t>Erzsébet</a:t>
                      </a:r>
                      <a:r>
                        <a:rPr lang="de-AT" sz="1600" b="1" dirty="0">
                          <a:solidFill>
                            <a:srgbClr val="003366"/>
                          </a:solidFill>
                        </a:rPr>
                        <a:t> Offices</a:t>
                      </a:r>
                    </a:p>
                  </a:txBody>
                  <a:tcPr anchor="ctr">
                    <a:solidFill>
                      <a:schemeClr val="bg1">
                        <a:lumMod val="85000"/>
                      </a:schemeClr>
                    </a:solidFill>
                  </a:tcPr>
                </a:tc>
                <a:tc>
                  <a:txBody>
                    <a:bodyPr/>
                    <a:lstStyle/>
                    <a:p>
                      <a:pPr algn="ctr"/>
                      <a:r>
                        <a:rPr lang="de-AT" sz="1400" dirty="0">
                          <a:solidFill>
                            <a:srgbClr val="003366"/>
                          </a:solidFill>
                        </a:rPr>
                        <a:t>Budapest</a:t>
                      </a:r>
                    </a:p>
                  </a:txBody>
                  <a:tcPr anchor="ctr">
                    <a:solidFill>
                      <a:schemeClr val="bg1">
                        <a:lumMod val="85000"/>
                      </a:schemeClr>
                    </a:solidFill>
                  </a:tcPr>
                </a:tc>
                <a:tc>
                  <a:txBody>
                    <a:bodyPr/>
                    <a:lstStyle/>
                    <a:p>
                      <a:pPr algn="ctr"/>
                      <a:r>
                        <a:rPr lang="de-AT" sz="1400" dirty="0">
                          <a:solidFill>
                            <a:srgbClr val="003366"/>
                          </a:solidFill>
                        </a:rPr>
                        <a:t>HU</a:t>
                      </a:r>
                    </a:p>
                  </a:txBody>
                  <a:tcPr anchor="ctr">
                    <a:solidFill>
                      <a:schemeClr val="bg1">
                        <a:lumMod val="85000"/>
                      </a:schemeClr>
                    </a:solidFill>
                  </a:tcPr>
                </a:tc>
                <a:tc>
                  <a:txBody>
                    <a:bodyPr/>
                    <a:lstStyle/>
                    <a:p>
                      <a:pPr algn="ctr"/>
                      <a:r>
                        <a:rPr lang="de-AT" sz="1400" dirty="0">
                          <a:solidFill>
                            <a:srgbClr val="003366"/>
                          </a:solidFill>
                        </a:rPr>
                        <a:t>15,000 m²</a:t>
                      </a:r>
                    </a:p>
                  </a:txBody>
                  <a:tcPr anchor="ctr">
                    <a:solidFill>
                      <a:schemeClr val="bg1">
                        <a:lumMod val="85000"/>
                      </a:schemeClr>
                    </a:solidFill>
                  </a:tcPr>
                </a:tc>
                <a:tc>
                  <a:txBody>
                    <a:bodyPr/>
                    <a:lstStyle/>
                    <a:p>
                      <a:pPr algn="ctr"/>
                      <a:r>
                        <a:rPr lang="de-AT" sz="1400" dirty="0">
                          <a:solidFill>
                            <a:srgbClr val="003366"/>
                          </a:solidFill>
                        </a:rPr>
                        <a:t>100 %</a:t>
                      </a:r>
                    </a:p>
                  </a:txBody>
                  <a:tcPr anchor="ctr">
                    <a:solidFill>
                      <a:schemeClr val="bg1">
                        <a:lumMod val="85000"/>
                      </a:schemeClr>
                    </a:solidFill>
                  </a:tcPr>
                </a:tc>
                <a:tc>
                  <a:txBody>
                    <a:bodyPr/>
                    <a:lstStyle/>
                    <a:p>
                      <a:pPr algn="ctr"/>
                      <a:r>
                        <a:rPr lang="de-AT" sz="1400" dirty="0">
                          <a:solidFill>
                            <a:srgbClr val="003366"/>
                          </a:solidFill>
                        </a:rPr>
                        <a:t>95 %</a:t>
                      </a:r>
                    </a:p>
                  </a:txBody>
                  <a:tcPr anchor="ctr">
                    <a:solidFill>
                      <a:schemeClr val="bg1">
                        <a:lumMod val="85000"/>
                      </a:schemeClr>
                    </a:solidFill>
                  </a:tcPr>
                </a:tc>
                <a:tc>
                  <a:txBody>
                    <a:bodyPr/>
                    <a:lstStyle/>
                    <a:p>
                      <a:pPr algn="ctr"/>
                      <a:r>
                        <a:rPr lang="de-AT" sz="1400" dirty="0" err="1">
                          <a:solidFill>
                            <a:srgbClr val="003366"/>
                          </a:solidFill>
                        </a:rPr>
                        <a:t>Groupama</a:t>
                      </a:r>
                      <a:r>
                        <a:rPr lang="de-AT" sz="1400" dirty="0">
                          <a:solidFill>
                            <a:srgbClr val="003366"/>
                          </a:solidFill>
                        </a:rPr>
                        <a:t> </a:t>
                      </a:r>
                      <a:r>
                        <a:rPr lang="de-AT" sz="1400" dirty="0" err="1">
                          <a:solidFill>
                            <a:srgbClr val="003366"/>
                          </a:solidFill>
                        </a:rPr>
                        <a:t>Garancia</a:t>
                      </a:r>
                      <a:r>
                        <a:rPr lang="de-AT" sz="1400" dirty="0">
                          <a:solidFill>
                            <a:srgbClr val="003366"/>
                          </a:solidFill>
                        </a:rPr>
                        <a:t> Insurance</a:t>
                      </a:r>
                    </a:p>
                  </a:txBody>
                  <a:tcPr anchor="ctr">
                    <a:solidFill>
                      <a:schemeClr val="bg1">
                        <a:lumMod val="85000"/>
                      </a:schemeClr>
                    </a:solidFill>
                  </a:tcPr>
                </a:tc>
                <a:extLst>
                  <a:ext uri="{0D108BD9-81ED-4DB2-BD59-A6C34878D82A}">
                    <a16:rowId xmlns:a16="http://schemas.microsoft.com/office/drawing/2014/main" xmlns="" val="1526677972"/>
                  </a:ext>
                </a:extLst>
              </a:tr>
              <a:tr h="370840">
                <a:tc>
                  <a:txBody>
                    <a:bodyPr/>
                    <a:lstStyle/>
                    <a:p>
                      <a:pPr algn="l"/>
                      <a:r>
                        <a:rPr lang="de-AT" sz="1600" b="1" dirty="0" err="1">
                          <a:solidFill>
                            <a:srgbClr val="003366"/>
                          </a:solidFill>
                        </a:rPr>
                        <a:t>Sajka</a:t>
                      </a:r>
                      <a:r>
                        <a:rPr lang="de-AT" sz="1600" b="1" dirty="0">
                          <a:solidFill>
                            <a:srgbClr val="003366"/>
                          </a:solidFill>
                        </a:rPr>
                        <a:t> Office</a:t>
                      </a:r>
                    </a:p>
                  </a:txBody>
                  <a:tcPr anchor="ctr">
                    <a:solidFill>
                      <a:schemeClr val="bg1">
                        <a:lumMod val="85000"/>
                      </a:schemeClr>
                    </a:solidFill>
                  </a:tcPr>
                </a:tc>
                <a:tc>
                  <a:txBody>
                    <a:bodyPr/>
                    <a:lstStyle/>
                    <a:p>
                      <a:pPr algn="ctr"/>
                      <a:r>
                        <a:rPr lang="de-AT" sz="1400" dirty="0">
                          <a:solidFill>
                            <a:srgbClr val="003366"/>
                          </a:solidFill>
                        </a:rPr>
                        <a:t>Budapest</a:t>
                      </a:r>
                    </a:p>
                  </a:txBody>
                  <a:tcPr anchor="ctr">
                    <a:solidFill>
                      <a:schemeClr val="bg1">
                        <a:lumMod val="85000"/>
                      </a:schemeClr>
                    </a:solidFill>
                  </a:tcPr>
                </a:tc>
                <a:tc>
                  <a:txBody>
                    <a:bodyPr/>
                    <a:lstStyle/>
                    <a:p>
                      <a:pPr algn="ctr"/>
                      <a:r>
                        <a:rPr lang="de-AT" sz="1400" dirty="0">
                          <a:solidFill>
                            <a:srgbClr val="003366"/>
                          </a:solidFill>
                        </a:rPr>
                        <a:t>HU</a:t>
                      </a:r>
                    </a:p>
                  </a:txBody>
                  <a:tcPr anchor="ctr">
                    <a:solidFill>
                      <a:schemeClr val="bg1">
                        <a:lumMod val="85000"/>
                      </a:schemeClr>
                    </a:solidFill>
                  </a:tcPr>
                </a:tc>
                <a:tc>
                  <a:txBody>
                    <a:bodyPr/>
                    <a:lstStyle/>
                    <a:p>
                      <a:pPr algn="ctr"/>
                      <a:r>
                        <a:rPr lang="de-AT" sz="1400" dirty="0">
                          <a:solidFill>
                            <a:srgbClr val="003366"/>
                          </a:solidFill>
                        </a:rPr>
                        <a:t>600 m²</a:t>
                      </a:r>
                    </a:p>
                  </a:txBody>
                  <a:tcPr anchor="ctr">
                    <a:solidFill>
                      <a:schemeClr val="bg1">
                        <a:lumMod val="85000"/>
                      </a:schemeClr>
                    </a:solidFill>
                  </a:tcPr>
                </a:tc>
                <a:tc>
                  <a:txBody>
                    <a:bodyPr/>
                    <a:lstStyle/>
                    <a:p>
                      <a:pPr algn="ctr"/>
                      <a:r>
                        <a:rPr lang="de-AT" sz="1400" dirty="0">
                          <a:solidFill>
                            <a:srgbClr val="003366"/>
                          </a:solidFill>
                        </a:rPr>
                        <a:t>100 %</a:t>
                      </a:r>
                    </a:p>
                  </a:txBody>
                  <a:tcPr anchor="ctr">
                    <a:solidFill>
                      <a:schemeClr val="bg1">
                        <a:lumMod val="85000"/>
                      </a:schemeClr>
                    </a:solidFill>
                  </a:tcPr>
                </a:tc>
                <a:tc>
                  <a:txBody>
                    <a:bodyPr/>
                    <a:lstStyle/>
                    <a:p>
                      <a:pPr algn="ctr"/>
                      <a:r>
                        <a:rPr lang="de-AT" sz="1400" dirty="0">
                          <a:solidFill>
                            <a:srgbClr val="003366"/>
                          </a:solidFill>
                        </a:rPr>
                        <a:t>100 %</a:t>
                      </a:r>
                    </a:p>
                  </a:txBody>
                  <a:tcPr anchor="ctr">
                    <a:solidFill>
                      <a:schemeClr val="bg1">
                        <a:lumMod val="85000"/>
                      </a:schemeClr>
                    </a:solidFill>
                  </a:tcPr>
                </a:tc>
                <a:tc>
                  <a:txBody>
                    <a:bodyPr/>
                    <a:lstStyle/>
                    <a:p>
                      <a:pPr algn="ctr"/>
                      <a:r>
                        <a:rPr lang="de-AT" sz="1400" dirty="0" err="1">
                          <a:solidFill>
                            <a:srgbClr val="003366"/>
                          </a:solidFill>
                        </a:rPr>
                        <a:t>several</a:t>
                      </a:r>
                      <a:endParaRPr lang="de-AT" sz="1400" dirty="0">
                        <a:solidFill>
                          <a:srgbClr val="003366"/>
                        </a:solidFill>
                      </a:endParaRPr>
                    </a:p>
                  </a:txBody>
                  <a:tcPr anchor="ctr">
                    <a:solidFill>
                      <a:schemeClr val="bg1">
                        <a:lumMod val="85000"/>
                      </a:schemeClr>
                    </a:solidFill>
                  </a:tcPr>
                </a:tc>
                <a:extLst>
                  <a:ext uri="{0D108BD9-81ED-4DB2-BD59-A6C34878D82A}">
                    <a16:rowId xmlns:a16="http://schemas.microsoft.com/office/drawing/2014/main" xmlns="" val="3755336439"/>
                  </a:ext>
                </a:extLst>
              </a:tr>
              <a:tr h="370840">
                <a:tc>
                  <a:txBody>
                    <a:bodyPr/>
                    <a:lstStyle/>
                    <a:p>
                      <a:pPr algn="l"/>
                      <a:r>
                        <a:rPr lang="de-AT" sz="1600" b="1" dirty="0">
                          <a:solidFill>
                            <a:srgbClr val="003366"/>
                          </a:solidFill>
                        </a:rPr>
                        <a:t>B52</a:t>
                      </a:r>
                    </a:p>
                  </a:txBody>
                  <a:tcPr anchor="ctr">
                    <a:solidFill>
                      <a:schemeClr val="bg1">
                        <a:lumMod val="85000"/>
                      </a:schemeClr>
                    </a:solidFill>
                  </a:tcPr>
                </a:tc>
                <a:tc>
                  <a:txBody>
                    <a:bodyPr/>
                    <a:lstStyle/>
                    <a:p>
                      <a:pPr algn="ctr"/>
                      <a:r>
                        <a:rPr lang="de-AT" sz="1400" dirty="0">
                          <a:solidFill>
                            <a:srgbClr val="003366"/>
                          </a:solidFill>
                        </a:rPr>
                        <a:t>Budapest</a:t>
                      </a:r>
                    </a:p>
                  </a:txBody>
                  <a:tcPr anchor="ctr">
                    <a:solidFill>
                      <a:schemeClr val="bg1">
                        <a:lumMod val="85000"/>
                      </a:schemeClr>
                    </a:solidFill>
                  </a:tcPr>
                </a:tc>
                <a:tc>
                  <a:txBody>
                    <a:bodyPr/>
                    <a:lstStyle/>
                    <a:p>
                      <a:pPr algn="ctr"/>
                      <a:r>
                        <a:rPr lang="de-AT" sz="1400" dirty="0">
                          <a:solidFill>
                            <a:srgbClr val="003366"/>
                          </a:solidFill>
                        </a:rPr>
                        <a:t>HU</a:t>
                      </a:r>
                    </a:p>
                  </a:txBody>
                  <a:tcPr anchor="ctr">
                    <a:solidFill>
                      <a:schemeClr val="bg1">
                        <a:lumMod val="85000"/>
                      </a:schemeClr>
                    </a:solidFill>
                  </a:tcPr>
                </a:tc>
                <a:tc>
                  <a:txBody>
                    <a:bodyPr/>
                    <a:lstStyle/>
                    <a:p>
                      <a:pPr algn="ctr"/>
                      <a:r>
                        <a:rPr lang="de-AT" sz="1400" dirty="0">
                          <a:solidFill>
                            <a:srgbClr val="003366"/>
                          </a:solidFill>
                        </a:rPr>
                        <a:t>5,200 m²</a:t>
                      </a:r>
                    </a:p>
                  </a:txBody>
                  <a:tcPr anchor="ctr">
                    <a:solidFill>
                      <a:schemeClr val="bg1">
                        <a:lumMod val="85000"/>
                      </a:schemeClr>
                    </a:solidFill>
                  </a:tcPr>
                </a:tc>
                <a:tc>
                  <a:txBody>
                    <a:bodyPr/>
                    <a:lstStyle/>
                    <a:p>
                      <a:pPr algn="ctr"/>
                      <a:r>
                        <a:rPr lang="de-AT" sz="1400" dirty="0">
                          <a:solidFill>
                            <a:srgbClr val="003366"/>
                          </a:solidFill>
                        </a:rPr>
                        <a:t>100 %</a:t>
                      </a:r>
                    </a:p>
                  </a:txBody>
                  <a:tcPr anchor="ctr">
                    <a:solidFill>
                      <a:schemeClr val="bg1">
                        <a:lumMod val="85000"/>
                      </a:schemeClr>
                    </a:solidFill>
                  </a:tcPr>
                </a:tc>
                <a:tc>
                  <a:txBody>
                    <a:bodyPr/>
                    <a:lstStyle/>
                    <a:p>
                      <a:pPr algn="ctr"/>
                      <a:r>
                        <a:rPr lang="de-AT" sz="1400" dirty="0">
                          <a:solidFill>
                            <a:srgbClr val="003366"/>
                          </a:solidFill>
                        </a:rPr>
                        <a:t>100 %</a:t>
                      </a:r>
                    </a:p>
                  </a:txBody>
                  <a:tcPr anchor="ctr">
                    <a:solidFill>
                      <a:schemeClr val="bg1">
                        <a:lumMod val="85000"/>
                      </a:schemeClr>
                    </a:solidFill>
                  </a:tcPr>
                </a:tc>
                <a:tc>
                  <a:txBody>
                    <a:bodyPr/>
                    <a:lstStyle/>
                    <a:p>
                      <a:pPr algn="ctr"/>
                      <a:r>
                        <a:rPr lang="de-AT" sz="1400" dirty="0" err="1">
                          <a:solidFill>
                            <a:srgbClr val="003366"/>
                          </a:solidFill>
                        </a:rPr>
                        <a:t>several</a:t>
                      </a:r>
                      <a:endParaRPr lang="de-AT" sz="1400" dirty="0">
                        <a:solidFill>
                          <a:srgbClr val="003366"/>
                        </a:solidFill>
                      </a:endParaRPr>
                    </a:p>
                  </a:txBody>
                  <a:tcPr anchor="ctr">
                    <a:solidFill>
                      <a:schemeClr val="bg1">
                        <a:lumMod val="85000"/>
                      </a:schemeClr>
                    </a:solidFill>
                  </a:tcPr>
                </a:tc>
                <a:extLst>
                  <a:ext uri="{0D108BD9-81ED-4DB2-BD59-A6C34878D82A}">
                    <a16:rowId xmlns:a16="http://schemas.microsoft.com/office/drawing/2014/main" xmlns="" val="3356379525"/>
                  </a:ext>
                </a:extLst>
              </a:tr>
              <a:tr h="370840">
                <a:tc>
                  <a:txBody>
                    <a:bodyPr/>
                    <a:lstStyle/>
                    <a:p>
                      <a:pPr algn="l"/>
                      <a:r>
                        <a:rPr lang="de-AT" sz="1600" b="1" dirty="0" err="1">
                          <a:solidFill>
                            <a:srgbClr val="003366"/>
                          </a:solidFill>
                        </a:rPr>
                        <a:t>Mogilska</a:t>
                      </a:r>
                      <a:r>
                        <a:rPr lang="de-AT" sz="1600" b="1" dirty="0">
                          <a:solidFill>
                            <a:srgbClr val="003366"/>
                          </a:solidFill>
                        </a:rPr>
                        <a:t> 41</a:t>
                      </a:r>
                    </a:p>
                  </a:txBody>
                  <a:tcPr anchor="ctr">
                    <a:solidFill>
                      <a:schemeClr val="bg1">
                        <a:lumMod val="85000"/>
                      </a:schemeClr>
                    </a:solidFill>
                  </a:tcPr>
                </a:tc>
                <a:tc>
                  <a:txBody>
                    <a:bodyPr/>
                    <a:lstStyle/>
                    <a:p>
                      <a:pPr algn="ctr"/>
                      <a:r>
                        <a:rPr lang="de-AT" sz="1400" dirty="0">
                          <a:solidFill>
                            <a:srgbClr val="003366"/>
                          </a:solidFill>
                        </a:rPr>
                        <a:t>Krakow</a:t>
                      </a:r>
                    </a:p>
                  </a:txBody>
                  <a:tcPr anchor="ctr">
                    <a:solidFill>
                      <a:schemeClr val="bg1">
                        <a:lumMod val="85000"/>
                      </a:schemeClr>
                    </a:solidFill>
                  </a:tcPr>
                </a:tc>
                <a:tc>
                  <a:txBody>
                    <a:bodyPr/>
                    <a:lstStyle/>
                    <a:p>
                      <a:pPr algn="ctr"/>
                      <a:r>
                        <a:rPr lang="de-AT" sz="1400" dirty="0">
                          <a:solidFill>
                            <a:srgbClr val="003366"/>
                          </a:solidFill>
                        </a:rPr>
                        <a:t>PL</a:t>
                      </a:r>
                    </a:p>
                  </a:txBody>
                  <a:tcPr anchor="ctr">
                    <a:solidFill>
                      <a:schemeClr val="bg1">
                        <a:lumMod val="85000"/>
                      </a:schemeClr>
                    </a:solidFill>
                  </a:tcPr>
                </a:tc>
                <a:tc>
                  <a:txBody>
                    <a:bodyPr/>
                    <a:lstStyle/>
                    <a:p>
                      <a:pPr algn="ctr"/>
                      <a:r>
                        <a:rPr lang="de-AT" sz="1400" dirty="0">
                          <a:solidFill>
                            <a:srgbClr val="003366"/>
                          </a:solidFill>
                        </a:rPr>
                        <a:t>5,800 m²</a:t>
                      </a:r>
                    </a:p>
                  </a:txBody>
                  <a:tcPr anchor="ctr">
                    <a:solidFill>
                      <a:schemeClr val="bg1">
                        <a:lumMod val="85000"/>
                      </a:schemeClr>
                    </a:solidFill>
                  </a:tcPr>
                </a:tc>
                <a:tc>
                  <a:txBody>
                    <a:bodyPr/>
                    <a:lstStyle/>
                    <a:p>
                      <a:pPr algn="ctr"/>
                      <a:r>
                        <a:rPr lang="de-AT" sz="1400" dirty="0">
                          <a:solidFill>
                            <a:srgbClr val="003366"/>
                          </a:solidFill>
                        </a:rPr>
                        <a:t>100 %</a:t>
                      </a:r>
                    </a:p>
                  </a:txBody>
                  <a:tcPr anchor="ctr">
                    <a:solidFill>
                      <a:schemeClr val="bg1">
                        <a:lumMod val="85000"/>
                      </a:schemeClr>
                    </a:solidFill>
                  </a:tcPr>
                </a:tc>
                <a:tc>
                  <a:txBody>
                    <a:bodyPr/>
                    <a:lstStyle/>
                    <a:p>
                      <a:pPr algn="ctr"/>
                      <a:r>
                        <a:rPr lang="de-AT" sz="1400" dirty="0">
                          <a:solidFill>
                            <a:srgbClr val="003366"/>
                          </a:solidFill>
                        </a:rPr>
                        <a:t>100 %</a:t>
                      </a:r>
                    </a:p>
                  </a:txBody>
                  <a:tcPr anchor="ctr">
                    <a:solidFill>
                      <a:schemeClr val="bg1">
                        <a:lumMod val="85000"/>
                      </a:schemeClr>
                    </a:solidFill>
                  </a:tcPr>
                </a:tc>
                <a:tc>
                  <a:txBody>
                    <a:bodyPr/>
                    <a:lstStyle/>
                    <a:p>
                      <a:pPr algn="ctr"/>
                      <a:r>
                        <a:rPr lang="de-AT" sz="1400" dirty="0">
                          <a:solidFill>
                            <a:srgbClr val="003366"/>
                          </a:solidFill>
                        </a:rPr>
                        <a:t>Air Liquide / </a:t>
                      </a:r>
                      <a:r>
                        <a:rPr lang="de-AT" sz="1400" dirty="0" err="1">
                          <a:solidFill>
                            <a:srgbClr val="003366"/>
                          </a:solidFill>
                        </a:rPr>
                        <a:t>Lurgi</a:t>
                      </a:r>
                      <a:endParaRPr lang="de-AT" sz="1400" dirty="0">
                        <a:solidFill>
                          <a:srgbClr val="003366"/>
                        </a:solidFill>
                      </a:endParaRPr>
                    </a:p>
                  </a:txBody>
                  <a:tcPr anchor="ctr">
                    <a:solidFill>
                      <a:schemeClr val="bg1">
                        <a:lumMod val="85000"/>
                      </a:schemeClr>
                    </a:solidFill>
                  </a:tcPr>
                </a:tc>
                <a:extLst>
                  <a:ext uri="{0D108BD9-81ED-4DB2-BD59-A6C34878D82A}">
                    <a16:rowId xmlns:a16="http://schemas.microsoft.com/office/drawing/2014/main" xmlns="" val="245878367"/>
                  </a:ext>
                </a:extLst>
              </a:tr>
            </a:tbl>
          </a:graphicData>
        </a:graphic>
      </p:graphicFrame>
      <p:sp>
        <p:nvSpPr>
          <p:cNvPr id="3" name="Titel 1">
            <a:extLst>
              <a:ext uri="{FF2B5EF4-FFF2-40B4-BE49-F238E27FC236}">
                <a16:creationId xmlns:a16="http://schemas.microsoft.com/office/drawing/2014/main" xmlns="" id="{07005A39-90E3-42C3-B35E-4F15B9AF1D55}"/>
              </a:ext>
            </a:extLst>
          </p:cNvPr>
          <p:cNvSpPr txBox="1">
            <a:spLocks/>
          </p:cNvSpPr>
          <p:nvPr/>
        </p:nvSpPr>
        <p:spPr>
          <a:xfrm>
            <a:off x="474663" y="644529"/>
            <a:ext cx="8958262" cy="392113"/>
          </a:xfrm>
          <a:prstGeom prst="rect">
            <a:avLst/>
          </a:prstGeom>
        </p:spPr>
        <p:txBody>
          <a:bodyPr/>
          <a:lstStyle>
            <a:lvl1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mj-lt"/>
                <a:ea typeface="ＭＳ Ｐゴシック" charset="0"/>
                <a:cs typeface="+mj-cs"/>
              </a:defRPr>
            </a:lvl1pPr>
            <a:lvl2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2pPr>
            <a:lvl3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3pPr>
            <a:lvl4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4pPr>
            <a:lvl5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5pPr>
            <a:lvl6pPr marL="4572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6pPr>
            <a:lvl7pPr marL="9144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7pPr>
            <a:lvl8pPr marL="13716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8pPr>
            <a:lvl9pPr marL="18288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9pPr>
          </a:lstStyle>
          <a:p>
            <a:r>
              <a:rPr lang="de-DE" sz="3000" kern="0" dirty="0" err="1">
                <a:solidFill>
                  <a:srgbClr val="C00000"/>
                </a:solidFill>
              </a:rPr>
              <a:t>Current</a:t>
            </a:r>
            <a:r>
              <a:rPr lang="de-DE" sz="3000" kern="0" dirty="0">
                <a:solidFill>
                  <a:srgbClr val="C00000"/>
                </a:solidFill>
              </a:rPr>
              <a:t> office </a:t>
            </a:r>
            <a:r>
              <a:rPr lang="de-DE" sz="3000" kern="0" dirty="0" err="1">
                <a:solidFill>
                  <a:srgbClr val="C00000"/>
                </a:solidFill>
              </a:rPr>
              <a:t>portfolio</a:t>
            </a:r>
            <a:r>
              <a:rPr lang="de-DE" sz="3000" kern="0" dirty="0">
                <a:solidFill>
                  <a:srgbClr val="C00000"/>
                </a:solidFill>
              </a:rPr>
              <a:t> at a </a:t>
            </a:r>
            <a:r>
              <a:rPr lang="de-DE" sz="3000" kern="0" dirty="0" err="1">
                <a:solidFill>
                  <a:srgbClr val="C00000"/>
                </a:solidFill>
              </a:rPr>
              <a:t>glance</a:t>
            </a:r>
            <a:endParaRPr lang="de-DE" sz="3000" kern="0" dirty="0">
              <a:solidFill>
                <a:srgbClr val="C00000"/>
              </a:solidFill>
            </a:endParaRPr>
          </a:p>
        </p:txBody>
      </p:sp>
      <p:sp>
        <p:nvSpPr>
          <p:cNvPr id="5" name="Text Box 221">
            <a:extLst>
              <a:ext uri="{FF2B5EF4-FFF2-40B4-BE49-F238E27FC236}">
                <a16:creationId xmlns:a16="http://schemas.microsoft.com/office/drawing/2014/main" xmlns="" id="{48193D45-AF53-4407-92F6-3BFDA635E944}"/>
              </a:ext>
            </a:extLst>
          </p:cNvPr>
          <p:cNvSpPr txBox="1">
            <a:spLocks noChangeArrowheads="1"/>
          </p:cNvSpPr>
          <p:nvPr/>
        </p:nvSpPr>
        <p:spPr bwMode="auto">
          <a:xfrm>
            <a:off x="420071" y="6034285"/>
            <a:ext cx="69172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a:solidFill>
                  <a:srgbClr val="000000"/>
                </a:solidFill>
                <a:miter lim="800000"/>
                <a:headEnd/>
                <a:tailEnd/>
              </a14:hiddenLine>
            </a:ext>
          </a:extLst>
        </p:spPr>
        <p:txBody>
          <a:bodyPr wrap="square" rIns="0">
            <a:spAutoFit/>
          </a:bodyPr>
          <a:lstStyle>
            <a:lvl1pPr>
              <a:defRPr sz="2400">
                <a:solidFill>
                  <a:schemeClr val="bg1"/>
                </a:solidFill>
                <a:latin typeface="Arial" charset="0"/>
                <a:ea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bg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bg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bg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bg1"/>
                </a:solidFill>
                <a:latin typeface="Arial" charset="0"/>
                <a:ea typeface="ＭＳ Ｐゴシック" charset="0"/>
              </a:defRPr>
            </a:lvl9pPr>
          </a:lstStyle>
          <a:p>
            <a:pPr algn="l">
              <a:spcBef>
                <a:spcPts val="0"/>
              </a:spcBef>
            </a:pPr>
            <a:endParaRPr lang="en-GB" sz="1200" b="1" dirty="0">
              <a:solidFill>
                <a:srgbClr val="000000"/>
              </a:solidFill>
            </a:endParaRPr>
          </a:p>
          <a:p>
            <a:pPr algn="l">
              <a:spcBef>
                <a:spcPts val="0"/>
              </a:spcBef>
            </a:pPr>
            <a:r>
              <a:rPr lang="en-GB" sz="1200" dirty="0">
                <a:solidFill>
                  <a:srgbClr val="003366"/>
                </a:solidFill>
              </a:rPr>
              <a:t>as of 30.06.2018</a:t>
            </a:r>
          </a:p>
        </p:txBody>
      </p:sp>
      <p:graphicFrame>
        <p:nvGraphicFramePr>
          <p:cNvPr id="7" name="Objekt 6">
            <a:extLst>
              <a:ext uri="{FF2B5EF4-FFF2-40B4-BE49-F238E27FC236}">
                <a16:creationId xmlns:a16="http://schemas.microsoft.com/office/drawing/2014/main" xmlns="" id="{7E2D790C-24A5-4DDD-9C51-84D6C7F62049}"/>
              </a:ext>
            </a:extLst>
          </p:cNvPr>
          <p:cNvGraphicFramePr>
            <a:graphicFrameLocks noChangeAspect="1"/>
          </p:cNvGraphicFramePr>
          <p:nvPr>
            <p:extLst>
              <p:ext uri="{D42A27DB-BD31-4B8C-83A1-F6EECF244321}">
                <p14:modId xmlns:p14="http://schemas.microsoft.com/office/powerpoint/2010/main" xmlns="" val="4181121461"/>
              </p:ext>
            </p:extLst>
          </p:nvPr>
        </p:nvGraphicFramePr>
        <p:xfrm>
          <a:off x="8285591" y="161529"/>
          <a:ext cx="1437404" cy="1440000"/>
        </p:xfrm>
        <a:graphic>
          <a:graphicData uri="http://schemas.openxmlformats.org/presentationml/2006/ole">
            <p:oleObj spid="_x0000_s26756" name="Image" r:id="rId4" imgW="14996825" imgH="14996825" progId="">
              <p:embed/>
            </p:oleObj>
          </a:graphicData>
        </a:graphic>
      </p:graphicFrame>
    </p:spTree>
    <p:extLst>
      <p:ext uri="{BB962C8B-B14F-4D97-AF65-F5344CB8AC3E}">
        <p14:creationId xmlns:p14="http://schemas.microsoft.com/office/powerpoint/2010/main" xmlns="" val="2777151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3"/>
          <p:cNvSpPr>
            <a:spLocks noGrp="1" noChangeArrowheads="1"/>
          </p:cNvSpPr>
          <p:nvPr>
            <p:ph type="title" idx="4294967295"/>
          </p:nvPr>
        </p:nvSpPr>
        <p:spPr>
          <a:xfrm>
            <a:off x="450000" y="629526"/>
            <a:ext cx="8956800" cy="393700"/>
          </a:xfrm>
          <a:noFill/>
        </p:spPr>
        <p:txBody>
          <a:bodyPr/>
          <a:lstStyle/>
          <a:p>
            <a:pPr>
              <a:tabLst>
                <a:tab pos="0" algn="l"/>
                <a:tab pos="835025" algn="l"/>
                <a:tab pos="1674813" algn="l"/>
                <a:tab pos="2514600" algn="l"/>
                <a:tab pos="3349625" algn="l"/>
                <a:tab pos="4189413" algn="l"/>
                <a:tab pos="5029200" algn="l"/>
                <a:tab pos="5864225" algn="l"/>
                <a:tab pos="6704013" algn="l"/>
                <a:tab pos="7543800" algn="l"/>
                <a:tab pos="8378825" algn="l"/>
                <a:tab pos="9218613" algn="l"/>
                <a:tab pos="10058400" algn="l"/>
                <a:tab pos="10893425" algn="l"/>
              </a:tabLst>
            </a:pPr>
            <a:r>
              <a:rPr lang="en-GB" sz="3000" dirty="0">
                <a:solidFill>
                  <a:srgbClr val="C00000"/>
                </a:solidFill>
              </a:rPr>
              <a:t>Warimpex on the stock exchange</a:t>
            </a:r>
            <a:br>
              <a:rPr lang="en-GB" sz="3000" dirty="0">
                <a:solidFill>
                  <a:srgbClr val="C00000"/>
                </a:solidFill>
              </a:rPr>
            </a:br>
            <a:endParaRPr lang="en-GB" sz="3000" dirty="0">
              <a:solidFill>
                <a:srgbClr val="C00000"/>
              </a:solidFill>
            </a:endParaRPr>
          </a:p>
        </p:txBody>
      </p:sp>
      <p:graphicFrame>
        <p:nvGraphicFramePr>
          <p:cNvPr id="20" name="Tabelle 19">
            <a:extLst>
              <a:ext uri="{FF2B5EF4-FFF2-40B4-BE49-F238E27FC236}">
                <a16:creationId xmlns:a16="http://schemas.microsoft.com/office/drawing/2014/main" xmlns="" id="{FE8F17AE-7B06-42B7-8C13-D287C9ADD407}"/>
              </a:ext>
            </a:extLst>
          </p:cNvPr>
          <p:cNvGraphicFramePr>
            <a:graphicFrameLocks noGrp="1"/>
          </p:cNvGraphicFramePr>
          <p:nvPr>
            <p:extLst>
              <p:ext uri="{D42A27DB-BD31-4B8C-83A1-F6EECF244321}">
                <p14:modId xmlns:p14="http://schemas.microsoft.com/office/powerpoint/2010/main" xmlns="" val="2158479417"/>
              </p:ext>
            </p:extLst>
          </p:nvPr>
        </p:nvGraphicFramePr>
        <p:xfrm>
          <a:off x="514321" y="1977271"/>
          <a:ext cx="4625415" cy="2473771"/>
        </p:xfrm>
        <a:graphic>
          <a:graphicData uri="http://schemas.openxmlformats.org/drawingml/2006/table">
            <a:tbl>
              <a:tblPr firstRow="1" bandRow="1">
                <a:tableStyleId>{5C22544A-7EE6-4342-B048-85BDC9FD1C3A}</a:tableStyleId>
              </a:tblPr>
              <a:tblGrid>
                <a:gridCol w="2303798">
                  <a:extLst>
                    <a:ext uri="{9D8B030D-6E8A-4147-A177-3AD203B41FA5}">
                      <a16:colId xmlns:a16="http://schemas.microsoft.com/office/drawing/2014/main" xmlns="" val="2407450897"/>
                    </a:ext>
                  </a:extLst>
                </a:gridCol>
                <a:gridCol w="2321617">
                  <a:extLst>
                    <a:ext uri="{9D8B030D-6E8A-4147-A177-3AD203B41FA5}">
                      <a16:colId xmlns:a16="http://schemas.microsoft.com/office/drawing/2014/main" xmlns="" val="338500041"/>
                    </a:ext>
                  </a:extLst>
                </a:gridCol>
              </a:tblGrid>
              <a:tr h="2845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dirty="0"/>
                        <a:t>Key Exchange Data</a:t>
                      </a:r>
                    </a:p>
                  </a:txBody>
                  <a:tcPr anchor="ctr">
                    <a:solidFill>
                      <a:srgbClr val="00336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AT" sz="1400" dirty="0"/>
                    </a:p>
                  </a:txBody>
                  <a:tcPr anchor="ctr">
                    <a:solidFill>
                      <a:srgbClr val="00478E"/>
                    </a:solidFill>
                  </a:tcPr>
                </a:tc>
                <a:extLst>
                  <a:ext uri="{0D108BD9-81ED-4DB2-BD59-A6C34878D82A}">
                    <a16:rowId xmlns:a16="http://schemas.microsoft.com/office/drawing/2014/main" xmlns="" val="2753640708"/>
                  </a:ext>
                </a:extLst>
              </a:tr>
              <a:tr h="431611">
                <a:tc>
                  <a:txBody>
                    <a:bodyPr/>
                    <a:lstStyle/>
                    <a:p>
                      <a:pPr algn="l"/>
                      <a:r>
                        <a:rPr lang="de-AT" sz="1600" b="0" dirty="0" err="1">
                          <a:solidFill>
                            <a:srgbClr val="003366"/>
                          </a:solidFill>
                        </a:rPr>
                        <a:t>Number</a:t>
                      </a:r>
                      <a:r>
                        <a:rPr lang="de-AT" sz="1600" b="0" dirty="0">
                          <a:solidFill>
                            <a:srgbClr val="003366"/>
                          </a:solidFill>
                        </a:rPr>
                        <a:t> </a:t>
                      </a:r>
                      <a:r>
                        <a:rPr lang="de-AT" sz="1600" b="0" dirty="0" err="1">
                          <a:solidFill>
                            <a:srgbClr val="003366"/>
                          </a:solidFill>
                        </a:rPr>
                        <a:t>of</a:t>
                      </a:r>
                      <a:r>
                        <a:rPr lang="de-AT" sz="1600" b="0" dirty="0">
                          <a:solidFill>
                            <a:srgbClr val="003366"/>
                          </a:solidFill>
                        </a:rPr>
                        <a:t> </a:t>
                      </a:r>
                      <a:r>
                        <a:rPr lang="de-AT" sz="1600" b="0" dirty="0" err="1">
                          <a:solidFill>
                            <a:srgbClr val="003366"/>
                          </a:solidFill>
                        </a:rPr>
                        <a:t>shares</a:t>
                      </a:r>
                      <a:endParaRPr lang="de-AT" sz="1600" b="1" dirty="0">
                        <a:solidFill>
                          <a:srgbClr val="003366"/>
                        </a:solidFill>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003366"/>
                          </a:solidFill>
                          <a:effectLst/>
                          <a:latin typeface="Arial" charset="0"/>
                        </a:rPr>
                        <a:t>54,000,000</a:t>
                      </a:r>
                    </a:p>
                  </a:txBody>
                  <a:tcPr anchor="ctr">
                    <a:solidFill>
                      <a:schemeClr val="bg1">
                        <a:lumMod val="85000"/>
                      </a:schemeClr>
                    </a:solidFill>
                  </a:tcPr>
                </a:tc>
                <a:extLst>
                  <a:ext uri="{0D108BD9-81ED-4DB2-BD59-A6C34878D82A}">
                    <a16:rowId xmlns:a16="http://schemas.microsoft.com/office/drawing/2014/main" xmlns="" val="1526677972"/>
                  </a:ext>
                </a:extLst>
              </a:tr>
              <a:tr h="540585">
                <a:tc>
                  <a:txBody>
                    <a:bodyPr/>
                    <a:lstStyle/>
                    <a:p>
                      <a:pPr algn="l"/>
                      <a:r>
                        <a:rPr lang="de-AT" sz="1600" b="0" dirty="0">
                          <a:solidFill>
                            <a:srgbClr val="003366"/>
                          </a:solidFill>
                        </a:rPr>
                        <a:t>Vienna Stock Exchange</a:t>
                      </a:r>
                      <a:endParaRPr lang="de-AT" sz="1600" b="1" dirty="0">
                        <a:solidFill>
                          <a:srgbClr val="003366"/>
                        </a:solidFill>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003366"/>
                          </a:solidFill>
                          <a:effectLst/>
                          <a:latin typeface="Arial" charset="0"/>
                        </a:rPr>
                        <a:t>ATX Prime, </a:t>
                      </a:r>
                      <a:br>
                        <a:rPr kumimoji="0" lang="en-GB" sz="1600" b="0" i="0" u="none" strike="noStrike" cap="none" normalizeH="0" baseline="0" noProof="0" dirty="0">
                          <a:ln>
                            <a:noFill/>
                          </a:ln>
                          <a:solidFill>
                            <a:srgbClr val="003366"/>
                          </a:solidFill>
                          <a:effectLst/>
                          <a:latin typeface="Arial" charset="0"/>
                        </a:rPr>
                      </a:br>
                      <a:r>
                        <a:rPr kumimoji="0" lang="en-GB" sz="1600" b="0" i="0" u="none" strike="noStrike" cap="none" normalizeH="0" baseline="0" noProof="0" dirty="0" err="1">
                          <a:ln>
                            <a:noFill/>
                          </a:ln>
                          <a:solidFill>
                            <a:srgbClr val="003366"/>
                          </a:solidFill>
                          <a:effectLst/>
                          <a:latin typeface="Arial" charset="0"/>
                        </a:rPr>
                        <a:t>Immobilien</a:t>
                      </a:r>
                      <a:r>
                        <a:rPr kumimoji="0" lang="en-GB" sz="1600" b="0" i="0" u="none" strike="noStrike" cap="none" normalizeH="0" baseline="0" noProof="0" dirty="0">
                          <a:ln>
                            <a:noFill/>
                          </a:ln>
                          <a:solidFill>
                            <a:srgbClr val="003366"/>
                          </a:solidFill>
                          <a:effectLst/>
                          <a:latin typeface="Arial" charset="0"/>
                        </a:rPr>
                        <a:t>-ATX</a:t>
                      </a:r>
                    </a:p>
                  </a:txBody>
                  <a:tcPr anchor="ctr">
                    <a:solidFill>
                      <a:schemeClr val="bg1">
                        <a:lumMod val="85000"/>
                      </a:schemeClr>
                    </a:solidFill>
                  </a:tcPr>
                </a:tc>
                <a:extLst>
                  <a:ext uri="{0D108BD9-81ED-4DB2-BD59-A6C34878D82A}">
                    <a16:rowId xmlns:a16="http://schemas.microsoft.com/office/drawing/2014/main" xmlns="" val="3755336439"/>
                  </a:ext>
                </a:extLst>
              </a:tr>
              <a:tr h="540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0" dirty="0" err="1">
                          <a:solidFill>
                            <a:srgbClr val="003366"/>
                          </a:solidFill>
                        </a:rPr>
                        <a:t>Warsaw</a:t>
                      </a:r>
                      <a:r>
                        <a:rPr lang="de-AT" sz="1600" b="0" dirty="0">
                          <a:solidFill>
                            <a:srgbClr val="003366"/>
                          </a:solidFill>
                        </a:rPr>
                        <a:t> Stock Exchange</a:t>
                      </a:r>
                      <a:endParaRPr lang="de-AT" sz="1600" b="1" dirty="0">
                        <a:solidFill>
                          <a:srgbClr val="003366"/>
                        </a:solidFill>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003366"/>
                          </a:solidFill>
                          <a:effectLst/>
                          <a:latin typeface="Arial" charset="0"/>
                        </a:rPr>
                        <a:t>Market Main 50 Plus, WIG SWIG80 </a:t>
                      </a:r>
                    </a:p>
                  </a:txBody>
                  <a:tcPr anchor="ctr">
                    <a:solidFill>
                      <a:schemeClr val="bg1">
                        <a:lumMod val="85000"/>
                      </a:schemeClr>
                    </a:solidFill>
                  </a:tcPr>
                </a:tc>
                <a:extLst>
                  <a:ext uri="{0D108BD9-81ED-4DB2-BD59-A6C34878D82A}">
                    <a16:rowId xmlns:a16="http://schemas.microsoft.com/office/drawing/2014/main" xmlns="" val="2196158390"/>
                  </a:ext>
                </a:extLst>
              </a:tr>
              <a:tr h="540585">
                <a:tc>
                  <a:txBody>
                    <a:bodyPr/>
                    <a:lstStyle/>
                    <a:p>
                      <a:pPr algn="l"/>
                      <a:r>
                        <a:rPr lang="de-AT" sz="1600" b="0" dirty="0">
                          <a:solidFill>
                            <a:srgbClr val="003366"/>
                          </a:solidFill>
                        </a:rPr>
                        <a:t>Ticker Symbols</a:t>
                      </a:r>
                      <a:endParaRPr lang="de-AT" sz="1600" b="1" dirty="0">
                        <a:solidFill>
                          <a:srgbClr val="003366"/>
                        </a:solidFill>
                      </a:endParaRP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003366"/>
                          </a:solidFill>
                          <a:effectLst/>
                          <a:latin typeface="Arial" charset="0"/>
                        </a:rPr>
                        <a:t>Stock Exchanges WXF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003366"/>
                          </a:solidFill>
                          <a:effectLst/>
                          <a:latin typeface="Arial" charset="0"/>
                        </a:rPr>
                        <a:t>Reuters WXFB.VI</a:t>
                      </a:r>
                    </a:p>
                  </a:txBody>
                  <a:tcPr anchor="ctr">
                    <a:solidFill>
                      <a:schemeClr val="bg1">
                        <a:lumMod val="85000"/>
                      </a:schemeClr>
                    </a:solidFill>
                  </a:tcPr>
                </a:tc>
                <a:extLst>
                  <a:ext uri="{0D108BD9-81ED-4DB2-BD59-A6C34878D82A}">
                    <a16:rowId xmlns:a16="http://schemas.microsoft.com/office/drawing/2014/main" xmlns="" val="2899241893"/>
                  </a:ext>
                </a:extLst>
              </a:tr>
            </a:tbl>
          </a:graphicData>
        </a:graphic>
      </p:graphicFrame>
      <p:graphicFrame>
        <p:nvGraphicFramePr>
          <p:cNvPr id="2" name="Objekt 1">
            <a:extLst>
              <a:ext uri="{FF2B5EF4-FFF2-40B4-BE49-F238E27FC236}">
                <a16:creationId xmlns:a16="http://schemas.microsoft.com/office/drawing/2014/main" xmlns="" id="{8DC06CCC-9185-42F4-9D45-09BC6A877C2B}"/>
              </a:ext>
            </a:extLst>
          </p:cNvPr>
          <p:cNvGraphicFramePr>
            <a:graphicFrameLocks noChangeAspect="1"/>
          </p:cNvGraphicFramePr>
          <p:nvPr>
            <p:extLst>
              <p:ext uri="{D42A27DB-BD31-4B8C-83A1-F6EECF244321}">
                <p14:modId xmlns:p14="http://schemas.microsoft.com/office/powerpoint/2010/main" xmlns="" val="4042733549"/>
              </p:ext>
            </p:extLst>
          </p:nvPr>
        </p:nvGraphicFramePr>
        <p:xfrm>
          <a:off x="8276868" y="145069"/>
          <a:ext cx="1437404" cy="1440000"/>
        </p:xfrm>
        <a:graphic>
          <a:graphicData uri="http://schemas.openxmlformats.org/presentationml/2006/ole">
            <p:oleObj spid="_x0000_s24711" name="Image" r:id="rId4" imgW="14996825" imgH="14996825" progId="">
              <p:embed/>
            </p:oleObj>
          </a:graphicData>
        </a:graphic>
      </p:graphicFrame>
      <p:grpSp>
        <p:nvGrpSpPr>
          <p:cNvPr id="7" name="Gruppieren 6">
            <a:extLst>
              <a:ext uri="{FF2B5EF4-FFF2-40B4-BE49-F238E27FC236}">
                <a16:creationId xmlns:a16="http://schemas.microsoft.com/office/drawing/2014/main" xmlns="" id="{EE52A1A1-ED2F-4512-B640-A1E082B5238C}"/>
              </a:ext>
            </a:extLst>
          </p:cNvPr>
          <p:cNvGrpSpPr/>
          <p:nvPr/>
        </p:nvGrpSpPr>
        <p:grpSpPr>
          <a:xfrm>
            <a:off x="4844143" y="1977271"/>
            <a:ext cx="5097270" cy="3122720"/>
            <a:chOff x="211330" y="1582428"/>
            <a:chExt cx="5296068" cy="2627378"/>
          </a:xfrm>
        </p:grpSpPr>
        <p:grpSp>
          <p:nvGrpSpPr>
            <p:cNvPr id="8" name="Group 26">
              <a:extLst>
                <a:ext uri="{FF2B5EF4-FFF2-40B4-BE49-F238E27FC236}">
                  <a16:creationId xmlns:a16="http://schemas.microsoft.com/office/drawing/2014/main" xmlns="" id="{7268A57D-0A9D-4DB8-AB02-D91EFA9A9DC2}"/>
                </a:ext>
              </a:extLst>
            </p:cNvPr>
            <p:cNvGrpSpPr>
              <a:grpSpLocks/>
            </p:cNvGrpSpPr>
            <p:nvPr/>
          </p:nvGrpSpPr>
          <p:grpSpPr bwMode="auto">
            <a:xfrm>
              <a:off x="211330" y="1582428"/>
              <a:ext cx="5296068" cy="2627378"/>
              <a:chOff x="119856" y="1351523"/>
              <a:chExt cx="4256990" cy="2004948"/>
            </a:xfrm>
          </p:grpSpPr>
          <p:sp>
            <p:nvSpPr>
              <p:cNvPr id="10" name="Text Box 5">
                <a:extLst>
                  <a:ext uri="{FF2B5EF4-FFF2-40B4-BE49-F238E27FC236}">
                    <a16:creationId xmlns:a16="http://schemas.microsoft.com/office/drawing/2014/main" xmlns="" id="{F5162A79-4A72-4C3F-9638-7A38FFB896E2}"/>
                  </a:ext>
                </a:extLst>
              </p:cNvPr>
              <p:cNvSpPr txBox="1">
                <a:spLocks noChangeArrowheads="1"/>
              </p:cNvSpPr>
              <p:nvPr/>
            </p:nvSpPr>
            <p:spPr bwMode="auto">
              <a:xfrm>
                <a:off x="2550318" y="1630407"/>
                <a:ext cx="1489075" cy="23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l" eaLnBrk="1" hangingPunct="1"/>
                <a:r>
                  <a:rPr lang="en-GB" sz="1200" b="1" dirty="0">
                    <a:solidFill>
                      <a:srgbClr val="003366"/>
                    </a:solidFill>
                  </a:rPr>
                  <a:t>Franz </a:t>
                </a:r>
                <a:r>
                  <a:rPr lang="en-GB" sz="1200" b="1" dirty="0" err="1">
                    <a:solidFill>
                      <a:srgbClr val="003366"/>
                    </a:solidFill>
                  </a:rPr>
                  <a:t>Jurkowitsch</a:t>
                </a:r>
                <a:endParaRPr lang="en-GB" sz="1200" b="1" dirty="0">
                  <a:solidFill>
                    <a:srgbClr val="003366"/>
                  </a:solidFill>
                </a:endParaRPr>
              </a:p>
              <a:p>
                <a:pPr algn="l" eaLnBrk="1" hangingPunct="1"/>
                <a:r>
                  <a:rPr lang="en-GB" sz="1200" dirty="0">
                    <a:solidFill>
                      <a:srgbClr val="003366"/>
                    </a:solidFill>
                  </a:rPr>
                  <a:t>14 %</a:t>
                </a:r>
              </a:p>
            </p:txBody>
          </p:sp>
          <p:sp>
            <p:nvSpPr>
              <p:cNvPr id="11" name="Text Box 6">
                <a:extLst>
                  <a:ext uri="{FF2B5EF4-FFF2-40B4-BE49-F238E27FC236}">
                    <a16:creationId xmlns:a16="http://schemas.microsoft.com/office/drawing/2014/main" xmlns="" id="{D7DE5CB0-3159-4FC3-B6AE-348E30D5CC8E}"/>
                  </a:ext>
                </a:extLst>
              </p:cNvPr>
              <p:cNvSpPr txBox="1">
                <a:spLocks noChangeArrowheads="1"/>
              </p:cNvSpPr>
              <p:nvPr/>
            </p:nvSpPr>
            <p:spPr bwMode="auto">
              <a:xfrm>
                <a:off x="2876582" y="1990619"/>
                <a:ext cx="1489075" cy="23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l" eaLnBrk="1" hangingPunct="1"/>
                <a:r>
                  <a:rPr lang="en-GB" sz="1200" b="1" dirty="0">
                    <a:solidFill>
                      <a:srgbClr val="003366"/>
                    </a:solidFill>
                  </a:rPr>
                  <a:t>Georg Folian</a:t>
                </a:r>
              </a:p>
              <a:p>
                <a:pPr algn="l" eaLnBrk="1" hangingPunct="1"/>
                <a:r>
                  <a:rPr lang="en-GB" sz="1200" dirty="0">
                    <a:solidFill>
                      <a:srgbClr val="003366"/>
                    </a:solidFill>
                  </a:rPr>
                  <a:t>15 %</a:t>
                </a:r>
              </a:p>
            </p:txBody>
          </p:sp>
          <p:grpSp>
            <p:nvGrpSpPr>
              <p:cNvPr id="12" name="Group 24">
                <a:extLst>
                  <a:ext uri="{FF2B5EF4-FFF2-40B4-BE49-F238E27FC236}">
                    <a16:creationId xmlns:a16="http://schemas.microsoft.com/office/drawing/2014/main" xmlns="" id="{1CEF4AB8-33BE-4CFF-9194-830E2276A9D9}"/>
                  </a:ext>
                </a:extLst>
              </p:cNvPr>
              <p:cNvGrpSpPr>
                <a:grpSpLocks/>
              </p:cNvGrpSpPr>
              <p:nvPr/>
            </p:nvGrpSpPr>
            <p:grpSpPr bwMode="auto">
              <a:xfrm>
                <a:off x="119856" y="1351523"/>
                <a:ext cx="4256990" cy="2004948"/>
                <a:chOff x="119856" y="1351523"/>
                <a:chExt cx="4256990" cy="2004948"/>
              </a:xfrm>
            </p:grpSpPr>
            <p:sp>
              <p:nvSpPr>
                <p:cNvPr id="13" name="Text Box 7">
                  <a:extLst>
                    <a:ext uri="{FF2B5EF4-FFF2-40B4-BE49-F238E27FC236}">
                      <a16:creationId xmlns:a16="http://schemas.microsoft.com/office/drawing/2014/main" xmlns="" id="{29881011-F7A2-4E27-9526-4F6D245D3820}"/>
                    </a:ext>
                  </a:extLst>
                </p:cNvPr>
                <p:cNvSpPr txBox="1">
                  <a:spLocks noChangeArrowheads="1"/>
                </p:cNvSpPr>
                <p:nvPr/>
              </p:nvSpPr>
              <p:spPr bwMode="auto">
                <a:xfrm>
                  <a:off x="2887771" y="2616673"/>
                  <a:ext cx="1489075" cy="23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l" eaLnBrk="1" hangingPunct="1"/>
                  <a:r>
                    <a:rPr lang="en-GB" sz="1200" b="1" dirty="0">
                      <a:solidFill>
                        <a:srgbClr val="003366"/>
                      </a:solidFill>
                    </a:rPr>
                    <a:t>Amber </a:t>
                  </a:r>
                  <a:r>
                    <a:rPr lang="en-GB" sz="1200" b="1" dirty="0" err="1">
                      <a:solidFill>
                        <a:srgbClr val="003366"/>
                      </a:solidFill>
                    </a:rPr>
                    <a:t>Privatstiftung</a:t>
                  </a:r>
                  <a:endParaRPr lang="en-GB" sz="1200" b="1" dirty="0">
                    <a:solidFill>
                      <a:srgbClr val="003366"/>
                    </a:solidFill>
                  </a:endParaRPr>
                </a:p>
                <a:p>
                  <a:pPr algn="l" eaLnBrk="1" hangingPunct="1"/>
                  <a:r>
                    <a:rPr lang="en-GB" sz="1200" dirty="0">
                      <a:solidFill>
                        <a:srgbClr val="003366"/>
                      </a:solidFill>
                    </a:rPr>
                    <a:t>11 %</a:t>
                  </a:r>
                </a:p>
              </p:txBody>
            </p:sp>
            <p:sp>
              <p:nvSpPr>
                <p:cNvPr id="14" name="Text Box 8">
                  <a:extLst>
                    <a:ext uri="{FF2B5EF4-FFF2-40B4-BE49-F238E27FC236}">
                      <a16:creationId xmlns:a16="http://schemas.microsoft.com/office/drawing/2014/main" xmlns="" id="{A8EB843C-4F5B-4532-9ED7-A406A3F8C00A}"/>
                    </a:ext>
                  </a:extLst>
                </p:cNvPr>
                <p:cNvSpPr txBox="1">
                  <a:spLocks noChangeArrowheads="1"/>
                </p:cNvSpPr>
                <p:nvPr/>
              </p:nvSpPr>
              <p:spPr bwMode="auto">
                <a:xfrm>
                  <a:off x="2358293" y="2959366"/>
                  <a:ext cx="1489075" cy="23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l" eaLnBrk="1" hangingPunct="1"/>
                  <a:r>
                    <a:rPr lang="en-GB" sz="1200" b="1" dirty="0" err="1">
                      <a:solidFill>
                        <a:srgbClr val="003366"/>
                      </a:solidFill>
                    </a:rPr>
                    <a:t>Bocca</a:t>
                  </a:r>
                  <a:r>
                    <a:rPr lang="en-GB" sz="1200" b="1" dirty="0">
                      <a:solidFill>
                        <a:srgbClr val="003366"/>
                      </a:solidFill>
                    </a:rPr>
                    <a:t> </a:t>
                  </a:r>
                  <a:r>
                    <a:rPr lang="en-GB" sz="1200" b="1" dirty="0" err="1">
                      <a:solidFill>
                        <a:srgbClr val="003366"/>
                      </a:solidFill>
                    </a:rPr>
                    <a:t>Privatstiftung</a:t>
                  </a:r>
                  <a:endParaRPr lang="en-GB" sz="1200" b="1" dirty="0">
                    <a:solidFill>
                      <a:srgbClr val="003366"/>
                    </a:solidFill>
                  </a:endParaRPr>
                </a:p>
                <a:p>
                  <a:pPr algn="l" eaLnBrk="1" hangingPunct="1"/>
                  <a:r>
                    <a:rPr lang="en-GB" sz="1200" dirty="0">
                      <a:solidFill>
                        <a:srgbClr val="003366"/>
                      </a:solidFill>
                    </a:rPr>
                    <a:t>11 %</a:t>
                  </a:r>
                </a:p>
              </p:txBody>
            </p:sp>
            <p:sp>
              <p:nvSpPr>
                <p:cNvPr id="15" name="Text Box 9">
                  <a:extLst>
                    <a:ext uri="{FF2B5EF4-FFF2-40B4-BE49-F238E27FC236}">
                      <a16:creationId xmlns:a16="http://schemas.microsoft.com/office/drawing/2014/main" xmlns="" id="{3C2DBA04-6E37-4AA2-9EFB-6B34B26FE657}"/>
                    </a:ext>
                  </a:extLst>
                </p:cNvPr>
                <p:cNvSpPr txBox="1">
                  <a:spLocks noChangeArrowheads="1"/>
                </p:cNvSpPr>
                <p:nvPr/>
              </p:nvSpPr>
              <p:spPr bwMode="auto">
                <a:xfrm>
                  <a:off x="119856" y="2128732"/>
                  <a:ext cx="1171575" cy="23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r" eaLnBrk="1" hangingPunct="1"/>
                  <a:r>
                    <a:rPr lang="en-GB" sz="1200" b="1" dirty="0">
                      <a:solidFill>
                        <a:srgbClr val="003366"/>
                      </a:solidFill>
                    </a:rPr>
                    <a:t>Free Float</a:t>
                  </a:r>
                </a:p>
                <a:p>
                  <a:pPr algn="r" eaLnBrk="1" hangingPunct="1"/>
                  <a:r>
                    <a:rPr lang="en-GB" sz="1200" dirty="0">
                      <a:solidFill>
                        <a:srgbClr val="003366"/>
                      </a:solidFill>
                    </a:rPr>
                    <a:t>44 %</a:t>
                  </a:r>
                </a:p>
              </p:txBody>
            </p:sp>
            <p:graphicFrame>
              <p:nvGraphicFramePr>
                <p:cNvPr id="16" name="Object 46">
                  <a:extLst>
                    <a:ext uri="{FF2B5EF4-FFF2-40B4-BE49-F238E27FC236}">
                      <a16:creationId xmlns:a16="http://schemas.microsoft.com/office/drawing/2014/main" xmlns="" id="{36FA3527-47D4-41DD-8369-9F9E6BDE0788}"/>
                    </a:ext>
                  </a:extLst>
                </p:cNvPr>
                <p:cNvGraphicFramePr>
                  <a:graphicFrameLocks noChangeAspect="1"/>
                </p:cNvGraphicFramePr>
                <p:nvPr>
                  <p:extLst>
                    <p:ext uri="{D42A27DB-BD31-4B8C-83A1-F6EECF244321}">
                      <p14:modId xmlns:p14="http://schemas.microsoft.com/office/powerpoint/2010/main" xmlns="" val="535770320"/>
                    </p:ext>
                  </p:extLst>
                </p:nvPr>
              </p:nvGraphicFramePr>
              <p:xfrm>
                <a:off x="909405" y="1351523"/>
                <a:ext cx="2419286" cy="2004948"/>
              </p:xfrm>
              <a:graphic>
                <a:graphicData uri="http://schemas.openxmlformats.org/drawingml/2006/chart">
                  <c:chart xmlns:c="http://schemas.openxmlformats.org/drawingml/2006/chart" xmlns:r="http://schemas.openxmlformats.org/officeDocument/2006/relationships" r:id="rId5"/>
                </a:graphicData>
              </a:graphic>
            </p:graphicFrame>
          </p:grpSp>
        </p:grpSp>
        <p:sp>
          <p:nvSpPr>
            <p:cNvPr id="9" name="Rectangle 86">
              <a:extLst>
                <a:ext uri="{FF2B5EF4-FFF2-40B4-BE49-F238E27FC236}">
                  <a16:creationId xmlns:a16="http://schemas.microsoft.com/office/drawing/2014/main" xmlns="" id="{10E38E5A-00A3-4DC8-B40D-77CE18DA9393}"/>
                </a:ext>
              </a:extLst>
            </p:cNvPr>
            <p:cNvSpPr>
              <a:spLocks noChangeArrowheads="1"/>
            </p:cNvSpPr>
            <p:nvPr/>
          </p:nvSpPr>
          <p:spPr bwMode="auto">
            <a:xfrm>
              <a:off x="1619940" y="3718543"/>
              <a:ext cx="1312862" cy="388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miter lim="800000"/>
                  <a:headEnd/>
                  <a:tailEnd/>
                </a14:hiddenLine>
              </a:ext>
            </a:extLst>
          </p:spPr>
          <p:txBody>
            <a:bodyPr>
              <a:spAutoFit/>
            </a:bodyPr>
            <a:lstStyle/>
            <a:p>
              <a:r>
                <a:rPr lang="en-GB" sz="1200" b="1" dirty="0">
                  <a:solidFill>
                    <a:srgbClr val="003366"/>
                  </a:solidFill>
                </a:rPr>
                <a:t>MetLife PTE</a:t>
              </a:r>
            </a:p>
            <a:p>
              <a:r>
                <a:rPr lang="en-GB" sz="1200" dirty="0">
                  <a:solidFill>
                    <a:srgbClr val="003366"/>
                  </a:solidFill>
                </a:rPr>
                <a:t>&gt; 5 %</a:t>
              </a:r>
            </a:p>
          </p:txBody>
        </p:sp>
      </p:grpSp>
      <p:sp>
        <p:nvSpPr>
          <p:cNvPr id="3" name="Textfeld 2">
            <a:extLst>
              <a:ext uri="{FF2B5EF4-FFF2-40B4-BE49-F238E27FC236}">
                <a16:creationId xmlns:a16="http://schemas.microsoft.com/office/drawing/2014/main" xmlns="" id="{E7424CD4-0873-49DC-B09F-C2ABDF7CDCD6}"/>
              </a:ext>
            </a:extLst>
          </p:cNvPr>
          <p:cNvSpPr txBox="1"/>
          <p:nvPr/>
        </p:nvSpPr>
        <p:spPr>
          <a:xfrm>
            <a:off x="5511800" y="1977271"/>
            <a:ext cx="3795622" cy="307777"/>
          </a:xfrm>
          <a:prstGeom prst="rect">
            <a:avLst/>
          </a:prstGeom>
          <a:solidFill>
            <a:srgbClr val="003366"/>
          </a:solidFill>
        </p:spPr>
        <p:txBody>
          <a:bodyPr wrap="square" rtlCol="0">
            <a:spAutoFit/>
          </a:bodyPr>
          <a:lstStyle/>
          <a:p>
            <a:pPr algn="l"/>
            <a:r>
              <a:rPr lang="de-DE" sz="1400" b="1" dirty="0"/>
              <a:t>Shareholder </a:t>
            </a:r>
            <a:r>
              <a:rPr lang="de-DE" sz="1400" b="1" dirty="0" err="1"/>
              <a:t>structure</a:t>
            </a:r>
            <a:endParaRPr lang="de-DE" sz="1400" b="1" dirty="0"/>
          </a:p>
        </p:txBody>
      </p:sp>
    </p:spTree>
    <p:extLst>
      <p:ext uri="{BB962C8B-B14F-4D97-AF65-F5344CB8AC3E}">
        <p14:creationId xmlns:p14="http://schemas.microsoft.com/office/powerpoint/2010/main" xmlns="" val="187709495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xmlns="" id="{92C144A9-11F0-43B4-B327-A4897C3B694A}"/>
              </a:ext>
            </a:extLst>
          </p:cNvPr>
          <p:cNvGraphicFramePr>
            <a:graphicFrameLocks noGrp="1"/>
          </p:cNvGraphicFramePr>
          <p:nvPr>
            <p:extLst>
              <p:ext uri="{D42A27DB-BD31-4B8C-83A1-F6EECF244321}">
                <p14:modId xmlns:p14="http://schemas.microsoft.com/office/powerpoint/2010/main" xmlns="" val="1583007107"/>
              </p:ext>
            </p:extLst>
          </p:nvPr>
        </p:nvGraphicFramePr>
        <p:xfrm>
          <a:off x="462879" y="724639"/>
          <a:ext cx="8958263" cy="5968224"/>
        </p:xfrm>
        <a:graphic>
          <a:graphicData uri="http://schemas.openxmlformats.org/drawingml/2006/table">
            <a:tbl>
              <a:tblPr firstRow="1" bandRow="1">
                <a:tableStyleId>{5C22544A-7EE6-4342-B048-85BDC9FD1C3A}</a:tableStyleId>
              </a:tblPr>
              <a:tblGrid>
                <a:gridCol w="2616418">
                  <a:extLst>
                    <a:ext uri="{9D8B030D-6E8A-4147-A177-3AD203B41FA5}">
                      <a16:colId xmlns:a16="http://schemas.microsoft.com/office/drawing/2014/main" xmlns="" val="358413694"/>
                    </a:ext>
                  </a:extLst>
                </a:gridCol>
                <a:gridCol w="2324725">
                  <a:extLst>
                    <a:ext uri="{9D8B030D-6E8A-4147-A177-3AD203B41FA5}">
                      <a16:colId xmlns:a16="http://schemas.microsoft.com/office/drawing/2014/main" xmlns="" val="666333815"/>
                    </a:ext>
                  </a:extLst>
                </a:gridCol>
                <a:gridCol w="1692896">
                  <a:extLst>
                    <a:ext uri="{9D8B030D-6E8A-4147-A177-3AD203B41FA5}">
                      <a16:colId xmlns:a16="http://schemas.microsoft.com/office/drawing/2014/main" xmlns="" val="4234272297"/>
                    </a:ext>
                  </a:extLst>
                </a:gridCol>
                <a:gridCol w="2324224">
                  <a:extLst>
                    <a:ext uri="{9D8B030D-6E8A-4147-A177-3AD203B41FA5}">
                      <a16:colId xmlns:a16="http://schemas.microsoft.com/office/drawing/2014/main" xmlns="" val="1934736037"/>
                    </a:ext>
                  </a:extLst>
                </a:gridCol>
              </a:tblGrid>
              <a:tr h="298066">
                <a:tc>
                  <a:txBody>
                    <a:bodyPr/>
                    <a:lstStyle/>
                    <a:p>
                      <a:r>
                        <a:rPr lang="de-AT" sz="1400" dirty="0"/>
                        <a:t>Hotels</a:t>
                      </a:r>
                    </a:p>
                  </a:txBody>
                  <a:tcPr>
                    <a:solidFill>
                      <a:srgbClr val="003366"/>
                    </a:solidFill>
                  </a:tcPr>
                </a:tc>
                <a:tc>
                  <a:txBody>
                    <a:bodyPr/>
                    <a:lstStyle/>
                    <a:p>
                      <a:pPr algn="ctr"/>
                      <a:r>
                        <a:rPr lang="de-AT" sz="1400" dirty="0" err="1"/>
                        <a:t>Number</a:t>
                      </a:r>
                      <a:r>
                        <a:rPr lang="de-AT" sz="1400" dirty="0"/>
                        <a:t> </a:t>
                      </a:r>
                      <a:r>
                        <a:rPr lang="de-AT" sz="1400" dirty="0" err="1"/>
                        <a:t>of</a:t>
                      </a:r>
                      <a:r>
                        <a:rPr lang="de-AT" sz="1400" dirty="0"/>
                        <a:t> </a:t>
                      </a:r>
                      <a:r>
                        <a:rPr lang="de-AT" sz="1400" dirty="0" err="1"/>
                        <a:t>rooms</a:t>
                      </a:r>
                      <a:endParaRPr lang="de-AT" sz="1400" dirty="0"/>
                    </a:p>
                  </a:txBody>
                  <a:tcPr>
                    <a:solidFill>
                      <a:srgbClr val="003366"/>
                    </a:solidFill>
                  </a:tcPr>
                </a:tc>
                <a:tc>
                  <a:txBody>
                    <a:bodyPr/>
                    <a:lstStyle/>
                    <a:p>
                      <a:pPr algn="ctr"/>
                      <a:r>
                        <a:rPr lang="de-AT" sz="1400" dirty="0"/>
                        <a:t>In </a:t>
                      </a:r>
                      <a:r>
                        <a:rPr lang="de-AT" sz="1400" dirty="0" err="1"/>
                        <a:t>portfolio</a:t>
                      </a:r>
                      <a:r>
                        <a:rPr lang="de-AT" sz="1400" dirty="0"/>
                        <a:t> </a:t>
                      </a:r>
                      <a:r>
                        <a:rPr lang="de-AT" sz="1400" dirty="0" err="1"/>
                        <a:t>since</a:t>
                      </a:r>
                      <a:endParaRPr lang="de-AT" sz="1400" dirty="0"/>
                    </a:p>
                  </a:txBody>
                  <a:tcPr>
                    <a:solidFill>
                      <a:srgbClr val="003366"/>
                    </a:solidFill>
                  </a:tcPr>
                </a:tc>
                <a:tc>
                  <a:txBody>
                    <a:bodyPr/>
                    <a:lstStyle/>
                    <a:p>
                      <a:pPr algn="ctr"/>
                      <a:r>
                        <a:rPr lang="de-AT" sz="1400" dirty="0"/>
                        <a:t>Sale </a:t>
                      </a:r>
                    </a:p>
                  </a:txBody>
                  <a:tcPr>
                    <a:solidFill>
                      <a:srgbClr val="003366"/>
                    </a:solidFill>
                  </a:tcPr>
                </a:tc>
                <a:extLst>
                  <a:ext uri="{0D108BD9-81ED-4DB2-BD59-A6C34878D82A}">
                    <a16:rowId xmlns:a16="http://schemas.microsoft.com/office/drawing/2014/main" xmlns="" val="2503118154"/>
                  </a:ext>
                </a:extLst>
              </a:tr>
              <a:tr h="278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rgbClr val="003366"/>
                          </a:solidFill>
                          <a:latin typeface="+mn-lt"/>
                          <a:ea typeface="+mn-ea"/>
                          <a:cs typeface="+mn-cs"/>
                        </a:rPr>
                        <a:t>Palace Hotel, Prague</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noProof="0" dirty="0">
                          <a:solidFill>
                            <a:srgbClr val="003366"/>
                          </a:solidFill>
                          <a:latin typeface="+mn-lt"/>
                          <a:ea typeface="+mn-ea"/>
                          <a:cs typeface="+mn-cs"/>
                        </a:rPr>
                        <a:t>5-star, 124 rooms</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noProof="0" dirty="0">
                          <a:solidFill>
                            <a:srgbClr val="003366"/>
                          </a:solidFill>
                          <a:latin typeface="+mn-lt"/>
                          <a:ea typeface="+mn-ea"/>
                          <a:cs typeface="+mn-cs"/>
                        </a:rPr>
                        <a:t>purchased 2001</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2013</a:t>
                      </a:r>
                    </a:p>
                  </a:txBody>
                  <a:tcPr>
                    <a:solidFill>
                      <a:schemeClr val="bg1">
                        <a:lumMod val="85000"/>
                      </a:schemeClr>
                    </a:solidFill>
                  </a:tcPr>
                </a:tc>
                <a:extLst>
                  <a:ext uri="{0D108BD9-81ED-4DB2-BD59-A6C34878D82A}">
                    <a16:rowId xmlns:a16="http://schemas.microsoft.com/office/drawing/2014/main" xmlns="" val="3682098191"/>
                  </a:ext>
                </a:extLst>
              </a:tr>
              <a:tr h="280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err="1">
                          <a:solidFill>
                            <a:srgbClr val="003366"/>
                          </a:solidFill>
                          <a:latin typeface="+mn-lt"/>
                          <a:ea typeface="+mn-ea"/>
                          <a:cs typeface="+mn-cs"/>
                        </a:rPr>
                        <a:t>angelo</a:t>
                      </a:r>
                      <a:r>
                        <a:rPr lang="en-GB" sz="1200" kern="1200" noProof="0" dirty="0">
                          <a:solidFill>
                            <a:srgbClr val="003366"/>
                          </a:solidFill>
                          <a:latin typeface="+mn-lt"/>
                          <a:ea typeface="+mn-ea"/>
                          <a:cs typeface="+mn-cs"/>
                        </a:rPr>
                        <a:t> Hotel, Munich</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noProof="0" dirty="0">
                          <a:solidFill>
                            <a:srgbClr val="003366"/>
                          </a:solidFill>
                          <a:latin typeface="+mn-lt"/>
                          <a:ea typeface="+mn-ea"/>
                          <a:cs typeface="+mn-cs"/>
                        </a:rPr>
                        <a:t>4-star, 146 rooms</a:t>
                      </a: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opened</a:t>
                      </a:r>
                      <a:r>
                        <a:rPr lang="de-AT" sz="1200" kern="1200" dirty="0">
                          <a:solidFill>
                            <a:srgbClr val="003366"/>
                          </a:solidFill>
                          <a:latin typeface="+mn-lt"/>
                          <a:ea typeface="+mn-ea"/>
                          <a:cs typeface="+mn-cs"/>
                        </a:rPr>
                        <a:t> 2008</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2013</a:t>
                      </a:r>
                    </a:p>
                  </a:txBody>
                  <a:tcPr>
                    <a:solidFill>
                      <a:schemeClr val="bg1">
                        <a:lumMod val="85000"/>
                      </a:schemeClr>
                    </a:solidFill>
                  </a:tcPr>
                </a:tc>
                <a:extLst>
                  <a:ext uri="{0D108BD9-81ED-4DB2-BD59-A6C34878D82A}">
                    <a16:rowId xmlns:a16="http://schemas.microsoft.com/office/drawing/2014/main" xmlns="" val="3654935765"/>
                  </a:ext>
                </a:extLst>
              </a:tr>
              <a:tr h="268259">
                <a:tc>
                  <a:txBody>
                    <a:bodyPr/>
                    <a:lstStyle/>
                    <a:p>
                      <a:r>
                        <a:rPr lang="de-AT" sz="1200" kern="1200" dirty="0">
                          <a:solidFill>
                            <a:srgbClr val="003366"/>
                          </a:solidFill>
                          <a:latin typeface="+mn-lt"/>
                          <a:ea typeface="+mn-ea"/>
                          <a:cs typeface="+mn-cs"/>
                        </a:rPr>
                        <a:t>InterContinental, </a:t>
                      </a:r>
                      <a:r>
                        <a:rPr lang="de-AT" sz="1200" kern="1200" dirty="0" err="1">
                          <a:solidFill>
                            <a:srgbClr val="003366"/>
                          </a:solidFill>
                          <a:latin typeface="+mn-lt"/>
                          <a:ea typeface="+mn-ea"/>
                          <a:cs typeface="+mn-cs"/>
                        </a:rPr>
                        <a:t>Warsaw</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5-star, 414 </a:t>
                      </a:r>
                      <a:r>
                        <a:rPr lang="de-AT" sz="1200" kern="1200" dirty="0" err="1">
                          <a:solidFill>
                            <a:srgbClr val="003366"/>
                          </a:solidFill>
                          <a:latin typeface="+mn-lt"/>
                          <a:ea typeface="+mn-ea"/>
                          <a:cs typeface="+mn-cs"/>
                        </a:rPr>
                        <a:t>rooms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opened</a:t>
                      </a:r>
                      <a:r>
                        <a:rPr lang="de-AT" sz="1200" kern="1200" dirty="0">
                          <a:solidFill>
                            <a:srgbClr val="003366"/>
                          </a:solidFill>
                          <a:latin typeface="+mn-lt"/>
                          <a:ea typeface="+mn-ea"/>
                          <a:cs typeface="+mn-cs"/>
                        </a:rPr>
                        <a:t> 2003</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2012</a:t>
                      </a:r>
                    </a:p>
                  </a:txBody>
                  <a:tcPr>
                    <a:solidFill>
                      <a:schemeClr val="bg1">
                        <a:lumMod val="85000"/>
                      </a:schemeClr>
                    </a:solidFill>
                  </a:tcPr>
                </a:tc>
                <a:extLst>
                  <a:ext uri="{0D108BD9-81ED-4DB2-BD59-A6C34878D82A}">
                    <a16:rowId xmlns:a16="http://schemas.microsoft.com/office/drawing/2014/main" xmlns="" val="939285892"/>
                  </a:ext>
                </a:extLst>
              </a:tr>
              <a:tr h="268259">
                <a:tc>
                  <a:txBody>
                    <a:bodyPr/>
                    <a:lstStyle/>
                    <a:p>
                      <a:r>
                        <a:rPr lang="de-AT" sz="1200" kern="1200" dirty="0" err="1">
                          <a:solidFill>
                            <a:srgbClr val="003366"/>
                          </a:solidFill>
                          <a:latin typeface="+mn-lt"/>
                          <a:ea typeface="+mn-ea"/>
                          <a:cs typeface="+mn-cs"/>
                        </a:rPr>
                        <a:t>Sobieski</a:t>
                      </a:r>
                      <a:r>
                        <a:rPr lang="de-AT" sz="1200" kern="1200" dirty="0">
                          <a:solidFill>
                            <a:srgbClr val="003366"/>
                          </a:solidFill>
                          <a:latin typeface="+mn-lt"/>
                          <a:ea typeface="+mn-ea"/>
                          <a:cs typeface="+mn-cs"/>
                        </a:rPr>
                        <a:t> Hotel, </a:t>
                      </a:r>
                      <a:r>
                        <a:rPr lang="de-AT" sz="1200" kern="1200" dirty="0" err="1">
                          <a:solidFill>
                            <a:srgbClr val="003366"/>
                          </a:solidFill>
                          <a:latin typeface="+mn-lt"/>
                          <a:ea typeface="+mn-ea"/>
                          <a:cs typeface="+mn-cs"/>
                        </a:rPr>
                        <a:t>Warsaw</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4-star, 435 </a:t>
                      </a:r>
                      <a:r>
                        <a:rPr lang="de-AT" sz="1200" kern="1200" dirty="0" err="1">
                          <a:solidFill>
                            <a:srgbClr val="003366"/>
                          </a:solidFill>
                          <a:latin typeface="+mn-lt"/>
                          <a:ea typeface="+mn-ea"/>
                          <a:cs typeface="+mn-cs"/>
                        </a:rPr>
                        <a:t>rooms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purchased</a:t>
                      </a:r>
                      <a:r>
                        <a:rPr lang="de-AT" sz="1200" kern="1200" dirty="0">
                          <a:solidFill>
                            <a:srgbClr val="003366"/>
                          </a:solidFill>
                          <a:latin typeface="+mn-lt"/>
                          <a:ea typeface="+mn-ea"/>
                          <a:cs typeface="+mn-cs"/>
                        </a:rPr>
                        <a:t> 2006</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2011</a:t>
                      </a:r>
                    </a:p>
                  </a:txBody>
                  <a:tcPr>
                    <a:solidFill>
                      <a:schemeClr val="bg1">
                        <a:lumMod val="85000"/>
                      </a:schemeClr>
                    </a:solidFill>
                  </a:tcPr>
                </a:tc>
                <a:extLst>
                  <a:ext uri="{0D108BD9-81ED-4DB2-BD59-A6C34878D82A}">
                    <a16:rowId xmlns:a16="http://schemas.microsoft.com/office/drawing/2014/main" xmlns="" val="1959897775"/>
                  </a:ext>
                </a:extLst>
              </a:tr>
              <a:tr h="268259">
                <a:tc>
                  <a:txBody>
                    <a:bodyPr/>
                    <a:lstStyle/>
                    <a:p>
                      <a:r>
                        <a:rPr lang="de-AT" sz="1200" kern="1200" dirty="0" err="1">
                          <a:solidFill>
                            <a:srgbClr val="003366"/>
                          </a:solidFill>
                          <a:latin typeface="+mn-lt"/>
                          <a:ea typeface="+mn-ea"/>
                          <a:cs typeface="+mn-cs"/>
                        </a:rPr>
                        <a:t>andel‘s</a:t>
                      </a:r>
                      <a:r>
                        <a:rPr lang="de-AT" sz="1200" kern="1200" dirty="0">
                          <a:solidFill>
                            <a:srgbClr val="003366"/>
                          </a:solidFill>
                          <a:latin typeface="+mn-lt"/>
                          <a:ea typeface="+mn-ea"/>
                          <a:cs typeface="+mn-cs"/>
                        </a:rPr>
                        <a:t>, Krakow</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4-star, 159 </a:t>
                      </a:r>
                      <a:r>
                        <a:rPr lang="de-AT" sz="1200" kern="1200" dirty="0" err="1">
                          <a:solidFill>
                            <a:srgbClr val="003366"/>
                          </a:solidFill>
                          <a:latin typeface="+mn-lt"/>
                          <a:ea typeface="+mn-ea"/>
                          <a:cs typeface="+mn-cs"/>
                        </a:rPr>
                        <a:t>rooms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opened</a:t>
                      </a:r>
                      <a:r>
                        <a:rPr lang="de-AT" sz="1200" kern="1200" dirty="0">
                          <a:solidFill>
                            <a:srgbClr val="003366"/>
                          </a:solidFill>
                          <a:latin typeface="+mn-lt"/>
                          <a:ea typeface="+mn-ea"/>
                          <a:cs typeface="+mn-cs"/>
                        </a:rPr>
                        <a:t> 2007</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2009</a:t>
                      </a:r>
                    </a:p>
                  </a:txBody>
                  <a:tcPr>
                    <a:solidFill>
                      <a:schemeClr val="bg1">
                        <a:lumMod val="85000"/>
                      </a:schemeClr>
                    </a:solidFill>
                  </a:tcPr>
                </a:tc>
                <a:extLst>
                  <a:ext uri="{0D108BD9-81ED-4DB2-BD59-A6C34878D82A}">
                    <a16:rowId xmlns:a16="http://schemas.microsoft.com/office/drawing/2014/main" xmlns="" val="2655148735"/>
                  </a:ext>
                </a:extLst>
              </a:tr>
              <a:tr h="274117">
                <a:tc>
                  <a:txBody>
                    <a:bodyPr/>
                    <a:lstStyle/>
                    <a:p>
                      <a:r>
                        <a:rPr lang="de-AT" sz="1200" kern="1200" dirty="0" err="1">
                          <a:solidFill>
                            <a:srgbClr val="003366"/>
                          </a:solidFill>
                          <a:latin typeface="+mn-lt"/>
                          <a:ea typeface="+mn-ea"/>
                          <a:cs typeface="+mn-cs"/>
                        </a:rPr>
                        <a:t>andel‘s</a:t>
                      </a:r>
                      <a:r>
                        <a:rPr lang="de-AT" sz="1200" kern="1200" dirty="0">
                          <a:solidFill>
                            <a:srgbClr val="003366"/>
                          </a:solidFill>
                          <a:latin typeface="+mn-lt"/>
                          <a:ea typeface="+mn-ea"/>
                          <a:cs typeface="+mn-cs"/>
                        </a:rPr>
                        <a:t> Hotel &amp; </a:t>
                      </a:r>
                      <a:r>
                        <a:rPr lang="de-AT" sz="1200" kern="1200" dirty="0" err="1">
                          <a:solidFill>
                            <a:srgbClr val="003366"/>
                          </a:solidFill>
                          <a:latin typeface="+mn-lt"/>
                          <a:ea typeface="+mn-ea"/>
                          <a:cs typeface="+mn-cs"/>
                        </a:rPr>
                        <a:t>Suites</a:t>
                      </a:r>
                      <a:r>
                        <a:rPr lang="de-AT" sz="1200" kern="1200" dirty="0">
                          <a:solidFill>
                            <a:srgbClr val="003366"/>
                          </a:solidFill>
                          <a:latin typeface="+mn-lt"/>
                          <a:ea typeface="+mn-ea"/>
                          <a:cs typeface="+mn-cs"/>
                        </a:rPr>
                        <a:t>, Prague</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4-star, 239 </a:t>
                      </a:r>
                      <a:r>
                        <a:rPr lang="de-AT" sz="1200" kern="1200" dirty="0" err="1">
                          <a:solidFill>
                            <a:srgbClr val="003366"/>
                          </a:solidFill>
                          <a:latin typeface="+mn-lt"/>
                          <a:ea typeface="+mn-ea"/>
                          <a:cs typeface="+mn-cs"/>
                        </a:rPr>
                        <a:t>rooms</a:t>
                      </a:r>
                      <a:r>
                        <a:rPr lang="de-AT" sz="1200" kern="1200" dirty="0">
                          <a:solidFill>
                            <a:srgbClr val="003366"/>
                          </a:solidFill>
                          <a:latin typeface="+mn-lt"/>
                          <a:ea typeface="+mn-ea"/>
                          <a:cs typeface="+mn-cs"/>
                        </a:rPr>
                        <a:t> + 51 </a:t>
                      </a:r>
                      <a:r>
                        <a:rPr lang="de-AT" sz="1200" kern="1200" dirty="0" err="1">
                          <a:solidFill>
                            <a:srgbClr val="003366"/>
                          </a:solidFill>
                          <a:latin typeface="+mn-lt"/>
                          <a:ea typeface="+mn-ea"/>
                          <a:cs typeface="+mn-cs"/>
                        </a:rPr>
                        <a:t>studios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opened</a:t>
                      </a:r>
                      <a:r>
                        <a:rPr lang="de-AT" sz="1200" kern="1200" dirty="0">
                          <a:solidFill>
                            <a:srgbClr val="003366"/>
                          </a:solidFill>
                          <a:latin typeface="+mn-lt"/>
                          <a:ea typeface="+mn-ea"/>
                          <a:cs typeface="+mn-cs"/>
                        </a:rPr>
                        <a:t> 2002</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2005</a:t>
                      </a:r>
                    </a:p>
                  </a:txBody>
                  <a:tcPr>
                    <a:solidFill>
                      <a:schemeClr val="bg1">
                        <a:lumMod val="85000"/>
                      </a:schemeClr>
                    </a:solidFill>
                  </a:tcPr>
                </a:tc>
                <a:extLst>
                  <a:ext uri="{0D108BD9-81ED-4DB2-BD59-A6C34878D82A}">
                    <a16:rowId xmlns:a16="http://schemas.microsoft.com/office/drawing/2014/main" xmlns="" val="1880997663"/>
                  </a:ext>
                </a:extLst>
              </a:tr>
              <a:tr h="268259">
                <a:tc>
                  <a:txBody>
                    <a:bodyPr/>
                    <a:lstStyle/>
                    <a:p>
                      <a:r>
                        <a:rPr lang="de-AT" sz="1200" kern="1200" dirty="0">
                          <a:solidFill>
                            <a:srgbClr val="003366"/>
                          </a:solidFill>
                          <a:latin typeface="+mn-lt"/>
                          <a:ea typeface="+mn-ea"/>
                          <a:cs typeface="+mn-cs"/>
                        </a:rPr>
                        <a:t>Sheraton Hotel, </a:t>
                      </a:r>
                      <a:r>
                        <a:rPr lang="de-AT" sz="1200" kern="1200" dirty="0" err="1">
                          <a:solidFill>
                            <a:srgbClr val="003366"/>
                          </a:solidFill>
                          <a:latin typeface="+mn-lt"/>
                          <a:ea typeface="+mn-ea"/>
                          <a:cs typeface="+mn-cs"/>
                        </a:rPr>
                        <a:t>Warsaw</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5-star, 350 </a:t>
                      </a:r>
                      <a:r>
                        <a:rPr lang="de-AT" sz="1200" kern="1200" dirty="0" err="1">
                          <a:solidFill>
                            <a:srgbClr val="003366"/>
                          </a:solidFill>
                          <a:latin typeface="+mn-lt"/>
                          <a:ea typeface="+mn-ea"/>
                          <a:cs typeface="+mn-cs"/>
                        </a:rPr>
                        <a:t>rooms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opened</a:t>
                      </a:r>
                      <a:r>
                        <a:rPr lang="de-AT" sz="1200" kern="1200" dirty="0">
                          <a:solidFill>
                            <a:srgbClr val="003366"/>
                          </a:solidFill>
                          <a:latin typeface="+mn-lt"/>
                          <a:ea typeface="+mn-ea"/>
                          <a:cs typeface="+mn-cs"/>
                        </a:rPr>
                        <a:t> 1996</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1996</a:t>
                      </a:r>
                    </a:p>
                  </a:txBody>
                  <a:tcPr>
                    <a:solidFill>
                      <a:schemeClr val="bg1">
                        <a:lumMod val="85000"/>
                      </a:schemeClr>
                    </a:solidFill>
                  </a:tcPr>
                </a:tc>
                <a:extLst>
                  <a:ext uri="{0D108BD9-81ED-4DB2-BD59-A6C34878D82A}">
                    <a16:rowId xmlns:a16="http://schemas.microsoft.com/office/drawing/2014/main" xmlns="" val="2558087655"/>
                  </a:ext>
                </a:extLst>
              </a:tr>
              <a:tr h="268259">
                <a:tc>
                  <a:txBody>
                    <a:bodyPr/>
                    <a:lstStyle/>
                    <a:p>
                      <a:r>
                        <a:rPr lang="de-AT" sz="1200" kern="1200" dirty="0" err="1">
                          <a:solidFill>
                            <a:srgbClr val="003366"/>
                          </a:solidFill>
                          <a:latin typeface="+mn-lt"/>
                          <a:ea typeface="+mn-ea"/>
                          <a:cs typeface="+mn-cs"/>
                        </a:rPr>
                        <a:t>Pruhonic</a:t>
                      </a:r>
                      <a:r>
                        <a:rPr lang="de-AT" sz="1200" kern="1200" dirty="0">
                          <a:solidFill>
                            <a:srgbClr val="003366"/>
                          </a:solidFill>
                          <a:latin typeface="+mn-lt"/>
                          <a:ea typeface="+mn-ea"/>
                          <a:cs typeface="+mn-cs"/>
                        </a:rPr>
                        <a:t> Sport Hotel, Prague</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4-star, 100 </a:t>
                      </a:r>
                      <a:r>
                        <a:rPr lang="de-AT" sz="1200" kern="1200" dirty="0" err="1">
                          <a:solidFill>
                            <a:srgbClr val="003366"/>
                          </a:solidFill>
                          <a:latin typeface="+mn-lt"/>
                          <a:ea typeface="+mn-ea"/>
                          <a:cs typeface="+mn-cs"/>
                        </a:rPr>
                        <a:t>rooms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opened</a:t>
                      </a:r>
                      <a:r>
                        <a:rPr lang="de-AT" sz="1200" kern="1200" dirty="0">
                          <a:solidFill>
                            <a:srgbClr val="003366"/>
                          </a:solidFill>
                          <a:latin typeface="+mn-lt"/>
                          <a:ea typeface="+mn-ea"/>
                          <a:cs typeface="+mn-cs"/>
                        </a:rPr>
                        <a:t> 1990</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1990</a:t>
                      </a:r>
                    </a:p>
                  </a:txBody>
                  <a:tcPr>
                    <a:solidFill>
                      <a:schemeClr val="bg1">
                        <a:lumMod val="85000"/>
                      </a:schemeClr>
                    </a:solidFill>
                  </a:tcPr>
                </a:tc>
                <a:extLst>
                  <a:ext uri="{0D108BD9-81ED-4DB2-BD59-A6C34878D82A}">
                    <a16:rowId xmlns:a16="http://schemas.microsoft.com/office/drawing/2014/main" xmlns="" val="3195474430"/>
                  </a:ext>
                </a:extLst>
              </a:tr>
              <a:tr h="127502">
                <a:tc>
                  <a:txBody>
                    <a:bodyPr/>
                    <a:lstStyle/>
                    <a:p>
                      <a:r>
                        <a:rPr lang="de-AT" sz="1200" kern="1200" dirty="0">
                          <a:solidFill>
                            <a:srgbClr val="003366"/>
                          </a:solidFill>
                          <a:latin typeface="+mn-lt"/>
                          <a:ea typeface="+mn-ea"/>
                          <a:cs typeface="+mn-cs"/>
                        </a:rPr>
                        <a:t>Holiday Inn, </a:t>
                      </a:r>
                      <a:r>
                        <a:rPr lang="de-AT" sz="1200" kern="1200" dirty="0" err="1">
                          <a:solidFill>
                            <a:srgbClr val="003366"/>
                          </a:solidFill>
                          <a:latin typeface="+mn-lt"/>
                          <a:ea typeface="+mn-ea"/>
                          <a:cs typeface="+mn-cs"/>
                        </a:rPr>
                        <a:t>Warsaw</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4-star, 172 </a:t>
                      </a:r>
                      <a:r>
                        <a:rPr lang="de-AT" sz="1200" kern="1200" dirty="0" err="1">
                          <a:solidFill>
                            <a:srgbClr val="003366"/>
                          </a:solidFill>
                          <a:latin typeface="+mn-lt"/>
                          <a:ea typeface="+mn-ea"/>
                          <a:cs typeface="+mn-cs"/>
                        </a:rPr>
                        <a:t>rooms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developed</a:t>
                      </a:r>
                      <a:r>
                        <a:rPr lang="de-AT" sz="1200" kern="1200" dirty="0">
                          <a:solidFill>
                            <a:srgbClr val="003366"/>
                          </a:solidFill>
                          <a:latin typeface="+mn-lt"/>
                          <a:ea typeface="+mn-ea"/>
                          <a:cs typeface="+mn-cs"/>
                        </a:rPr>
                        <a:t> 1989</a:t>
                      </a:r>
                    </a:p>
                  </a:txBody>
                  <a:tcPr>
                    <a:solidFill>
                      <a:schemeClr val="bg1">
                        <a:lumMod val="85000"/>
                      </a:schemeClr>
                    </a:solidFill>
                  </a:tcPr>
                </a:tc>
                <a:extLst>
                  <a:ext uri="{0D108BD9-81ED-4DB2-BD59-A6C34878D82A}">
                    <a16:rowId xmlns:a16="http://schemas.microsoft.com/office/drawing/2014/main" xmlns="" val="524832009"/>
                  </a:ext>
                </a:extLst>
              </a:tr>
              <a:tr h="268259">
                <a:tc>
                  <a:txBody>
                    <a:bodyPr/>
                    <a:lstStyle/>
                    <a:p>
                      <a:r>
                        <a:rPr lang="de-AT" sz="1200" kern="1200" dirty="0">
                          <a:solidFill>
                            <a:srgbClr val="003366"/>
                          </a:solidFill>
                          <a:latin typeface="+mn-lt"/>
                          <a:ea typeface="+mn-ea"/>
                          <a:cs typeface="+mn-cs"/>
                        </a:rPr>
                        <a:t>Forum Hotel, Prague</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4-star, 560 </a:t>
                      </a:r>
                      <a:r>
                        <a:rPr lang="de-AT" sz="1200" kern="1200" dirty="0" err="1">
                          <a:solidFill>
                            <a:srgbClr val="003366"/>
                          </a:solidFill>
                          <a:latin typeface="+mn-lt"/>
                          <a:ea typeface="+mn-ea"/>
                          <a:cs typeface="+mn-cs"/>
                        </a:rPr>
                        <a:t>rooms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developed</a:t>
                      </a:r>
                      <a:r>
                        <a:rPr lang="de-AT" sz="1200" kern="1200" dirty="0">
                          <a:solidFill>
                            <a:srgbClr val="003366"/>
                          </a:solidFill>
                          <a:latin typeface="+mn-lt"/>
                          <a:ea typeface="+mn-ea"/>
                          <a:cs typeface="+mn-cs"/>
                        </a:rPr>
                        <a:t> 1989</a:t>
                      </a:r>
                    </a:p>
                  </a:txBody>
                  <a:tcPr>
                    <a:solidFill>
                      <a:schemeClr val="bg1">
                        <a:lumMod val="85000"/>
                      </a:schemeClr>
                    </a:solidFill>
                  </a:tcPr>
                </a:tc>
                <a:extLst>
                  <a:ext uri="{0D108BD9-81ED-4DB2-BD59-A6C34878D82A}">
                    <a16:rowId xmlns:a16="http://schemas.microsoft.com/office/drawing/2014/main" xmlns="" val="3893817693"/>
                  </a:ext>
                </a:extLst>
              </a:tr>
              <a:tr h="268259">
                <a:tc>
                  <a:txBody>
                    <a:bodyPr/>
                    <a:lstStyle/>
                    <a:p>
                      <a:r>
                        <a:rPr lang="de-AT" sz="1200" kern="1200" dirty="0" err="1">
                          <a:solidFill>
                            <a:srgbClr val="003366"/>
                          </a:solidFill>
                          <a:latin typeface="+mn-lt"/>
                          <a:ea typeface="+mn-ea"/>
                          <a:cs typeface="+mn-cs"/>
                        </a:rPr>
                        <a:t>Jelina</a:t>
                      </a:r>
                      <a:r>
                        <a:rPr lang="de-AT" sz="1200" kern="1200" dirty="0">
                          <a:solidFill>
                            <a:srgbClr val="003366"/>
                          </a:solidFill>
                          <a:latin typeface="+mn-lt"/>
                          <a:ea typeface="+mn-ea"/>
                          <a:cs typeface="+mn-cs"/>
                        </a:rPr>
                        <a:t> Gora Hotel, </a:t>
                      </a:r>
                      <a:r>
                        <a:rPr lang="de-AT" sz="1200" kern="1200" dirty="0" err="1">
                          <a:solidFill>
                            <a:srgbClr val="003366"/>
                          </a:solidFill>
                          <a:latin typeface="+mn-lt"/>
                          <a:ea typeface="+mn-ea"/>
                          <a:cs typeface="+mn-cs"/>
                        </a:rPr>
                        <a:t>Jelina</a:t>
                      </a:r>
                      <a:r>
                        <a:rPr lang="de-AT" sz="1200" kern="1200" dirty="0">
                          <a:solidFill>
                            <a:srgbClr val="003366"/>
                          </a:solidFill>
                          <a:latin typeface="+mn-lt"/>
                          <a:ea typeface="+mn-ea"/>
                          <a:cs typeface="+mn-cs"/>
                        </a:rPr>
                        <a:t> Gora</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4-star, 172 </a:t>
                      </a:r>
                      <a:r>
                        <a:rPr lang="de-AT" sz="1200" kern="1200" dirty="0" err="1">
                          <a:solidFill>
                            <a:srgbClr val="003366"/>
                          </a:solidFill>
                          <a:latin typeface="+mn-lt"/>
                          <a:ea typeface="+mn-ea"/>
                          <a:cs typeface="+mn-cs"/>
                        </a:rPr>
                        <a:t>rooms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developed</a:t>
                      </a:r>
                      <a:r>
                        <a:rPr lang="de-AT" sz="1200" kern="1200" dirty="0">
                          <a:solidFill>
                            <a:srgbClr val="003366"/>
                          </a:solidFill>
                          <a:latin typeface="+mn-lt"/>
                          <a:ea typeface="+mn-ea"/>
                          <a:cs typeface="+mn-cs"/>
                        </a:rPr>
                        <a:t> 1989</a:t>
                      </a:r>
                    </a:p>
                  </a:txBody>
                  <a:tcPr>
                    <a:solidFill>
                      <a:schemeClr val="bg1">
                        <a:lumMod val="85000"/>
                      </a:schemeClr>
                    </a:solidFill>
                  </a:tcPr>
                </a:tc>
                <a:extLst>
                  <a:ext uri="{0D108BD9-81ED-4DB2-BD59-A6C34878D82A}">
                    <a16:rowId xmlns:a16="http://schemas.microsoft.com/office/drawing/2014/main" xmlns="" val="1398137406"/>
                  </a:ext>
                </a:extLst>
              </a:tr>
              <a:tr h="268259">
                <a:tc>
                  <a:txBody>
                    <a:bodyPr/>
                    <a:lstStyle/>
                    <a:p>
                      <a:r>
                        <a:rPr lang="de-AT" sz="1200" kern="1200" dirty="0" err="1">
                          <a:solidFill>
                            <a:srgbClr val="003366"/>
                          </a:solidFill>
                          <a:latin typeface="+mn-lt"/>
                          <a:ea typeface="+mn-ea"/>
                          <a:cs typeface="+mn-cs"/>
                        </a:rPr>
                        <a:t>Panorma</a:t>
                      </a:r>
                      <a:r>
                        <a:rPr lang="de-AT" sz="1200" kern="1200" dirty="0">
                          <a:solidFill>
                            <a:srgbClr val="003366"/>
                          </a:solidFill>
                          <a:latin typeface="+mn-lt"/>
                          <a:ea typeface="+mn-ea"/>
                          <a:cs typeface="+mn-cs"/>
                        </a:rPr>
                        <a:t> Hotel, Prague</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4-star, 456 </a:t>
                      </a:r>
                      <a:r>
                        <a:rPr lang="de-AT" sz="1200" kern="1200" dirty="0" err="1">
                          <a:solidFill>
                            <a:srgbClr val="003366"/>
                          </a:solidFill>
                          <a:latin typeface="+mn-lt"/>
                          <a:ea typeface="+mn-ea"/>
                          <a:cs typeface="+mn-cs"/>
                        </a:rPr>
                        <a:t>rooms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developed</a:t>
                      </a:r>
                      <a:r>
                        <a:rPr lang="de-AT" sz="1200" kern="1200" dirty="0">
                          <a:solidFill>
                            <a:srgbClr val="003366"/>
                          </a:solidFill>
                          <a:latin typeface="+mn-lt"/>
                          <a:ea typeface="+mn-ea"/>
                          <a:cs typeface="+mn-cs"/>
                        </a:rPr>
                        <a:t> 1983</a:t>
                      </a:r>
                    </a:p>
                  </a:txBody>
                  <a:tcPr>
                    <a:solidFill>
                      <a:schemeClr val="bg1">
                        <a:lumMod val="85000"/>
                      </a:schemeClr>
                    </a:solidFill>
                  </a:tcPr>
                </a:tc>
                <a:extLst>
                  <a:ext uri="{0D108BD9-81ED-4DB2-BD59-A6C34878D82A}">
                    <a16:rowId xmlns:a16="http://schemas.microsoft.com/office/drawing/2014/main" xmlns="" val="4158224325"/>
                  </a:ext>
                </a:extLst>
              </a:tr>
              <a:tr h="276267">
                <a:tc>
                  <a:txBody>
                    <a:bodyPr/>
                    <a:lstStyle/>
                    <a:p>
                      <a:r>
                        <a:rPr lang="de-AT" sz="1200" kern="1200" dirty="0">
                          <a:solidFill>
                            <a:srgbClr val="003366"/>
                          </a:solidFill>
                          <a:latin typeface="+mn-lt"/>
                          <a:ea typeface="+mn-ea"/>
                          <a:cs typeface="+mn-cs"/>
                        </a:rPr>
                        <a:t>Novotel Hotel, Budapest</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4-star, 324 </a:t>
                      </a:r>
                      <a:r>
                        <a:rPr lang="de-AT" sz="1200" kern="1200" dirty="0" err="1">
                          <a:solidFill>
                            <a:srgbClr val="003366"/>
                          </a:solidFill>
                          <a:latin typeface="+mn-lt"/>
                          <a:ea typeface="+mn-ea"/>
                          <a:cs typeface="+mn-cs"/>
                        </a:rPr>
                        <a:t>rooms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developed</a:t>
                      </a:r>
                      <a:r>
                        <a:rPr lang="de-AT" sz="1200" kern="1200" dirty="0">
                          <a:solidFill>
                            <a:srgbClr val="003366"/>
                          </a:solidFill>
                          <a:latin typeface="+mn-lt"/>
                          <a:ea typeface="+mn-ea"/>
                          <a:cs typeface="+mn-cs"/>
                        </a:rPr>
                        <a:t> 1982</a:t>
                      </a:r>
                    </a:p>
                  </a:txBody>
                  <a:tcPr>
                    <a:solidFill>
                      <a:schemeClr val="bg1">
                        <a:lumMod val="85000"/>
                      </a:schemeClr>
                    </a:solidFill>
                  </a:tcPr>
                </a:tc>
                <a:extLst>
                  <a:ext uri="{0D108BD9-81ED-4DB2-BD59-A6C34878D82A}">
                    <a16:rowId xmlns:a16="http://schemas.microsoft.com/office/drawing/2014/main" xmlns="" val="3438770252"/>
                  </a:ext>
                </a:extLst>
              </a:tr>
              <a:tr h="172751">
                <a:tc>
                  <a:txBody>
                    <a:bodyPr/>
                    <a:lstStyle/>
                    <a:p>
                      <a:r>
                        <a:rPr lang="de-AT" sz="1200" kern="1200" dirty="0" err="1">
                          <a:solidFill>
                            <a:srgbClr val="003366"/>
                          </a:solidFill>
                          <a:latin typeface="+mn-lt"/>
                          <a:ea typeface="+mn-ea"/>
                          <a:cs typeface="+mn-cs"/>
                        </a:rPr>
                        <a:t>Penta</a:t>
                      </a:r>
                      <a:r>
                        <a:rPr lang="de-AT" sz="1200" kern="1200" dirty="0">
                          <a:solidFill>
                            <a:srgbClr val="003366"/>
                          </a:solidFill>
                          <a:latin typeface="+mn-lt"/>
                          <a:ea typeface="+mn-ea"/>
                          <a:cs typeface="+mn-cs"/>
                        </a:rPr>
                        <a:t> Hotel, Budapest</a:t>
                      </a:r>
                    </a:p>
                  </a:txBody>
                  <a:tcPr>
                    <a:solidFill>
                      <a:schemeClr val="bg1">
                        <a:lumMod val="85000"/>
                      </a:schemeClr>
                    </a:solidFill>
                  </a:tcPr>
                </a:tc>
                <a:tc>
                  <a:txBody>
                    <a:bodyPr/>
                    <a:lstStyle/>
                    <a:p>
                      <a:pPr algn="ctr"/>
                      <a:r>
                        <a:rPr lang="de-AT" sz="1200" kern="1200" dirty="0">
                          <a:solidFill>
                            <a:srgbClr val="003366"/>
                          </a:solidFill>
                          <a:latin typeface="+mn-lt"/>
                          <a:ea typeface="+mn-ea"/>
                          <a:cs typeface="+mn-cs"/>
                        </a:rPr>
                        <a:t>4-star, 400 </a:t>
                      </a:r>
                      <a:r>
                        <a:rPr lang="de-AT" sz="1200" kern="1200" dirty="0" err="1">
                          <a:solidFill>
                            <a:srgbClr val="003366"/>
                          </a:solidFill>
                          <a:latin typeface="+mn-lt"/>
                          <a:ea typeface="+mn-ea"/>
                          <a:cs typeface="+mn-cs"/>
                        </a:rPr>
                        <a:t>rooms</a:t>
                      </a: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endParaRPr lang="de-AT" sz="120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kern="1200" dirty="0" err="1">
                          <a:solidFill>
                            <a:srgbClr val="003366"/>
                          </a:solidFill>
                          <a:latin typeface="+mn-lt"/>
                          <a:ea typeface="+mn-ea"/>
                          <a:cs typeface="+mn-cs"/>
                        </a:rPr>
                        <a:t>developed</a:t>
                      </a:r>
                      <a:r>
                        <a:rPr lang="de-AT" sz="1200" kern="1200" dirty="0">
                          <a:solidFill>
                            <a:srgbClr val="003366"/>
                          </a:solidFill>
                          <a:latin typeface="+mn-lt"/>
                          <a:ea typeface="+mn-ea"/>
                          <a:cs typeface="+mn-cs"/>
                        </a:rPr>
                        <a:t> 1982</a:t>
                      </a:r>
                    </a:p>
                  </a:txBody>
                  <a:tcPr>
                    <a:solidFill>
                      <a:schemeClr val="bg1">
                        <a:lumMod val="85000"/>
                      </a:schemeClr>
                    </a:solidFill>
                  </a:tcPr>
                </a:tc>
                <a:extLst>
                  <a:ext uri="{0D108BD9-81ED-4DB2-BD59-A6C34878D82A}">
                    <a16:rowId xmlns:a16="http://schemas.microsoft.com/office/drawing/2014/main" xmlns="" val="4280203645"/>
                  </a:ext>
                </a:extLst>
              </a:tr>
              <a:tr h="298066">
                <a:tc>
                  <a:txBody>
                    <a:bodyPr/>
                    <a:lstStyle/>
                    <a:p>
                      <a:r>
                        <a:rPr lang="de-AT" sz="1400" b="1" kern="1200" dirty="0">
                          <a:solidFill>
                            <a:schemeClr val="lt1"/>
                          </a:solidFill>
                          <a:latin typeface="+mn-lt"/>
                          <a:ea typeface="+mn-ea"/>
                          <a:cs typeface="+mn-cs"/>
                        </a:rPr>
                        <a:t>Offices</a:t>
                      </a:r>
                    </a:p>
                  </a:txBody>
                  <a:tcPr>
                    <a:solidFill>
                      <a:srgbClr val="003366"/>
                    </a:solidFill>
                  </a:tcPr>
                </a:tc>
                <a:tc>
                  <a:txBody>
                    <a:bodyPr/>
                    <a:lstStyle/>
                    <a:p>
                      <a:pPr algn="ctr"/>
                      <a:r>
                        <a:rPr lang="de-AT" sz="1400" b="1" kern="1200" dirty="0">
                          <a:solidFill>
                            <a:schemeClr val="lt1"/>
                          </a:solidFill>
                          <a:latin typeface="+mn-lt"/>
                          <a:ea typeface="+mn-ea"/>
                          <a:cs typeface="+mn-cs"/>
                        </a:rPr>
                        <a:t>Area (</a:t>
                      </a:r>
                      <a:r>
                        <a:rPr lang="de-AT" sz="1400" b="1" kern="1200" dirty="0" err="1">
                          <a:solidFill>
                            <a:schemeClr val="lt1"/>
                          </a:solidFill>
                          <a:latin typeface="+mn-lt"/>
                          <a:ea typeface="+mn-ea"/>
                          <a:cs typeface="+mn-cs"/>
                        </a:rPr>
                        <a:t>sqm</a:t>
                      </a:r>
                      <a:r>
                        <a:rPr lang="de-AT" sz="1400" b="1" kern="1200" dirty="0">
                          <a:solidFill>
                            <a:schemeClr val="lt1"/>
                          </a:solidFill>
                          <a:latin typeface="+mn-lt"/>
                          <a:ea typeface="+mn-ea"/>
                          <a:cs typeface="+mn-cs"/>
                        </a:rPr>
                        <a:t>)</a:t>
                      </a:r>
                    </a:p>
                  </a:txBody>
                  <a:tcPr>
                    <a:solidFill>
                      <a:srgbClr val="003366"/>
                    </a:solidFill>
                  </a:tcPr>
                </a:tc>
                <a:tc>
                  <a:txBody>
                    <a:bodyPr/>
                    <a:lstStyle/>
                    <a:p>
                      <a:pPr algn="ctr"/>
                      <a:r>
                        <a:rPr lang="de-AT" sz="1400" b="1" kern="1200" dirty="0">
                          <a:solidFill>
                            <a:schemeClr val="lt1"/>
                          </a:solidFill>
                          <a:latin typeface="+mn-lt"/>
                          <a:ea typeface="+mn-ea"/>
                          <a:cs typeface="+mn-cs"/>
                        </a:rPr>
                        <a:t>In </a:t>
                      </a:r>
                      <a:r>
                        <a:rPr lang="de-AT" sz="1400" b="1" kern="1200" dirty="0" err="1">
                          <a:solidFill>
                            <a:schemeClr val="lt1"/>
                          </a:solidFill>
                          <a:latin typeface="+mn-lt"/>
                          <a:ea typeface="+mn-ea"/>
                          <a:cs typeface="+mn-cs"/>
                        </a:rPr>
                        <a:t>portfolio</a:t>
                      </a:r>
                      <a:r>
                        <a:rPr lang="de-AT" sz="1400" b="1" kern="1200" dirty="0">
                          <a:solidFill>
                            <a:schemeClr val="lt1"/>
                          </a:solidFill>
                          <a:latin typeface="+mn-lt"/>
                          <a:ea typeface="+mn-ea"/>
                          <a:cs typeface="+mn-cs"/>
                        </a:rPr>
                        <a:t> </a:t>
                      </a:r>
                      <a:r>
                        <a:rPr lang="de-AT" sz="1400" b="1" kern="1200" dirty="0" err="1">
                          <a:solidFill>
                            <a:schemeClr val="lt1"/>
                          </a:solidFill>
                          <a:latin typeface="+mn-lt"/>
                          <a:ea typeface="+mn-ea"/>
                          <a:cs typeface="+mn-cs"/>
                        </a:rPr>
                        <a:t>since</a:t>
                      </a:r>
                      <a:endParaRPr lang="de-AT" sz="1400" b="1" kern="1200" dirty="0">
                        <a:solidFill>
                          <a:schemeClr val="lt1"/>
                        </a:solidFill>
                        <a:latin typeface="+mn-lt"/>
                        <a:ea typeface="+mn-ea"/>
                        <a:cs typeface="+mn-cs"/>
                      </a:endParaRPr>
                    </a:p>
                  </a:txBody>
                  <a:tcPr>
                    <a:solidFill>
                      <a:srgbClr val="003366"/>
                    </a:solidFill>
                  </a:tcPr>
                </a:tc>
                <a:tc>
                  <a:txBody>
                    <a:bodyPr/>
                    <a:lstStyle/>
                    <a:p>
                      <a:pPr algn="ctr"/>
                      <a:r>
                        <a:rPr lang="de-AT" sz="1400" b="1" kern="1200" dirty="0">
                          <a:solidFill>
                            <a:schemeClr val="lt1"/>
                          </a:solidFill>
                          <a:latin typeface="+mn-lt"/>
                          <a:ea typeface="+mn-ea"/>
                          <a:cs typeface="+mn-cs"/>
                        </a:rPr>
                        <a:t>Sale</a:t>
                      </a:r>
                    </a:p>
                  </a:txBody>
                  <a:tcPr>
                    <a:solidFill>
                      <a:srgbClr val="003366"/>
                    </a:solidFill>
                  </a:tcPr>
                </a:tc>
                <a:extLst>
                  <a:ext uri="{0D108BD9-81ED-4DB2-BD59-A6C34878D82A}">
                    <a16:rowId xmlns:a16="http://schemas.microsoft.com/office/drawing/2014/main" xmlns="" val="1392574396"/>
                  </a:ext>
                </a:extLst>
              </a:tr>
              <a:tr h="289169">
                <a:tc>
                  <a:txBody>
                    <a:bodyPr/>
                    <a:lstStyle/>
                    <a:p>
                      <a:r>
                        <a:rPr lang="de-AT" sz="1200" b="0" kern="1200" dirty="0">
                          <a:solidFill>
                            <a:srgbClr val="003366"/>
                          </a:solidFill>
                          <a:latin typeface="+mn-lt"/>
                          <a:ea typeface="+mn-ea"/>
                          <a:cs typeface="+mn-cs"/>
                        </a:rPr>
                        <a:t>Jupiter Towers 1+2, St. Petersburg</a:t>
                      </a:r>
                    </a:p>
                  </a:txBody>
                  <a:tcPr>
                    <a:solidFill>
                      <a:schemeClr val="bg1">
                        <a:lumMod val="85000"/>
                      </a:schemeClr>
                    </a:solidFill>
                  </a:tcPr>
                </a:tc>
                <a:tc>
                  <a:txBody>
                    <a:bodyPr/>
                    <a:lstStyle/>
                    <a:p>
                      <a:pPr algn="ctr"/>
                      <a:r>
                        <a:rPr lang="de-AT" sz="1200" b="0" kern="1200" dirty="0">
                          <a:solidFill>
                            <a:srgbClr val="003366"/>
                          </a:solidFill>
                          <a:latin typeface="+mn-lt"/>
                          <a:ea typeface="+mn-ea"/>
                          <a:cs typeface="+mn-cs"/>
                        </a:rPr>
                        <a:t>17,000 </a:t>
                      </a:r>
                      <a:r>
                        <a:rPr lang="de-AT" sz="1200" b="0" kern="1200" dirty="0" err="1">
                          <a:solidFill>
                            <a:srgbClr val="003366"/>
                          </a:solidFill>
                          <a:latin typeface="+mn-lt"/>
                          <a:ea typeface="+mn-ea"/>
                          <a:cs typeface="+mn-cs"/>
                        </a:rPr>
                        <a:t>sqm</a:t>
                      </a:r>
                      <a:endParaRPr lang="de-AT" sz="1200" b="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b="0" kern="1200" dirty="0" err="1">
                          <a:solidFill>
                            <a:srgbClr val="003366"/>
                          </a:solidFill>
                          <a:latin typeface="+mn-lt"/>
                          <a:ea typeface="+mn-ea"/>
                          <a:cs typeface="+mn-cs"/>
                        </a:rPr>
                        <a:t>opened</a:t>
                      </a:r>
                      <a:r>
                        <a:rPr lang="de-AT" sz="1200" b="0" kern="1200" dirty="0">
                          <a:solidFill>
                            <a:srgbClr val="003366"/>
                          </a:solidFill>
                          <a:latin typeface="+mn-lt"/>
                          <a:ea typeface="+mn-ea"/>
                          <a:cs typeface="+mn-cs"/>
                        </a:rPr>
                        <a:t> 2011/2012</a:t>
                      </a:r>
                    </a:p>
                  </a:txBody>
                  <a:tcPr>
                    <a:solidFill>
                      <a:schemeClr val="bg1">
                        <a:lumMod val="85000"/>
                      </a:schemeClr>
                    </a:solidFill>
                  </a:tcPr>
                </a:tc>
                <a:tc>
                  <a:txBody>
                    <a:bodyPr/>
                    <a:lstStyle/>
                    <a:p>
                      <a:pPr algn="ctr"/>
                      <a:r>
                        <a:rPr lang="de-AT" sz="1200" b="0" kern="1200" dirty="0">
                          <a:solidFill>
                            <a:srgbClr val="003366"/>
                          </a:solidFill>
                          <a:latin typeface="+mn-lt"/>
                          <a:ea typeface="+mn-ea"/>
                          <a:cs typeface="+mn-cs"/>
                        </a:rPr>
                        <a:t>2015</a:t>
                      </a:r>
                    </a:p>
                  </a:txBody>
                  <a:tcPr>
                    <a:solidFill>
                      <a:schemeClr val="bg1">
                        <a:lumMod val="85000"/>
                      </a:schemeClr>
                    </a:solidFill>
                  </a:tcPr>
                </a:tc>
                <a:extLst>
                  <a:ext uri="{0D108BD9-81ED-4DB2-BD59-A6C34878D82A}">
                    <a16:rowId xmlns:a16="http://schemas.microsoft.com/office/drawing/2014/main" xmlns="" val="1393272492"/>
                  </a:ext>
                </a:extLst>
              </a:tr>
              <a:tr h="293617">
                <a:tc>
                  <a:txBody>
                    <a:bodyPr/>
                    <a:lstStyle/>
                    <a:p>
                      <a:r>
                        <a:rPr lang="de-AT" sz="1200" b="0" kern="1200" dirty="0" err="1">
                          <a:solidFill>
                            <a:srgbClr val="003366"/>
                          </a:solidFill>
                          <a:latin typeface="+mn-lt"/>
                          <a:ea typeface="+mn-ea"/>
                          <a:cs typeface="+mn-cs"/>
                        </a:rPr>
                        <a:t>Csalogany</a:t>
                      </a:r>
                      <a:r>
                        <a:rPr lang="de-AT" sz="1200" b="0" kern="1200" dirty="0">
                          <a:solidFill>
                            <a:srgbClr val="003366"/>
                          </a:solidFill>
                          <a:latin typeface="+mn-lt"/>
                          <a:ea typeface="+mn-ea"/>
                          <a:cs typeface="+mn-cs"/>
                        </a:rPr>
                        <a:t> Office, Budapest</a:t>
                      </a:r>
                    </a:p>
                  </a:txBody>
                  <a:tcPr>
                    <a:solidFill>
                      <a:schemeClr val="bg1">
                        <a:lumMod val="85000"/>
                      </a:schemeClr>
                    </a:solidFill>
                  </a:tcPr>
                </a:tc>
                <a:tc>
                  <a:txBody>
                    <a:bodyPr/>
                    <a:lstStyle/>
                    <a:p>
                      <a:pPr algn="ctr"/>
                      <a:r>
                        <a:rPr lang="de-AT" sz="1200" b="0" kern="1200" dirty="0">
                          <a:solidFill>
                            <a:srgbClr val="003366"/>
                          </a:solidFill>
                          <a:latin typeface="+mn-lt"/>
                          <a:ea typeface="+mn-ea"/>
                          <a:cs typeface="+mn-cs"/>
                        </a:rPr>
                        <a:t>2,600 </a:t>
                      </a:r>
                      <a:r>
                        <a:rPr lang="de-AT" sz="1200" b="0" kern="1200" dirty="0" err="1">
                          <a:solidFill>
                            <a:srgbClr val="003366"/>
                          </a:solidFill>
                          <a:latin typeface="+mn-lt"/>
                          <a:ea typeface="+mn-ea"/>
                          <a:cs typeface="+mn-cs"/>
                        </a:rPr>
                        <a:t>sqm</a:t>
                      </a:r>
                      <a:endParaRPr lang="de-AT" sz="1200" b="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b="0" kern="1200" dirty="0" err="1">
                          <a:solidFill>
                            <a:srgbClr val="003366"/>
                          </a:solidFill>
                          <a:latin typeface="+mn-lt"/>
                          <a:ea typeface="+mn-ea"/>
                          <a:cs typeface="+mn-cs"/>
                        </a:rPr>
                        <a:t>purchased</a:t>
                      </a:r>
                      <a:r>
                        <a:rPr lang="de-AT" sz="1200" b="0" kern="1200" dirty="0">
                          <a:solidFill>
                            <a:srgbClr val="003366"/>
                          </a:solidFill>
                          <a:latin typeface="+mn-lt"/>
                          <a:ea typeface="+mn-ea"/>
                          <a:cs typeface="+mn-cs"/>
                        </a:rPr>
                        <a:t> 2003</a:t>
                      </a:r>
                    </a:p>
                  </a:txBody>
                  <a:tcPr>
                    <a:solidFill>
                      <a:schemeClr val="bg1">
                        <a:lumMod val="85000"/>
                      </a:schemeClr>
                    </a:solidFill>
                  </a:tcPr>
                </a:tc>
                <a:tc>
                  <a:txBody>
                    <a:bodyPr/>
                    <a:lstStyle/>
                    <a:p>
                      <a:pPr algn="ctr"/>
                      <a:r>
                        <a:rPr lang="de-AT" sz="1200" b="0" kern="1200" dirty="0">
                          <a:solidFill>
                            <a:srgbClr val="003366"/>
                          </a:solidFill>
                          <a:latin typeface="+mn-lt"/>
                          <a:ea typeface="+mn-ea"/>
                          <a:cs typeface="+mn-cs"/>
                        </a:rPr>
                        <a:t>2009</a:t>
                      </a:r>
                    </a:p>
                  </a:txBody>
                  <a:tcPr>
                    <a:solidFill>
                      <a:schemeClr val="bg1">
                        <a:lumMod val="85000"/>
                      </a:schemeClr>
                    </a:solidFill>
                  </a:tcPr>
                </a:tc>
                <a:extLst>
                  <a:ext uri="{0D108BD9-81ED-4DB2-BD59-A6C34878D82A}">
                    <a16:rowId xmlns:a16="http://schemas.microsoft.com/office/drawing/2014/main" xmlns="" val="295249529"/>
                  </a:ext>
                </a:extLst>
              </a:tr>
              <a:tr h="280271">
                <a:tc>
                  <a:txBody>
                    <a:bodyPr/>
                    <a:lstStyle/>
                    <a:p>
                      <a:r>
                        <a:rPr lang="de-AT" sz="1200" b="0" kern="1200" dirty="0">
                          <a:solidFill>
                            <a:srgbClr val="003366"/>
                          </a:solidFill>
                          <a:latin typeface="+mn-lt"/>
                          <a:ea typeface="+mn-ea"/>
                          <a:cs typeface="+mn-cs"/>
                        </a:rPr>
                        <a:t>Pauler Office, Budapest</a:t>
                      </a:r>
                    </a:p>
                  </a:txBody>
                  <a:tcPr>
                    <a:solidFill>
                      <a:schemeClr val="bg1">
                        <a:lumMod val="85000"/>
                      </a:schemeClr>
                    </a:solidFill>
                  </a:tcPr>
                </a:tc>
                <a:tc>
                  <a:txBody>
                    <a:bodyPr/>
                    <a:lstStyle/>
                    <a:p>
                      <a:pPr algn="ctr"/>
                      <a:r>
                        <a:rPr lang="de-AT" sz="1200" b="0" kern="1200" dirty="0">
                          <a:solidFill>
                            <a:srgbClr val="003366"/>
                          </a:solidFill>
                          <a:latin typeface="+mn-lt"/>
                          <a:ea typeface="+mn-ea"/>
                          <a:cs typeface="+mn-cs"/>
                        </a:rPr>
                        <a:t>3,000 </a:t>
                      </a:r>
                      <a:r>
                        <a:rPr lang="de-AT" sz="1200" b="0" kern="1200" dirty="0" err="1">
                          <a:solidFill>
                            <a:srgbClr val="003366"/>
                          </a:solidFill>
                          <a:latin typeface="+mn-lt"/>
                          <a:ea typeface="+mn-ea"/>
                          <a:cs typeface="+mn-cs"/>
                        </a:rPr>
                        <a:t>sqm</a:t>
                      </a:r>
                      <a:endParaRPr lang="de-AT" sz="1200" b="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b="0" kern="1200" dirty="0" err="1">
                          <a:solidFill>
                            <a:srgbClr val="003366"/>
                          </a:solidFill>
                          <a:latin typeface="+mn-lt"/>
                          <a:ea typeface="+mn-ea"/>
                          <a:cs typeface="+mn-cs"/>
                        </a:rPr>
                        <a:t>purchased</a:t>
                      </a:r>
                      <a:r>
                        <a:rPr lang="de-AT" sz="1200" b="0" kern="1200" dirty="0">
                          <a:solidFill>
                            <a:srgbClr val="003366"/>
                          </a:solidFill>
                          <a:latin typeface="+mn-lt"/>
                          <a:ea typeface="+mn-ea"/>
                          <a:cs typeface="+mn-cs"/>
                        </a:rPr>
                        <a:t> 2006</a:t>
                      </a:r>
                    </a:p>
                  </a:txBody>
                  <a:tcPr>
                    <a:solidFill>
                      <a:schemeClr val="bg1">
                        <a:lumMod val="85000"/>
                      </a:schemeClr>
                    </a:solidFill>
                  </a:tcPr>
                </a:tc>
                <a:tc>
                  <a:txBody>
                    <a:bodyPr/>
                    <a:lstStyle/>
                    <a:p>
                      <a:pPr algn="ctr"/>
                      <a:r>
                        <a:rPr lang="de-AT" sz="1200" b="0" kern="1200" dirty="0">
                          <a:solidFill>
                            <a:srgbClr val="003366"/>
                          </a:solidFill>
                          <a:latin typeface="+mn-lt"/>
                          <a:ea typeface="+mn-ea"/>
                          <a:cs typeface="+mn-cs"/>
                        </a:rPr>
                        <a:t>2008</a:t>
                      </a:r>
                    </a:p>
                  </a:txBody>
                  <a:tcPr>
                    <a:solidFill>
                      <a:schemeClr val="bg1">
                        <a:lumMod val="85000"/>
                      </a:schemeClr>
                    </a:solidFill>
                  </a:tcPr>
                </a:tc>
                <a:extLst>
                  <a:ext uri="{0D108BD9-81ED-4DB2-BD59-A6C34878D82A}">
                    <a16:rowId xmlns:a16="http://schemas.microsoft.com/office/drawing/2014/main" xmlns="" val="916953487"/>
                  </a:ext>
                </a:extLst>
              </a:tr>
              <a:tr h="280271">
                <a:tc>
                  <a:txBody>
                    <a:bodyPr/>
                    <a:lstStyle/>
                    <a:p>
                      <a:r>
                        <a:rPr lang="de-AT" sz="1200" b="0" kern="1200" dirty="0" err="1">
                          <a:solidFill>
                            <a:srgbClr val="003366"/>
                          </a:solidFill>
                          <a:latin typeface="+mn-lt"/>
                          <a:ea typeface="+mn-ea"/>
                          <a:cs typeface="+mn-cs"/>
                        </a:rPr>
                        <a:t>andel‘s</a:t>
                      </a:r>
                      <a:r>
                        <a:rPr lang="de-AT" sz="1200" b="0" kern="1200" dirty="0">
                          <a:solidFill>
                            <a:srgbClr val="003366"/>
                          </a:solidFill>
                          <a:latin typeface="+mn-lt"/>
                          <a:ea typeface="+mn-ea"/>
                          <a:cs typeface="+mn-cs"/>
                        </a:rPr>
                        <a:t> City SO 11, Prague</a:t>
                      </a:r>
                    </a:p>
                  </a:txBody>
                  <a:tcPr>
                    <a:solidFill>
                      <a:schemeClr val="bg1">
                        <a:lumMod val="85000"/>
                      </a:schemeClr>
                    </a:solidFill>
                  </a:tcPr>
                </a:tc>
                <a:tc>
                  <a:txBody>
                    <a:bodyPr/>
                    <a:lstStyle/>
                    <a:p>
                      <a:pPr algn="ctr"/>
                      <a:r>
                        <a:rPr lang="de-AT" sz="1200" b="0" kern="1200" dirty="0">
                          <a:solidFill>
                            <a:srgbClr val="003366"/>
                          </a:solidFill>
                          <a:latin typeface="+mn-lt"/>
                          <a:ea typeface="+mn-ea"/>
                          <a:cs typeface="+mn-cs"/>
                        </a:rPr>
                        <a:t>4,000 </a:t>
                      </a:r>
                      <a:r>
                        <a:rPr lang="de-AT" sz="1200" b="0" kern="1200" dirty="0" err="1">
                          <a:solidFill>
                            <a:srgbClr val="003366"/>
                          </a:solidFill>
                          <a:latin typeface="+mn-lt"/>
                          <a:ea typeface="+mn-ea"/>
                          <a:cs typeface="+mn-cs"/>
                        </a:rPr>
                        <a:t>sqm</a:t>
                      </a:r>
                      <a:endParaRPr lang="de-AT" sz="1200" b="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b="0" kern="1200" dirty="0" err="1">
                          <a:solidFill>
                            <a:srgbClr val="003366"/>
                          </a:solidFill>
                          <a:latin typeface="+mn-lt"/>
                          <a:ea typeface="+mn-ea"/>
                          <a:cs typeface="+mn-cs"/>
                        </a:rPr>
                        <a:t>opened</a:t>
                      </a:r>
                      <a:r>
                        <a:rPr lang="de-AT" sz="1200" b="0" kern="1200" dirty="0">
                          <a:solidFill>
                            <a:srgbClr val="003366"/>
                          </a:solidFill>
                          <a:latin typeface="+mn-lt"/>
                          <a:ea typeface="+mn-ea"/>
                          <a:cs typeface="+mn-cs"/>
                        </a:rPr>
                        <a:t> 2007</a:t>
                      </a:r>
                    </a:p>
                  </a:txBody>
                  <a:tcPr>
                    <a:solidFill>
                      <a:schemeClr val="bg1">
                        <a:lumMod val="85000"/>
                      </a:schemeClr>
                    </a:solidFill>
                  </a:tcPr>
                </a:tc>
                <a:tc>
                  <a:txBody>
                    <a:bodyPr/>
                    <a:lstStyle/>
                    <a:p>
                      <a:pPr algn="ctr"/>
                      <a:r>
                        <a:rPr lang="de-AT" sz="1200" b="0" kern="1200" dirty="0">
                          <a:solidFill>
                            <a:srgbClr val="003366"/>
                          </a:solidFill>
                          <a:latin typeface="+mn-lt"/>
                          <a:ea typeface="+mn-ea"/>
                          <a:cs typeface="+mn-cs"/>
                        </a:rPr>
                        <a:t>2007</a:t>
                      </a:r>
                    </a:p>
                  </a:txBody>
                  <a:tcPr>
                    <a:solidFill>
                      <a:schemeClr val="bg1">
                        <a:lumMod val="85000"/>
                      </a:schemeClr>
                    </a:solidFill>
                  </a:tcPr>
                </a:tc>
                <a:extLst>
                  <a:ext uri="{0D108BD9-81ED-4DB2-BD59-A6C34878D82A}">
                    <a16:rowId xmlns:a16="http://schemas.microsoft.com/office/drawing/2014/main" xmlns="" val="388490708"/>
                  </a:ext>
                </a:extLst>
              </a:tr>
              <a:tr h="362647">
                <a:tc>
                  <a:txBody>
                    <a:bodyPr/>
                    <a:lstStyle/>
                    <a:p>
                      <a:r>
                        <a:rPr lang="de-AT" sz="1200" b="0" kern="1200" dirty="0" err="1">
                          <a:solidFill>
                            <a:srgbClr val="003366"/>
                          </a:solidFill>
                          <a:latin typeface="+mn-lt"/>
                          <a:ea typeface="+mn-ea"/>
                          <a:cs typeface="+mn-cs"/>
                        </a:rPr>
                        <a:t>Warsaw</a:t>
                      </a:r>
                      <a:r>
                        <a:rPr lang="de-AT" sz="1200" b="0" kern="1200" dirty="0">
                          <a:solidFill>
                            <a:srgbClr val="003366"/>
                          </a:solidFill>
                          <a:latin typeface="+mn-lt"/>
                          <a:ea typeface="+mn-ea"/>
                          <a:cs typeface="+mn-cs"/>
                        </a:rPr>
                        <a:t> Towers, </a:t>
                      </a:r>
                      <a:r>
                        <a:rPr lang="de-AT" sz="1200" b="0" kern="1200" dirty="0" err="1">
                          <a:solidFill>
                            <a:srgbClr val="003366"/>
                          </a:solidFill>
                          <a:latin typeface="+mn-lt"/>
                          <a:ea typeface="+mn-ea"/>
                          <a:cs typeface="+mn-cs"/>
                        </a:rPr>
                        <a:t>Warsaw</a:t>
                      </a:r>
                      <a:endParaRPr lang="de-AT" sz="1200" b="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b="0" kern="1200" dirty="0">
                          <a:solidFill>
                            <a:srgbClr val="003366"/>
                          </a:solidFill>
                          <a:latin typeface="+mn-lt"/>
                          <a:ea typeface="+mn-ea"/>
                          <a:cs typeface="+mn-cs"/>
                        </a:rPr>
                        <a:t>20,000 </a:t>
                      </a:r>
                      <a:r>
                        <a:rPr lang="de-AT" sz="1200" b="0" kern="1200" dirty="0" err="1">
                          <a:solidFill>
                            <a:srgbClr val="003366"/>
                          </a:solidFill>
                          <a:latin typeface="+mn-lt"/>
                          <a:ea typeface="+mn-ea"/>
                          <a:cs typeface="+mn-cs"/>
                        </a:rPr>
                        <a:t>sqm</a:t>
                      </a:r>
                      <a:endParaRPr lang="de-AT" sz="1200" b="0" kern="1200" dirty="0">
                        <a:solidFill>
                          <a:srgbClr val="003366"/>
                        </a:solidFill>
                        <a:latin typeface="+mn-lt"/>
                        <a:ea typeface="+mn-ea"/>
                        <a:cs typeface="+mn-cs"/>
                      </a:endParaRPr>
                    </a:p>
                  </a:txBody>
                  <a:tcPr>
                    <a:solidFill>
                      <a:schemeClr val="bg1">
                        <a:lumMod val="85000"/>
                      </a:schemeClr>
                    </a:solidFill>
                  </a:tcPr>
                </a:tc>
                <a:tc>
                  <a:txBody>
                    <a:bodyPr/>
                    <a:lstStyle/>
                    <a:p>
                      <a:pPr algn="ctr"/>
                      <a:r>
                        <a:rPr lang="de-AT" sz="1200" b="0" kern="1200" dirty="0" err="1">
                          <a:solidFill>
                            <a:srgbClr val="003366"/>
                          </a:solidFill>
                          <a:latin typeface="+mn-lt"/>
                          <a:ea typeface="+mn-ea"/>
                          <a:cs typeface="+mn-cs"/>
                        </a:rPr>
                        <a:t>opened</a:t>
                      </a:r>
                      <a:r>
                        <a:rPr lang="de-AT" sz="1200" b="0" kern="1200" dirty="0">
                          <a:solidFill>
                            <a:srgbClr val="003366"/>
                          </a:solidFill>
                          <a:latin typeface="+mn-lt"/>
                          <a:ea typeface="+mn-ea"/>
                          <a:cs typeface="+mn-cs"/>
                        </a:rPr>
                        <a:t> 1999</a:t>
                      </a:r>
                    </a:p>
                  </a:txBody>
                  <a:tcPr>
                    <a:solidFill>
                      <a:schemeClr val="bg1">
                        <a:lumMod val="85000"/>
                      </a:schemeClr>
                    </a:solidFill>
                  </a:tcPr>
                </a:tc>
                <a:tc>
                  <a:txBody>
                    <a:bodyPr/>
                    <a:lstStyle/>
                    <a:p>
                      <a:pPr algn="ctr"/>
                      <a:r>
                        <a:rPr lang="de-AT" sz="1200" b="0" kern="1200" dirty="0">
                          <a:solidFill>
                            <a:srgbClr val="003366"/>
                          </a:solidFill>
                          <a:latin typeface="+mn-lt"/>
                          <a:ea typeface="+mn-ea"/>
                          <a:cs typeface="+mn-cs"/>
                        </a:rPr>
                        <a:t>2000</a:t>
                      </a:r>
                    </a:p>
                  </a:txBody>
                  <a:tcPr>
                    <a:solidFill>
                      <a:schemeClr val="bg1">
                        <a:lumMod val="85000"/>
                      </a:schemeClr>
                    </a:solidFill>
                  </a:tcPr>
                </a:tc>
                <a:extLst>
                  <a:ext uri="{0D108BD9-81ED-4DB2-BD59-A6C34878D82A}">
                    <a16:rowId xmlns:a16="http://schemas.microsoft.com/office/drawing/2014/main" xmlns="" val="4204682381"/>
                  </a:ext>
                </a:extLst>
              </a:tr>
            </a:tbl>
          </a:graphicData>
        </a:graphic>
      </p:graphicFrame>
      <p:sp>
        <p:nvSpPr>
          <p:cNvPr id="3" name="Title 61">
            <a:extLst>
              <a:ext uri="{FF2B5EF4-FFF2-40B4-BE49-F238E27FC236}">
                <a16:creationId xmlns:a16="http://schemas.microsoft.com/office/drawing/2014/main" xmlns="" id="{095B77A9-8DDE-49DC-B82C-C8CB08EB3134}"/>
              </a:ext>
            </a:extLst>
          </p:cNvPr>
          <p:cNvSpPr txBox="1">
            <a:spLocks/>
          </p:cNvSpPr>
          <p:nvPr/>
        </p:nvSpPr>
        <p:spPr bwMode="auto">
          <a:xfrm>
            <a:off x="450000" y="202359"/>
            <a:ext cx="8958262" cy="39211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mj-lt"/>
                <a:ea typeface="ＭＳ Ｐゴシック" charset="0"/>
                <a:cs typeface="+mj-cs"/>
              </a:defRPr>
            </a:lvl1pPr>
            <a:lvl2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2pPr>
            <a:lvl3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3pPr>
            <a:lvl4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4pPr>
            <a:lvl5pPr algn="l" defTabSz="449263" rtl="0" eaLnBrk="0" fontAlgn="base" hangingPunct="0">
              <a:spcBef>
                <a:spcPct val="0"/>
              </a:spcBef>
              <a:spcAft>
                <a:spcPct val="0"/>
              </a:spcAft>
              <a:buClr>
                <a:srgbClr val="000000"/>
              </a:buClr>
              <a:buSzPct val="100000"/>
              <a:buFont typeface="Arial" charset="0"/>
              <a:defRPr sz="1900" b="1">
                <a:solidFill>
                  <a:srgbClr val="000000"/>
                </a:solidFill>
                <a:latin typeface="Arial" pitchFamily="34" charset="0"/>
                <a:ea typeface="ＭＳ Ｐゴシック" charset="0"/>
              </a:defRPr>
            </a:lvl5pPr>
            <a:lvl6pPr marL="4572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6pPr>
            <a:lvl7pPr marL="9144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7pPr>
            <a:lvl8pPr marL="13716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8pPr>
            <a:lvl9pPr marL="1828800" algn="l" defTabSz="449263" rtl="0" fontAlgn="base">
              <a:spcBef>
                <a:spcPct val="0"/>
              </a:spcBef>
              <a:spcAft>
                <a:spcPct val="0"/>
              </a:spcAft>
              <a:buClr>
                <a:srgbClr val="000000"/>
              </a:buClr>
              <a:buSzPct val="100000"/>
              <a:buFont typeface="Arial" pitchFamily="34" charset="0"/>
              <a:defRPr sz="1900" b="1">
                <a:solidFill>
                  <a:srgbClr val="000000"/>
                </a:solidFill>
                <a:latin typeface="Arial" pitchFamily="34" charset="0"/>
              </a:defRPr>
            </a:lvl9pPr>
          </a:lstStyle>
          <a:p>
            <a:r>
              <a:rPr lang="en-GB" sz="3000" kern="0" dirty="0">
                <a:solidFill>
                  <a:srgbClr val="C00000"/>
                </a:solidFill>
                <a:latin typeface="Arial" charset="0"/>
              </a:rPr>
              <a:t>Over 30 years experience</a:t>
            </a:r>
          </a:p>
        </p:txBody>
      </p:sp>
    </p:spTree>
    <p:extLst>
      <p:ext uri="{BB962C8B-B14F-4D97-AF65-F5344CB8AC3E}">
        <p14:creationId xmlns:p14="http://schemas.microsoft.com/office/powerpoint/2010/main" xmlns="" val="1808408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B08328-CF1F-4F88-8FB5-3533DA79D26D}"/>
              </a:ext>
            </a:extLst>
          </p:cNvPr>
          <p:cNvSpPr>
            <a:spLocks noGrp="1"/>
          </p:cNvSpPr>
          <p:nvPr>
            <p:ph type="title"/>
          </p:nvPr>
        </p:nvSpPr>
        <p:spPr/>
        <p:txBody>
          <a:bodyPr/>
          <a:lstStyle/>
          <a:p>
            <a:r>
              <a:rPr lang="de-DE" sz="3000" dirty="0">
                <a:solidFill>
                  <a:srgbClr val="C00000"/>
                </a:solidFill>
                <a:latin typeface="Arial"/>
              </a:rPr>
              <a:t>Management Board </a:t>
            </a:r>
            <a:r>
              <a:rPr lang="de-DE" sz="3000" dirty="0" err="1">
                <a:solidFill>
                  <a:srgbClr val="C00000"/>
                </a:solidFill>
                <a:latin typeface="Arial"/>
              </a:rPr>
              <a:t>of</a:t>
            </a:r>
            <a:r>
              <a:rPr lang="de-DE" sz="3000" dirty="0">
                <a:solidFill>
                  <a:srgbClr val="C00000"/>
                </a:solidFill>
                <a:latin typeface="Arial"/>
              </a:rPr>
              <a:t> Warimpex</a:t>
            </a:r>
          </a:p>
        </p:txBody>
      </p:sp>
      <p:sp>
        <p:nvSpPr>
          <p:cNvPr id="4" name="TextBox 10">
            <a:extLst>
              <a:ext uri="{FF2B5EF4-FFF2-40B4-BE49-F238E27FC236}">
                <a16:creationId xmlns:a16="http://schemas.microsoft.com/office/drawing/2014/main" xmlns="" id="{1E3CC5C7-4037-45CD-8347-1ECD5755659E}"/>
              </a:ext>
            </a:extLst>
          </p:cNvPr>
          <p:cNvSpPr txBox="1">
            <a:spLocks noChangeArrowheads="1"/>
          </p:cNvSpPr>
          <p:nvPr/>
        </p:nvSpPr>
        <p:spPr bwMode="auto">
          <a:xfrm>
            <a:off x="673328" y="4414427"/>
            <a:ext cx="923267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bg1"/>
                </a:solidFill>
                <a:latin typeface="Arial" charset="0"/>
                <a:ea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bg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bg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bg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bg1"/>
                </a:solidFill>
                <a:latin typeface="Arial" charset="0"/>
                <a:ea typeface="ＭＳ Ｐゴシック" charset="0"/>
              </a:defRPr>
            </a:lvl9pPr>
          </a:lstStyle>
          <a:p>
            <a:pPr marL="355600" indent="-355600" algn="l"/>
            <a:r>
              <a:rPr lang="en-GB" sz="1200" b="1" dirty="0">
                <a:solidFill>
                  <a:srgbClr val="003366"/>
                </a:solidFill>
              </a:rPr>
              <a:t>Alexander Jurkowitsch 	             Franz Jurkowitsch                             Daniel Folian  	              Florian Petrowsky                      Member 	                 Chairman		       Deputy Chairman 		Member</a:t>
            </a:r>
          </a:p>
          <a:p>
            <a:pPr algn="l"/>
            <a:r>
              <a:rPr lang="en-GB" sz="1200" b="1" dirty="0">
                <a:solidFill>
                  <a:schemeClr val="tx1"/>
                </a:solidFill>
              </a:rPr>
              <a:t>					</a:t>
            </a:r>
            <a:r>
              <a:rPr lang="en-GB" sz="1200" b="1" dirty="0">
                <a:solidFill>
                  <a:srgbClr val="003366"/>
                </a:solidFill>
              </a:rPr>
              <a:t>       </a:t>
            </a:r>
          </a:p>
        </p:txBody>
      </p:sp>
      <p:pic>
        <p:nvPicPr>
          <p:cNvPr id="5" name="Picture 2">
            <a:extLst>
              <a:ext uri="{FF2B5EF4-FFF2-40B4-BE49-F238E27FC236}">
                <a16:creationId xmlns:a16="http://schemas.microsoft.com/office/drawing/2014/main" xmlns="" id="{9A1AF0D5-58A0-40E4-BC49-DE520E616FB4}"/>
              </a:ext>
            </a:extLst>
          </p:cNvPr>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ackgroundRemoval t="0" b="100000" l="0" r="100000">
                        <a14:foregroundMark x1="44811" y1="52381" x2="73585" y2="71032"/>
                        <a14:foregroundMark x1="62264" y1="48016" x2="62736" y2="56746"/>
                        <a14:foregroundMark x1="58491" y1="6349" x2="58491" y2="6349"/>
                      </a14:backgroundRemoval>
                    </a14:imgEffect>
                  </a14:imgLayer>
                </a14:imgProps>
              </a:ext>
              <a:ext uri="{28A0092B-C50C-407E-A947-70E740481C1C}">
                <a14:useLocalDpi xmlns:a14="http://schemas.microsoft.com/office/drawing/2010/main" xmlns=""/>
              </a:ext>
            </a:extLst>
          </a:blip>
          <a:srcRect/>
          <a:stretch>
            <a:fillRect/>
          </a:stretch>
        </p:blipFill>
        <p:spPr bwMode="auto">
          <a:xfrm>
            <a:off x="608014" y="2017929"/>
            <a:ext cx="2015444" cy="2396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xmlns="" id="{472B2FCF-F468-4419-A91F-9F80152D9F17}"/>
              </a:ext>
            </a:extLst>
          </p:cNvPr>
          <p:cNvPicPr>
            <a:picLocks noChangeAspect="1" noChangeArrowheads="1"/>
          </p:cNvPicPr>
          <p:nvPr/>
        </p:nvPicPr>
        <p:blipFill>
          <a:blip r:embed="rId5" cstate="email">
            <a:extLst>
              <a:ext uri="{BEBA8EAE-BF5A-486C-A8C5-ECC9F3942E4B}">
                <a14:imgProps xmlns:a14="http://schemas.microsoft.com/office/drawing/2010/main" xmlns="">
                  <a14:imgLayer r:embed="rId6">
                    <a14:imgEffect>
                      <a14:backgroundRemoval t="1581" b="98419" l="0" r="100000">
                        <a14:foregroundMark x1="90000" y1="57312" x2="99091" y2="75889"/>
                        <a14:foregroundMark x1="70455" y1="18182" x2="65455" y2="39526"/>
                        <a14:foregroundMark x1="50000" y1="4348" x2="59545" y2="5534"/>
                        <a14:foregroundMark x1="59545" y1="5138" x2="67273" y2="12648"/>
                        <a14:foregroundMark x1="67273" y1="14229" x2="70000" y2="18577"/>
                        <a14:foregroundMark x1="69091" y1="14229" x2="69091" y2="14229"/>
                        <a14:foregroundMark x1="69091" y1="96443" x2="86364" y2="97233"/>
                        <a14:foregroundMark x1="34545" y1="26877" x2="40000" y2="37945"/>
                        <a14:backgroundMark x1="98182" y1="68775" x2="99545" y2="71146"/>
                      </a14:backgroundRemoval>
                    </a14:imgEffect>
                  </a14:imgLayer>
                </a14:imgProps>
              </a:ext>
              <a:ext uri="{28A0092B-C50C-407E-A947-70E740481C1C}">
                <a14:useLocalDpi xmlns:a14="http://schemas.microsoft.com/office/drawing/2010/main" xmlns=""/>
              </a:ext>
            </a:extLst>
          </a:blip>
          <a:srcRect/>
          <a:stretch>
            <a:fillRect/>
          </a:stretch>
        </p:blipFill>
        <p:spPr bwMode="auto">
          <a:xfrm>
            <a:off x="2716213" y="2004404"/>
            <a:ext cx="2094792" cy="2410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xmlns="" id="{9863ABDD-D3AE-4413-B541-AA6EF60AF258}"/>
              </a:ext>
            </a:extLst>
          </p:cNvPr>
          <p:cNvPicPr>
            <a:picLocks noChangeAspect="1" noChangeArrowheads="1"/>
          </p:cNvPicPr>
          <p:nvPr/>
        </p:nvPicPr>
        <p:blipFill>
          <a:blip r:embed="rId7" cstate="email">
            <a:extLst>
              <a:ext uri="{BEBA8EAE-BF5A-486C-A8C5-ECC9F3942E4B}">
                <a14:imgProps xmlns:a14="http://schemas.microsoft.com/office/drawing/2010/main" xmlns="">
                  <a14:imgLayer r:embed="rId8">
                    <a14:imgEffect>
                      <a14:backgroundRemoval t="0" b="100000" l="494" r="100000">
                        <a14:foregroundMark x1="41852" y1="12000" x2="87778" y2="96889"/>
                        <a14:foregroundMark x1="57654" y1="53667" x2="12346" y2="96222"/>
                        <a14:foregroundMark x1="35679" y1="69778" x2="86049" y2="89444"/>
                        <a14:foregroundMark x1="64074" y1="8889" x2="59259" y2="58889"/>
                        <a14:foregroundMark x1="49012" y1="66667" x2="78889" y2="97778"/>
                        <a14:foregroundMark x1="64815" y1="63556" x2="74074" y2="91333"/>
                        <a14:foregroundMark x1="52840" y1="78667" x2="65185" y2="99667"/>
                        <a14:foregroundMark x1="55926" y1="85444" x2="59259" y2="97778"/>
                        <a14:foregroundMark x1="56173" y1="92889" x2="55926" y2="84889"/>
                        <a14:foregroundMark x1="50698" y1="51464" x2="12093" y2="82845"/>
                        <a14:foregroundMark x1="10698" y1="67782" x2="47907" y2="46444"/>
                        <a14:foregroundMark x1="26047" y1="78661" x2="82791" y2="91213"/>
                        <a14:foregroundMark x1="66512" y1="53556" x2="91163" y2="65272"/>
                        <a14:foregroundMark x1="18605" y1="96234" x2="73953" y2="94142"/>
                      </a14:backgroundRemoval>
                    </a14:imgEffect>
                  </a14:imgLayer>
                </a14:imgProps>
              </a:ext>
              <a:ext uri="{28A0092B-C50C-407E-A947-70E740481C1C}">
                <a14:useLocalDpi xmlns:a14="http://schemas.microsoft.com/office/drawing/2010/main" xmlns=""/>
              </a:ext>
            </a:extLst>
          </a:blip>
          <a:srcRect/>
          <a:stretch>
            <a:fillRect/>
          </a:stretch>
        </p:blipFill>
        <p:spPr bwMode="auto">
          <a:xfrm>
            <a:off x="7349402" y="2135925"/>
            <a:ext cx="2050388" cy="2278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Grafik 5">
            <a:extLst>
              <a:ext uri="{FF2B5EF4-FFF2-40B4-BE49-F238E27FC236}">
                <a16:creationId xmlns:a16="http://schemas.microsoft.com/office/drawing/2014/main" xmlns="" id="{78753584-A358-4AAA-B9B2-D92754535BDE}"/>
              </a:ext>
            </a:extLst>
          </p:cNvPr>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flipH="1">
            <a:off x="5289663" y="1906073"/>
            <a:ext cx="1674383" cy="2511574"/>
          </a:xfrm>
          <a:prstGeom prst="rect">
            <a:avLst/>
          </a:prstGeom>
        </p:spPr>
      </p:pic>
      <p:sp>
        <p:nvSpPr>
          <p:cNvPr id="9" name="Textfeld 8">
            <a:extLst>
              <a:ext uri="{FF2B5EF4-FFF2-40B4-BE49-F238E27FC236}">
                <a16:creationId xmlns:a16="http://schemas.microsoft.com/office/drawing/2014/main" xmlns="" id="{8E837922-357C-44FA-9CB1-CD4909DEEE58}"/>
              </a:ext>
            </a:extLst>
          </p:cNvPr>
          <p:cNvSpPr txBox="1"/>
          <p:nvPr/>
        </p:nvSpPr>
        <p:spPr>
          <a:xfrm>
            <a:off x="6671256" y="1571223"/>
            <a:ext cx="568538" cy="564702"/>
          </a:xfrm>
          <a:prstGeom prst="rect">
            <a:avLst/>
          </a:prstGeom>
          <a:solidFill>
            <a:schemeClr val="bg1"/>
          </a:solidFill>
        </p:spPr>
        <p:txBody>
          <a:bodyPr wrap="square" rtlCol="0">
            <a:spAutoFit/>
          </a:bodyPr>
          <a:lstStyle/>
          <a:p>
            <a:endParaRPr lang="de-AT" dirty="0"/>
          </a:p>
        </p:txBody>
      </p:sp>
    </p:spTree>
    <p:extLst>
      <p:ext uri="{BB962C8B-B14F-4D97-AF65-F5344CB8AC3E}">
        <p14:creationId xmlns:p14="http://schemas.microsoft.com/office/powerpoint/2010/main" xmlns="" val="2482703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body" idx="4294967295"/>
          </p:nvPr>
        </p:nvSpPr>
        <p:spPr>
          <a:xfrm>
            <a:off x="482869" y="989012"/>
            <a:ext cx="8940262" cy="4879975"/>
          </a:xfrm>
        </p:spPr>
        <p:txBody>
          <a:bodyPr/>
          <a:lstStyle/>
          <a:p>
            <a:pPr marL="0" indent="0">
              <a:lnSpc>
                <a:spcPct val="80000"/>
              </a:lnSpc>
              <a:spcAft>
                <a:spcPts val="0"/>
              </a:spcAft>
              <a:buSzTx/>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dirty="0">
              <a:latin typeface="Arial" charset="0"/>
            </a:endParaRPr>
          </a:p>
          <a:p>
            <a:pPr marL="0" indent="0">
              <a:lnSpc>
                <a:spcPct val="80000"/>
              </a:lnSpc>
              <a:spcAft>
                <a:spcPts val="0"/>
              </a:spcAft>
              <a:buClr>
                <a:srgbClr val="C00000"/>
              </a:buClr>
              <a:buSzPct val="15000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marL="0" indent="0">
              <a:lnSpc>
                <a:spcPct val="80000"/>
              </a:lnSpc>
              <a:spcAft>
                <a:spcPts val="0"/>
              </a:spcAft>
              <a:buClr>
                <a:srgbClr val="C00000"/>
              </a:buClr>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30 November 2018	Publication of the results for the first three quarters of 2018</a:t>
            </a: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26 April 2019		Publication of the annual report 2018</a:t>
            </a:r>
          </a:p>
          <a:p>
            <a:pPr marL="0" indent="0">
              <a:lnSpc>
                <a:spcPct val="80000"/>
              </a:lnSpc>
              <a:spcAft>
                <a:spcPts val="0"/>
              </a:spcAft>
              <a:buClr>
                <a:srgbClr val="C00000"/>
              </a:buClr>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24 May 2019		Record date</a:t>
            </a: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28 May 2019		Publication of the results for the first quarter of 2019</a:t>
            </a:r>
          </a:p>
          <a:p>
            <a:pPr marL="0" indent="0">
              <a:lnSpc>
                <a:spcPct val="80000"/>
              </a:lnSpc>
              <a:spcAft>
                <a:spcPts val="0"/>
              </a:spcAft>
              <a:buClr>
                <a:srgbClr val="C00000"/>
              </a:buClr>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3 June 2019		Annual General Meeting</a:t>
            </a: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6 June 2019		Ex-dividend date</a:t>
            </a: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7 June 2019		Dividend record date</a:t>
            </a: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12 June 2019		Dividend payment date</a:t>
            </a: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27 August 2018	Publication of the results for the first half of 2019</a:t>
            </a: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29 November 2018	Publication of the results for the first three quarters of 2019</a:t>
            </a: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spcAft>
                <a:spcPts val="0"/>
              </a:spcAft>
              <a:buClr>
                <a:srgbClr val="C00000"/>
              </a:buClr>
              <a:buFont typeface="Symbol" panose="05050102010706020507" pitchFamily="18" charset="2"/>
              <a:buChar char="-"/>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400" dirty="0">
              <a:latin typeface="Arial" charset="0"/>
            </a:endParaRPr>
          </a:p>
        </p:txBody>
      </p:sp>
      <p:sp>
        <p:nvSpPr>
          <p:cNvPr id="285699" name="Title 3"/>
          <p:cNvSpPr>
            <a:spLocks noGrp="1"/>
          </p:cNvSpPr>
          <p:nvPr>
            <p:ph type="title" idx="4294967295"/>
          </p:nvPr>
        </p:nvSpPr>
        <p:spPr>
          <a:xfrm>
            <a:off x="450000" y="507600"/>
            <a:ext cx="8958262" cy="392113"/>
          </a:xfrm>
        </p:spPr>
        <p:txBody>
          <a:bodyPr/>
          <a:lstStyle/>
          <a:p>
            <a:r>
              <a:rPr lang="en-GB" sz="3000" dirty="0">
                <a:solidFill>
                  <a:srgbClr val="C00000"/>
                </a:solidFill>
                <a:latin typeface="Arial" charset="0"/>
              </a:rPr>
              <a:t>Corporate calendar</a:t>
            </a:r>
          </a:p>
        </p:txBody>
      </p:sp>
      <p:graphicFrame>
        <p:nvGraphicFramePr>
          <p:cNvPr id="2" name="Objekt 1">
            <a:extLst>
              <a:ext uri="{FF2B5EF4-FFF2-40B4-BE49-F238E27FC236}">
                <a16:creationId xmlns:a16="http://schemas.microsoft.com/office/drawing/2014/main" xmlns="" id="{8B9F1F26-97DC-494D-A781-FD32AFA28426}"/>
              </a:ext>
            </a:extLst>
          </p:cNvPr>
          <p:cNvGraphicFramePr>
            <a:graphicFrameLocks noChangeAspect="1"/>
          </p:cNvGraphicFramePr>
          <p:nvPr>
            <p:extLst>
              <p:ext uri="{D42A27DB-BD31-4B8C-83A1-F6EECF244321}">
                <p14:modId xmlns:p14="http://schemas.microsoft.com/office/powerpoint/2010/main" xmlns="" val="532090450"/>
              </p:ext>
            </p:extLst>
          </p:nvPr>
        </p:nvGraphicFramePr>
        <p:xfrm>
          <a:off x="8271943" y="182622"/>
          <a:ext cx="1437404" cy="1440000"/>
        </p:xfrm>
        <a:graphic>
          <a:graphicData uri="http://schemas.openxmlformats.org/presentationml/2006/ole">
            <p:oleObj spid="_x0000_s25732" name="Image" r:id="rId4" imgW="14996825" imgH="14996825" progId="">
              <p:embed/>
            </p:oleObj>
          </a:graphicData>
        </a:graphic>
      </p:graphicFrame>
    </p:spTree>
    <p:extLst>
      <p:ext uri="{BB962C8B-B14F-4D97-AF65-F5344CB8AC3E}">
        <p14:creationId xmlns:p14="http://schemas.microsoft.com/office/powerpoint/2010/main" xmlns="" val="344475594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body" idx="4294967295"/>
          </p:nvPr>
        </p:nvSpPr>
        <p:spPr>
          <a:xfrm>
            <a:off x="482869" y="1314459"/>
            <a:ext cx="8940262" cy="4879975"/>
          </a:xfrm>
        </p:spPr>
        <p:txBody>
          <a:bodyPr/>
          <a:lstStyle/>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b="1" dirty="0">
                <a:solidFill>
                  <a:srgbClr val="003366"/>
                </a:solidFill>
              </a:rPr>
              <a:t>Franz Jurkowitsch	</a:t>
            </a:r>
            <a:r>
              <a:rPr lang="en-GB" sz="1800" dirty="0">
                <a:solidFill>
                  <a:srgbClr val="003366"/>
                </a:solidFill>
              </a:rPr>
              <a:t>		</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Chairman						</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Tel.: +43 1 310 55 00 – 125				</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franz.jurkowitsch@warimpex.com 	</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b="1" dirty="0">
                <a:solidFill>
                  <a:srgbClr val="003366"/>
                </a:solidFill>
              </a:rPr>
              <a:t>Daniel Folian</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CFO, Investor Relations 	</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Tel.: +43 1 310 55 00 – 156 		</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daniel.folian@warimpex.com	</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1800" dirty="0">
              <a:solidFill>
                <a:srgbClr val="003366"/>
              </a:solidFill>
            </a:endParaRP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b="1" dirty="0">
                <a:solidFill>
                  <a:srgbClr val="003366"/>
                </a:solidFill>
              </a:rPr>
              <a:t>Christoph Salzer</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a:solidFill>
                  <a:srgbClr val="003366"/>
                </a:solidFill>
              </a:rPr>
              <a:t>Prokurist, </a:t>
            </a:r>
            <a:r>
              <a:rPr lang="en-GB" sz="1800" dirty="0">
                <a:solidFill>
                  <a:srgbClr val="003366"/>
                </a:solidFill>
              </a:rPr>
              <a:t>Media Relations</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Tel.: +43 1 310 55 00 – 143</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r>
              <a:rPr lang="en-GB" sz="1800" dirty="0">
                <a:solidFill>
                  <a:srgbClr val="003366"/>
                </a:solidFill>
              </a:rPr>
              <a:t>presse@warimpex.com </a:t>
            </a: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400" dirty="0">
              <a:latin typeface="Arial" charset="0"/>
            </a:endParaRP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400" dirty="0">
              <a:latin typeface="Arial" charset="0"/>
            </a:endParaRPr>
          </a:p>
          <a:p>
            <a:pPr>
              <a:lnSpc>
                <a:spcPct val="80000"/>
              </a:lnSpc>
              <a:buSzTx/>
              <a:buFont typeface="Wingdings" charset="0"/>
              <a:buNone/>
              <a:tabLst>
                <a:tab pos="835025" algn="l"/>
                <a:tab pos="1673225" algn="l"/>
                <a:tab pos="2511425" algn="l"/>
                <a:tab pos="3349625" algn="l"/>
                <a:tab pos="4187825" algn="l"/>
                <a:tab pos="5026025" algn="l"/>
                <a:tab pos="5864225" algn="l"/>
                <a:tab pos="6702425" algn="l"/>
                <a:tab pos="7540625" algn="l"/>
                <a:tab pos="8378825" algn="l"/>
                <a:tab pos="9217025" algn="l"/>
                <a:tab pos="10055225" algn="l"/>
                <a:tab pos="10893425" algn="l"/>
              </a:tabLst>
            </a:pPr>
            <a:endParaRPr lang="en-GB" sz="400" dirty="0">
              <a:latin typeface="Arial" charset="0"/>
            </a:endParaRPr>
          </a:p>
        </p:txBody>
      </p:sp>
      <p:sp>
        <p:nvSpPr>
          <p:cNvPr id="285699" name="Title 3"/>
          <p:cNvSpPr>
            <a:spLocks noGrp="1"/>
          </p:cNvSpPr>
          <p:nvPr>
            <p:ph type="title" idx="4294967295"/>
          </p:nvPr>
        </p:nvSpPr>
        <p:spPr>
          <a:xfrm>
            <a:off x="450000" y="507600"/>
            <a:ext cx="8958262" cy="392113"/>
          </a:xfrm>
        </p:spPr>
        <p:txBody>
          <a:bodyPr/>
          <a:lstStyle/>
          <a:p>
            <a:r>
              <a:rPr lang="en-GB" sz="3000" dirty="0">
                <a:solidFill>
                  <a:srgbClr val="C00000"/>
                </a:solidFill>
                <a:latin typeface="Arial" charset="0"/>
              </a:rPr>
              <a:t>Contact details</a:t>
            </a:r>
          </a:p>
        </p:txBody>
      </p:sp>
    </p:spTree>
    <p:extLst>
      <p:ext uri="{BB962C8B-B14F-4D97-AF65-F5344CB8AC3E}">
        <p14:creationId xmlns:p14="http://schemas.microsoft.com/office/powerpoint/2010/main" xmlns="" val="74034632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C640E55-C2CF-470D-97DA-FF660F850A14}"/>
              </a:ext>
            </a:extLst>
          </p:cNvPr>
          <p:cNvSpPr>
            <a:spLocks noGrp="1"/>
          </p:cNvSpPr>
          <p:nvPr>
            <p:ph type="title"/>
          </p:nvPr>
        </p:nvSpPr>
        <p:spPr/>
        <p:txBody>
          <a:bodyPr/>
          <a:lstStyle/>
          <a:p>
            <a:r>
              <a:rPr lang="en-US" sz="3000" dirty="0">
                <a:solidFill>
                  <a:srgbClr val="C00000"/>
                </a:solidFill>
              </a:rPr>
              <a:t>Real estate held by sector*</a:t>
            </a:r>
          </a:p>
        </p:txBody>
      </p:sp>
      <p:sp>
        <p:nvSpPr>
          <p:cNvPr id="3" name="Inhaltsplatzhalter 2">
            <a:extLst>
              <a:ext uri="{FF2B5EF4-FFF2-40B4-BE49-F238E27FC236}">
                <a16:creationId xmlns:a16="http://schemas.microsoft.com/office/drawing/2014/main" xmlns="" id="{6D4B918E-7B1E-42C8-9B5E-84E6B7C5C989}"/>
              </a:ext>
            </a:extLst>
          </p:cNvPr>
          <p:cNvSpPr>
            <a:spLocks noGrp="1"/>
          </p:cNvSpPr>
          <p:nvPr>
            <p:ph idx="1"/>
          </p:nvPr>
        </p:nvSpPr>
        <p:spPr/>
        <p:txBody>
          <a:bodyPr/>
          <a:lstStyle/>
          <a:p>
            <a:pPr marL="0" indent="0">
              <a:buNone/>
            </a:pPr>
            <a:endParaRPr lang="en-GB" sz="1600" kern="1200" dirty="0">
              <a:solidFill>
                <a:srgbClr val="003366"/>
              </a:solidFill>
            </a:endParaRPr>
          </a:p>
          <a:p>
            <a:pPr marL="0" indent="0">
              <a:buNone/>
            </a:pPr>
            <a:endParaRPr lang="de-DE" dirty="0"/>
          </a:p>
          <a:p>
            <a:pPr marL="0" indent="0">
              <a:buNone/>
            </a:pPr>
            <a:endParaRPr lang="de-DE" dirty="0"/>
          </a:p>
        </p:txBody>
      </p:sp>
      <p:graphicFrame>
        <p:nvGraphicFramePr>
          <p:cNvPr id="6" name="Diagramm 5">
            <a:extLst>
              <a:ext uri="{FF2B5EF4-FFF2-40B4-BE49-F238E27FC236}">
                <a16:creationId xmlns:a16="http://schemas.microsoft.com/office/drawing/2014/main" xmlns="" id="{998D20F2-25CF-4642-8568-646AF8820609}"/>
              </a:ext>
            </a:extLst>
          </p:cNvPr>
          <p:cNvGraphicFramePr/>
          <p:nvPr>
            <p:extLst/>
          </p:nvPr>
        </p:nvGraphicFramePr>
        <p:xfrm>
          <a:off x="5192765" y="2943432"/>
          <a:ext cx="4140835" cy="2561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2">
            <a:extLst>
              <a:ext uri="{FF2B5EF4-FFF2-40B4-BE49-F238E27FC236}">
                <a16:creationId xmlns:a16="http://schemas.microsoft.com/office/drawing/2014/main" xmlns="" id="{6455E9AC-E347-4E38-949D-821454D9CF3C}"/>
              </a:ext>
            </a:extLst>
          </p:cNvPr>
          <p:cNvGraphicFramePr>
            <a:graphicFrameLocks noChangeAspect="1"/>
          </p:cNvGraphicFramePr>
          <p:nvPr>
            <p:extLst/>
          </p:nvPr>
        </p:nvGraphicFramePr>
        <p:xfrm>
          <a:off x="1534234" y="911230"/>
          <a:ext cx="6170446" cy="556098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hteck 3">
            <a:extLst>
              <a:ext uri="{FF2B5EF4-FFF2-40B4-BE49-F238E27FC236}">
                <a16:creationId xmlns:a16="http://schemas.microsoft.com/office/drawing/2014/main" xmlns="" id="{2F0F808C-98A5-443D-B0BF-1655FD1B79CE}"/>
              </a:ext>
            </a:extLst>
          </p:cNvPr>
          <p:cNvSpPr/>
          <p:nvPr/>
        </p:nvSpPr>
        <p:spPr>
          <a:xfrm>
            <a:off x="382548" y="6216646"/>
            <a:ext cx="3776856" cy="461665"/>
          </a:xfrm>
          <a:prstGeom prst="rect">
            <a:avLst/>
          </a:prstGeom>
        </p:spPr>
        <p:txBody>
          <a:bodyPr wrap="square">
            <a:spAutoFit/>
          </a:bodyPr>
          <a:lstStyle/>
          <a:p>
            <a:pPr algn="l"/>
            <a:r>
              <a:rPr lang="en-US" sz="1200" dirty="0">
                <a:solidFill>
                  <a:srgbClr val="003366"/>
                </a:solidFill>
              </a:rPr>
              <a:t>* Gross Asset Value as of 31.12.2017 (31.12.2016)</a:t>
            </a:r>
            <a:r>
              <a:rPr lang="en-US" sz="1200" dirty="0">
                <a:solidFill>
                  <a:srgbClr val="C00000"/>
                </a:solidFill>
              </a:rPr>
              <a:t/>
            </a:r>
            <a:br>
              <a:rPr lang="en-US" sz="1200" dirty="0">
                <a:solidFill>
                  <a:srgbClr val="C00000"/>
                </a:solidFill>
              </a:rPr>
            </a:br>
            <a:endParaRPr lang="de-DE" sz="1200" dirty="0"/>
          </a:p>
        </p:txBody>
      </p:sp>
      <p:graphicFrame>
        <p:nvGraphicFramePr>
          <p:cNvPr id="5" name="Objekt 4">
            <a:extLst>
              <a:ext uri="{FF2B5EF4-FFF2-40B4-BE49-F238E27FC236}">
                <a16:creationId xmlns:a16="http://schemas.microsoft.com/office/drawing/2014/main" xmlns="" id="{193937EF-5BA2-4610-8BF7-AE68F2541ABF}"/>
              </a:ext>
            </a:extLst>
          </p:cNvPr>
          <p:cNvGraphicFramePr>
            <a:graphicFrameLocks noChangeAspect="1"/>
          </p:cNvGraphicFramePr>
          <p:nvPr>
            <p:extLst/>
          </p:nvPr>
        </p:nvGraphicFramePr>
        <p:xfrm>
          <a:off x="8320250" y="125467"/>
          <a:ext cx="1437403" cy="1440000"/>
        </p:xfrm>
        <a:graphic>
          <a:graphicData uri="http://schemas.openxmlformats.org/presentationml/2006/ole">
            <p:oleObj spid="_x0000_s189445" name="Image" r:id="rId6" imgW="14996825" imgH="14996825" progId="">
              <p:embed/>
            </p:oleObj>
          </a:graphicData>
        </a:graphic>
      </p:graphicFrame>
    </p:spTree>
    <p:extLst>
      <p:ext uri="{BB962C8B-B14F-4D97-AF65-F5344CB8AC3E}">
        <p14:creationId xmlns:p14="http://schemas.microsoft.com/office/powerpoint/2010/main" xmlns="" val="3601085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C640E55-C2CF-470D-97DA-FF660F850A14}"/>
              </a:ext>
            </a:extLst>
          </p:cNvPr>
          <p:cNvSpPr>
            <a:spLocks noGrp="1"/>
          </p:cNvSpPr>
          <p:nvPr>
            <p:ph type="title"/>
          </p:nvPr>
        </p:nvSpPr>
        <p:spPr>
          <a:xfrm>
            <a:off x="474663" y="644529"/>
            <a:ext cx="8958262" cy="392113"/>
          </a:xfrm>
        </p:spPr>
        <p:txBody>
          <a:bodyPr/>
          <a:lstStyle/>
          <a:p>
            <a:r>
              <a:rPr lang="de-DE" sz="3000" dirty="0">
                <a:solidFill>
                  <a:srgbClr val="C00000"/>
                </a:solidFill>
              </a:rPr>
              <a:t>Real </a:t>
            </a:r>
            <a:r>
              <a:rPr lang="de-DE" sz="3000" dirty="0" err="1">
                <a:solidFill>
                  <a:srgbClr val="C00000"/>
                </a:solidFill>
              </a:rPr>
              <a:t>estate</a:t>
            </a:r>
            <a:r>
              <a:rPr lang="de-DE" sz="3000" dirty="0">
                <a:solidFill>
                  <a:srgbClr val="C00000"/>
                </a:solidFill>
              </a:rPr>
              <a:t> </a:t>
            </a:r>
            <a:r>
              <a:rPr lang="de-DE" sz="3000" dirty="0" err="1">
                <a:solidFill>
                  <a:srgbClr val="C00000"/>
                </a:solidFill>
              </a:rPr>
              <a:t>assets</a:t>
            </a:r>
            <a:r>
              <a:rPr lang="de-DE" sz="3000" dirty="0">
                <a:solidFill>
                  <a:srgbClr val="C00000"/>
                </a:solidFill>
              </a:rPr>
              <a:t> </a:t>
            </a:r>
            <a:r>
              <a:rPr lang="de-DE" sz="3000" dirty="0" err="1">
                <a:solidFill>
                  <a:srgbClr val="C00000"/>
                </a:solidFill>
              </a:rPr>
              <a:t>by</a:t>
            </a:r>
            <a:r>
              <a:rPr lang="de-DE" sz="3000" dirty="0">
                <a:solidFill>
                  <a:srgbClr val="C00000"/>
                </a:solidFill>
              </a:rPr>
              <a:t> </a:t>
            </a:r>
            <a:r>
              <a:rPr lang="de-DE" sz="3000" dirty="0" err="1">
                <a:solidFill>
                  <a:srgbClr val="C00000"/>
                </a:solidFill>
              </a:rPr>
              <a:t>country</a:t>
            </a:r>
            <a:r>
              <a:rPr lang="de-DE" sz="3000" dirty="0">
                <a:solidFill>
                  <a:srgbClr val="C00000"/>
                </a:solidFill>
              </a:rPr>
              <a:t>*</a:t>
            </a:r>
          </a:p>
        </p:txBody>
      </p:sp>
      <p:sp>
        <p:nvSpPr>
          <p:cNvPr id="3" name="Inhaltsplatzhalter 2">
            <a:extLst>
              <a:ext uri="{FF2B5EF4-FFF2-40B4-BE49-F238E27FC236}">
                <a16:creationId xmlns:a16="http://schemas.microsoft.com/office/drawing/2014/main" xmlns="" id="{6D4B918E-7B1E-42C8-9B5E-84E6B7C5C989}"/>
              </a:ext>
            </a:extLst>
          </p:cNvPr>
          <p:cNvSpPr>
            <a:spLocks noGrp="1"/>
          </p:cNvSpPr>
          <p:nvPr>
            <p:ph idx="1"/>
          </p:nvPr>
        </p:nvSpPr>
        <p:spPr/>
        <p:txBody>
          <a:bodyPr/>
          <a:lstStyle/>
          <a:p>
            <a:pPr marL="0" indent="0">
              <a:buNone/>
            </a:pPr>
            <a:endParaRPr lang="en-GB" sz="1600" kern="1200" dirty="0">
              <a:solidFill>
                <a:srgbClr val="003366"/>
              </a:solidFill>
            </a:endParaRPr>
          </a:p>
          <a:p>
            <a:pPr marL="0" indent="0">
              <a:buNone/>
            </a:pPr>
            <a:endParaRPr lang="de-DE" dirty="0"/>
          </a:p>
          <a:p>
            <a:pPr marL="0" indent="0">
              <a:buNone/>
            </a:pPr>
            <a:endParaRPr lang="de-DE" dirty="0"/>
          </a:p>
        </p:txBody>
      </p:sp>
      <p:graphicFrame>
        <p:nvGraphicFramePr>
          <p:cNvPr id="6" name="Diagramm 5">
            <a:extLst>
              <a:ext uri="{FF2B5EF4-FFF2-40B4-BE49-F238E27FC236}">
                <a16:creationId xmlns:a16="http://schemas.microsoft.com/office/drawing/2014/main" xmlns="" id="{998D20F2-25CF-4642-8568-646AF8820609}"/>
              </a:ext>
            </a:extLst>
          </p:cNvPr>
          <p:cNvGraphicFramePr/>
          <p:nvPr>
            <p:extLst/>
          </p:nvPr>
        </p:nvGraphicFramePr>
        <p:xfrm>
          <a:off x="474662" y="1529051"/>
          <a:ext cx="8161337"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hteck 7">
            <a:extLst>
              <a:ext uri="{FF2B5EF4-FFF2-40B4-BE49-F238E27FC236}">
                <a16:creationId xmlns:a16="http://schemas.microsoft.com/office/drawing/2014/main" xmlns="" id="{A445BF46-A82E-452A-B446-413BEB84094A}"/>
              </a:ext>
            </a:extLst>
          </p:cNvPr>
          <p:cNvSpPr/>
          <p:nvPr/>
        </p:nvSpPr>
        <p:spPr>
          <a:xfrm>
            <a:off x="474662" y="6156222"/>
            <a:ext cx="2857500" cy="276999"/>
          </a:xfrm>
          <a:prstGeom prst="rect">
            <a:avLst/>
          </a:prstGeom>
        </p:spPr>
        <p:txBody>
          <a:bodyPr wrap="square">
            <a:spAutoFit/>
          </a:bodyPr>
          <a:lstStyle/>
          <a:p>
            <a:pPr algn="l"/>
            <a:r>
              <a:rPr lang="en-US" sz="1200" dirty="0">
                <a:solidFill>
                  <a:srgbClr val="003366"/>
                </a:solidFill>
              </a:rPr>
              <a:t>* as of 30.06.2018</a:t>
            </a:r>
            <a:endParaRPr lang="de-DE" sz="1200" dirty="0"/>
          </a:p>
        </p:txBody>
      </p:sp>
      <p:graphicFrame>
        <p:nvGraphicFramePr>
          <p:cNvPr id="7" name="Objekt 6">
            <a:extLst>
              <a:ext uri="{FF2B5EF4-FFF2-40B4-BE49-F238E27FC236}">
                <a16:creationId xmlns:a16="http://schemas.microsoft.com/office/drawing/2014/main" xmlns="" id="{E8EF4103-8182-4BFE-9FA1-028F4F4CD369}"/>
              </a:ext>
            </a:extLst>
          </p:cNvPr>
          <p:cNvGraphicFramePr>
            <a:graphicFrameLocks noChangeAspect="1"/>
          </p:cNvGraphicFramePr>
          <p:nvPr>
            <p:extLst/>
          </p:nvPr>
        </p:nvGraphicFramePr>
        <p:xfrm>
          <a:off x="8318469" y="134233"/>
          <a:ext cx="1437403" cy="1440000"/>
        </p:xfrm>
        <a:graphic>
          <a:graphicData uri="http://schemas.openxmlformats.org/presentationml/2006/ole">
            <p:oleObj spid="_x0000_s190469" name="Image" r:id="rId5" imgW="14996825" imgH="14996825" progId="">
              <p:embed/>
            </p:oleObj>
          </a:graphicData>
        </a:graphic>
      </p:graphicFrame>
    </p:spTree>
    <p:extLst>
      <p:ext uri="{BB962C8B-B14F-4D97-AF65-F5344CB8AC3E}">
        <p14:creationId xmlns:p14="http://schemas.microsoft.com/office/powerpoint/2010/main" xmlns="" val="1609971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8FCABB3-D7C9-4441-A4CC-EC19695C11EC}"/>
              </a:ext>
            </a:extLst>
          </p:cNvPr>
          <p:cNvSpPr>
            <a:spLocks noGrp="1"/>
          </p:cNvSpPr>
          <p:nvPr>
            <p:ph type="title"/>
          </p:nvPr>
        </p:nvSpPr>
        <p:spPr>
          <a:xfrm>
            <a:off x="474663" y="644529"/>
            <a:ext cx="8958262" cy="392113"/>
          </a:xfrm>
        </p:spPr>
        <p:txBody>
          <a:bodyPr/>
          <a:lstStyle/>
          <a:p>
            <a:r>
              <a:rPr lang="de-DE" sz="3000" dirty="0">
                <a:solidFill>
                  <a:srgbClr val="C00000"/>
                </a:solidFill>
              </a:rPr>
              <a:t>Krakow </a:t>
            </a:r>
            <a:br>
              <a:rPr lang="de-DE" sz="3000" dirty="0">
                <a:solidFill>
                  <a:srgbClr val="C00000"/>
                </a:solidFill>
              </a:rPr>
            </a:br>
            <a:r>
              <a:rPr lang="de-DE" sz="3000" dirty="0" err="1">
                <a:solidFill>
                  <a:srgbClr val="C00000"/>
                </a:solidFill>
              </a:rPr>
              <a:t>Mogilska</a:t>
            </a:r>
            <a:r>
              <a:rPr lang="de-DE" sz="3000" dirty="0">
                <a:solidFill>
                  <a:srgbClr val="C00000"/>
                </a:solidFill>
              </a:rPr>
              <a:t> </a:t>
            </a:r>
            <a:r>
              <a:rPr lang="pl-PL" sz="3000" dirty="0">
                <a:solidFill>
                  <a:srgbClr val="C00000"/>
                </a:solidFill>
              </a:rPr>
              <a:t>43</a:t>
            </a:r>
            <a:endParaRPr lang="de-DE" sz="3000" dirty="0">
              <a:solidFill>
                <a:srgbClr val="C00000"/>
              </a:solidFill>
            </a:endParaRPr>
          </a:p>
        </p:txBody>
      </p:sp>
      <p:sp>
        <p:nvSpPr>
          <p:cNvPr id="10" name="Textfeld 9">
            <a:extLst>
              <a:ext uri="{FF2B5EF4-FFF2-40B4-BE49-F238E27FC236}">
                <a16:creationId xmlns:a16="http://schemas.microsoft.com/office/drawing/2014/main" xmlns="" id="{FD42E43F-6A3D-438A-B1D7-772462A0A1C3}"/>
              </a:ext>
            </a:extLst>
          </p:cNvPr>
          <p:cNvSpPr txBox="1"/>
          <p:nvPr/>
        </p:nvSpPr>
        <p:spPr>
          <a:xfrm>
            <a:off x="7372400" y="2243777"/>
            <a:ext cx="2101321" cy="338554"/>
          </a:xfrm>
          <a:prstGeom prst="rect">
            <a:avLst/>
          </a:prstGeom>
          <a:solidFill>
            <a:srgbClr val="FFFF00"/>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r>
              <a:rPr lang="de-DE" dirty="0"/>
              <a:t>High </a:t>
            </a:r>
            <a:r>
              <a:rPr lang="de-DE" dirty="0" err="1"/>
              <a:t>res</a:t>
            </a:r>
            <a:r>
              <a:rPr lang="de-DE" dirty="0"/>
              <a:t> </a:t>
            </a:r>
            <a:r>
              <a:rPr lang="de-DE" dirty="0" err="1"/>
              <a:t>pic</a:t>
            </a:r>
            <a:endParaRPr lang="de-DE" dirty="0"/>
          </a:p>
        </p:txBody>
      </p:sp>
      <p:graphicFrame>
        <p:nvGraphicFramePr>
          <p:cNvPr id="8" name="Objekt 7">
            <a:extLst>
              <a:ext uri="{FF2B5EF4-FFF2-40B4-BE49-F238E27FC236}">
                <a16:creationId xmlns:a16="http://schemas.microsoft.com/office/drawing/2014/main" xmlns="" id="{32C04F0B-78EE-49D4-88EB-5F5B26C5B498}"/>
              </a:ext>
            </a:extLst>
          </p:cNvPr>
          <p:cNvGraphicFramePr>
            <a:graphicFrameLocks noChangeAspect="1"/>
          </p:cNvGraphicFramePr>
          <p:nvPr>
            <p:extLst/>
          </p:nvPr>
        </p:nvGraphicFramePr>
        <p:xfrm>
          <a:off x="8273005" y="124850"/>
          <a:ext cx="1437402" cy="1440000"/>
        </p:xfrm>
        <a:graphic>
          <a:graphicData uri="http://schemas.openxmlformats.org/presentationml/2006/ole">
            <p:oleObj spid="_x0000_s126989" name="Image" r:id="rId4" imgW="14996825" imgH="14996825" progId="">
              <p:embed/>
            </p:oleObj>
          </a:graphicData>
        </a:graphic>
      </p:graphicFrame>
      <p:pic>
        <p:nvPicPr>
          <p:cNvPr id="8275" name="Picture 83" descr="\\demon\Corporate&amp;Finance\Klienci\Warimpex\Foto\Mogilska_wizki\Mogilska_wizki\Mogilska_perspective_front_small.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0" y="1815151"/>
            <a:ext cx="9906000" cy="4252139"/>
          </a:xfrm>
          <a:prstGeom prst="rect">
            <a:avLst/>
          </a:prstGeom>
          <a:noFill/>
        </p:spPr>
      </p:pic>
      <p:sp>
        <p:nvSpPr>
          <p:cNvPr id="12" name="Textfeld 11">
            <a:extLst>
              <a:ext uri="{FF2B5EF4-FFF2-40B4-BE49-F238E27FC236}">
                <a16:creationId xmlns:a16="http://schemas.microsoft.com/office/drawing/2014/main" xmlns="" id="{861D2F4A-8CF7-4A36-B4D3-B17154CD3FD9}"/>
              </a:ext>
            </a:extLst>
          </p:cNvPr>
          <p:cNvSpPr txBox="1"/>
          <p:nvPr/>
        </p:nvSpPr>
        <p:spPr>
          <a:xfrm>
            <a:off x="-1813" y="5589609"/>
            <a:ext cx="3801080" cy="1200329"/>
          </a:xfrm>
          <a:prstGeom prst="rect">
            <a:avLst/>
          </a:prstGeom>
          <a:solidFill>
            <a:schemeClr val="bg1"/>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pPr marL="171450" lvl="0" indent="-171450">
              <a:buClr>
                <a:srgbClr val="C00000"/>
              </a:buClr>
              <a:buSzPct val="150000"/>
              <a:buFontTx/>
              <a:buChar char="-"/>
            </a:pPr>
            <a:r>
              <a:rPr lang="de-DE" sz="1200" kern="1200" dirty="0">
                <a:solidFill>
                  <a:srgbClr val="003366"/>
                </a:solidFill>
              </a:rPr>
              <a:t>Office </a:t>
            </a:r>
            <a:r>
              <a:rPr lang="de-DE" sz="1200" kern="1200" dirty="0" err="1">
                <a:solidFill>
                  <a:srgbClr val="003366"/>
                </a:solidFill>
              </a:rPr>
              <a:t>building</a:t>
            </a:r>
            <a:r>
              <a:rPr lang="de-DE" sz="1200" kern="1200" dirty="0">
                <a:solidFill>
                  <a:srgbClr val="003366"/>
                </a:solidFill>
              </a:rPr>
              <a:t> in </a:t>
            </a:r>
            <a:r>
              <a:rPr lang="de-DE" sz="1200" kern="1200" dirty="0" err="1">
                <a:solidFill>
                  <a:srgbClr val="003366"/>
                </a:solidFill>
              </a:rPr>
              <a:t>the</a:t>
            </a:r>
            <a:r>
              <a:rPr lang="de-DE" sz="1200" kern="1200" dirty="0">
                <a:solidFill>
                  <a:srgbClr val="003366"/>
                </a:solidFill>
              </a:rPr>
              <a:t> </a:t>
            </a:r>
            <a:r>
              <a:rPr lang="de-DE" sz="1200" kern="1200" dirty="0" err="1">
                <a:solidFill>
                  <a:srgbClr val="003366"/>
                </a:solidFill>
              </a:rPr>
              <a:t>commercial</a:t>
            </a:r>
            <a:r>
              <a:rPr lang="de-DE" sz="1200" kern="1200" dirty="0">
                <a:solidFill>
                  <a:srgbClr val="003366"/>
                </a:solidFill>
              </a:rPr>
              <a:t> </a:t>
            </a:r>
            <a:r>
              <a:rPr lang="de-DE" sz="1200" kern="1200" dirty="0" err="1">
                <a:solidFill>
                  <a:srgbClr val="003366"/>
                </a:solidFill>
              </a:rPr>
              <a:t>district</a:t>
            </a:r>
            <a:endParaRPr lang="de-DE" sz="1200" kern="1200" dirty="0">
              <a:solidFill>
                <a:srgbClr val="003366"/>
              </a:solidFill>
            </a:endParaRPr>
          </a:p>
          <a:p>
            <a:pPr marL="171450" lvl="0" indent="-171450">
              <a:buClr>
                <a:srgbClr val="C00000"/>
              </a:buClr>
              <a:buSzPct val="150000"/>
              <a:buFontTx/>
              <a:buChar char="-"/>
            </a:pPr>
            <a:r>
              <a:rPr lang="de-DE" sz="1200" kern="1200" dirty="0">
                <a:solidFill>
                  <a:srgbClr val="003366"/>
                </a:solidFill>
              </a:rPr>
              <a:t>Total </a:t>
            </a:r>
            <a:r>
              <a:rPr lang="de-DE" sz="1200" kern="1200" dirty="0" err="1">
                <a:solidFill>
                  <a:srgbClr val="003366"/>
                </a:solidFill>
              </a:rPr>
              <a:t>of</a:t>
            </a:r>
            <a:r>
              <a:rPr lang="de-DE" sz="1200" kern="1200" dirty="0">
                <a:solidFill>
                  <a:srgbClr val="003366"/>
                </a:solidFill>
              </a:rPr>
              <a:t> </a:t>
            </a:r>
            <a:r>
              <a:rPr lang="de-DE" sz="1200" kern="1200" dirty="0" err="1">
                <a:solidFill>
                  <a:srgbClr val="003366"/>
                </a:solidFill>
              </a:rPr>
              <a:t>approx</a:t>
            </a:r>
            <a:r>
              <a:rPr lang="de-DE" sz="1200" kern="1200" dirty="0">
                <a:solidFill>
                  <a:srgbClr val="003366"/>
                </a:solidFill>
              </a:rPr>
              <a:t>. 12,000 m² </a:t>
            </a:r>
            <a:r>
              <a:rPr lang="de-DE" sz="1200" kern="1200" dirty="0" err="1">
                <a:solidFill>
                  <a:srgbClr val="003366"/>
                </a:solidFill>
              </a:rPr>
              <a:t>lettable</a:t>
            </a:r>
            <a:r>
              <a:rPr lang="de-DE" sz="1200" kern="1200" dirty="0">
                <a:solidFill>
                  <a:srgbClr val="003366"/>
                </a:solidFill>
              </a:rPr>
              <a:t> office </a:t>
            </a:r>
            <a:r>
              <a:rPr lang="de-DE" sz="1200" kern="1200" dirty="0" err="1">
                <a:solidFill>
                  <a:srgbClr val="003366"/>
                </a:solidFill>
              </a:rPr>
              <a:t>space</a:t>
            </a:r>
            <a:r>
              <a:rPr lang="de-DE" sz="1200" kern="1200" dirty="0">
                <a:solidFill>
                  <a:srgbClr val="003366"/>
                </a:solidFill>
              </a:rPr>
              <a:t> </a:t>
            </a:r>
          </a:p>
          <a:p>
            <a:pPr marL="171450" lvl="0" indent="-171450">
              <a:buClr>
                <a:srgbClr val="C00000"/>
              </a:buClr>
              <a:buSzPct val="150000"/>
              <a:buFontTx/>
              <a:buChar char="-"/>
            </a:pPr>
            <a:r>
              <a:rPr lang="de-DE" sz="1200" kern="1200" dirty="0">
                <a:solidFill>
                  <a:srgbClr val="003366"/>
                </a:solidFill>
              </a:rPr>
              <a:t>60 % </a:t>
            </a:r>
            <a:r>
              <a:rPr lang="de-DE" sz="1200" kern="1200" dirty="0" err="1">
                <a:solidFill>
                  <a:srgbClr val="003366"/>
                </a:solidFill>
              </a:rPr>
              <a:t>pre-leased</a:t>
            </a:r>
            <a:endParaRPr lang="de-DE" sz="1200" kern="1200" dirty="0">
              <a:solidFill>
                <a:srgbClr val="003366"/>
              </a:solidFill>
            </a:endParaRPr>
          </a:p>
          <a:p>
            <a:pPr marL="171450" lvl="0" indent="-171450">
              <a:buClr>
                <a:srgbClr val="C00000"/>
              </a:buClr>
              <a:buSzPct val="150000"/>
              <a:buFontTx/>
              <a:buChar char="-"/>
            </a:pPr>
            <a:r>
              <a:rPr lang="de-DE" sz="1200" kern="1200" dirty="0">
                <a:solidFill>
                  <a:srgbClr val="003366"/>
                </a:solidFill>
              </a:rPr>
              <a:t>Underground </a:t>
            </a:r>
            <a:r>
              <a:rPr lang="de-DE" sz="1200" kern="1200" dirty="0" err="1">
                <a:solidFill>
                  <a:srgbClr val="003366"/>
                </a:solidFill>
              </a:rPr>
              <a:t>parking</a:t>
            </a:r>
            <a:r>
              <a:rPr lang="de-DE" sz="1200" kern="1200" dirty="0">
                <a:solidFill>
                  <a:srgbClr val="003366"/>
                </a:solidFill>
              </a:rPr>
              <a:t> </a:t>
            </a:r>
            <a:r>
              <a:rPr lang="de-DE" sz="1200" kern="1200" dirty="0" err="1">
                <a:solidFill>
                  <a:srgbClr val="003366"/>
                </a:solidFill>
              </a:rPr>
              <a:t>lot</a:t>
            </a:r>
            <a:endParaRPr lang="de-DE" sz="1200" kern="1200" dirty="0">
              <a:solidFill>
                <a:srgbClr val="003366"/>
              </a:solidFill>
            </a:endParaRPr>
          </a:p>
          <a:p>
            <a:pPr marL="171450" lvl="0" indent="-171450">
              <a:buClr>
                <a:srgbClr val="C00000"/>
              </a:buClr>
              <a:buSzPct val="150000"/>
              <a:buFontTx/>
              <a:buChar char="-"/>
            </a:pPr>
            <a:r>
              <a:rPr lang="de-DE" sz="1200" kern="1200" dirty="0">
                <a:solidFill>
                  <a:srgbClr val="003366"/>
                </a:solidFill>
              </a:rPr>
              <a:t>Construction </a:t>
            </a:r>
            <a:r>
              <a:rPr lang="de-DE" sz="1200" kern="1200" dirty="0" err="1">
                <a:solidFill>
                  <a:srgbClr val="003366"/>
                </a:solidFill>
              </a:rPr>
              <a:t>started</a:t>
            </a:r>
            <a:r>
              <a:rPr lang="de-DE" sz="1200" kern="1200" dirty="0">
                <a:solidFill>
                  <a:srgbClr val="003366"/>
                </a:solidFill>
              </a:rPr>
              <a:t> in Q3 2017</a:t>
            </a:r>
          </a:p>
          <a:p>
            <a:pPr marL="171450" lvl="0" indent="-171450">
              <a:buClr>
                <a:srgbClr val="C00000"/>
              </a:buClr>
              <a:buSzPct val="150000"/>
              <a:buFontTx/>
              <a:buChar char="-"/>
            </a:pPr>
            <a:r>
              <a:rPr lang="de-DE" sz="1200" kern="1200" dirty="0" err="1">
                <a:solidFill>
                  <a:srgbClr val="003366"/>
                </a:solidFill>
              </a:rPr>
              <a:t>Expected</a:t>
            </a:r>
            <a:r>
              <a:rPr lang="de-DE" sz="1200" kern="1200" dirty="0">
                <a:solidFill>
                  <a:srgbClr val="003366"/>
                </a:solidFill>
              </a:rPr>
              <a:t> </a:t>
            </a:r>
            <a:r>
              <a:rPr lang="de-DE" sz="1200" kern="1200" dirty="0" err="1">
                <a:solidFill>
                  <a:srgbClr val="003366"/>
                </a:solidFill>
              </a:rPr>
              <a:t>opening</a:t>
            </a:r>
            <a:r>
              <a:rPr lang="de-DE" sz="1200" kern="1200" dirty="0">
                <a:solidFill>
                  <a:srgbClr val="003366"/>
                </a:solidFill>
              </a:rPr>
              <a:t> in Q1 2019</a:t>
            </a:r>
          </a:p>
        </p:txBody>
      </p:sp>
    </p:spTree>
    <p:extLst>
      <p:ext uri="{BB962C8B-B14F-4D97-AF65-F5344CB8AC3E}">
        <p14:creationId xmlns:p14="http://schemas.microsoft.com/office/powerpoint/2010/main" xmlns="" val="48096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a:extLst>
              <a:ext uri="{FF2B5EF4-FFF2-40B4-BE49-F238E27FC236}">
                <a16:creationId xmlns:a16="http://schemas.microsoft.com/office/drawing/2014/main" xmlns="" id="{963E6D68-0ED6-4969-AFD2-9F5BC67D0CC5}"/>
              </a:ext>
            </a:extLst>
          </p:cNvPr>
          <p:cNvGraphicFramePr>
            <a:graphicFrameLocks noChangeAspect="1"/>
          </p:cNvGraphicFramePr>
          <p:nvPr>
            <p:extLst/>
          </p:nvPr>
        </p:nvGraphicFramePr>
        <p:xfrm>
          <a:off x="8308796" y="119284"/>
          <a:ext cx="1440000" cy="1442602"/>
        </p:xfrm>
        <a:graphic>
          <a:graphicData uri="http://schemas.openxmlformats.org/presentationml/2006/ole">
            <p:oleObj spid="_x0000_s186374" name="Image" r:id="rId5" imgW="14996825" imgH="14996825" progId="">
              <p:embed/>
            </p:oleObj>
          </a:graphicData>
        </a:graphic>
      </p:graphicFrame>
      <p:sp>
        <p:nvSpPr>
          <p:cNvPr id="5" name="Titel 4">
            <a:extLst>
              <a:ext uri="{FF2B5EF4-FFF2-40B4-BE49-F238E27FC236}">
                <a16:creationId xmlns:a16="http://schemas.microsoft.com/office/drawing/2014/main" xmlns="" id="{FA162CCD-B44E-4544-BF9A-D6A46809C560}"/>
              </a:ext>
            </a:extLst>
          </p:cNvPr>
          <p:cNvSpPr>
            <a:spLocks noGrp="1"/>
          </p:cNvSpPr>
          <p:nvPr>
            <p:ph type="title"/>
          </p:nvPr>
        </p:nvSpPr>
        <p:spPr/>
        <p:txBody>
          <a:bodyPr/>
          <a:lstStyle/>
          <a:p>
            <a:endParaRPr lang="de-DE"/>
          </a:p>
        </p:txBody>
      </p:sp>
      <p:pic>
        <p:nvPicPr>
          <p:cNvPr id="9" name="Airport City St.Petersburg">
            <a:hlinkClick r:id="" action="ppaction://media"/>
            <a:extLst>
              <a:ext uri="{FF2B5EF4-FFF2-40B4-BE49-F238E27FC236}">
                <a16:creationId xmlns:a16="http://schemas.microsoft.com/office/drawing/2014/main" xmlns="" id="{AE9AA847-F5B7-2C4B-B708-CB45C8F86C17}"/>
              </a:ext>
            </a:extLst>
          </p:cNvPr>
          <p:cNvPicPr>
            <a:picLocks noGrp="1" noRot="1" noChangeAspect="1"/>
          </p:cNvPicPr>
          <p:nvPr>
            <p:ph idx="1"/>
            <a:videoFile r:link="rId2"/>
          </p:nvPr>
        </p:nvPicPr>
        <p:blipFill>
          <a:blip r:embed="rId6" cstate="print"/>
          <a:stretch>
            <a:fillRect/>
          </a:stretch>
        </p:blipFill>
        <p:spPr>
          <a:xfrm>
            <a:off x="157204" y="644529"/>
            <a:ext cx="9527822" cy="5359400"/>
          </a:xfrm>
          <a:prstGeom prst="rect">
            <a:avLst/>
          </a:prstGeom>
        </p:spPr>
      </p:pic>
    </p:spTree>
    <p:extLst>
      <p:ext uri="{BB962C8B-B14F-4D97-AF65-F5344CB8AC3E}">
        <p14:creationId xmlns:p14="http://schemas.microsoft.com/office/powerpoint/2010/main" xmlns="" val="12752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xmlns="" id="{61A8284F-26E1-4E56-B1E5-29E6B6DE4AB6}"/>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2408" y="1723356"/>
            <a:ext cx="9906000" cy="4351338"/>
          </a:xfrm>
          <a:prstGeom prst="rect">
            <a:avLst/>
          </a:prstGeom>
        </p:spPr>
      </p:pic>
      <p:sp>
        <p:nvSpPr>
          <p:cNvPr id="2" name="Titel 1">
            <a:extLst>
              <a:ext uri="{FF2B5EF4-FFF2-40B4-BE49-F238E27FC236}">
                <a16:creationId xmlns:a16="http://schemas.microsoft.com/office/drawing/2014/main" xmlns="" id="{F8FCABB3-D7C9-4441-A4CC-EC19695C11EC}"/>
              </a:ext>
            </a:extLst>
          </p:cNvPr>
          <p:cNvSpPr>
            <a:spLocks noGrp="1"/>
          </p:cNvSpPr>
          <p:nvPr>
            <p:ph type="title"/>
          </p:nvPr>
        </p:nvSpPr>
        <p:spPr>
          <a:xfrm>
            <a:off x="474663" y="644529"/>
            <a:ext cx="8958262" cy="392113"/>
          </a:xfrm>
        </p:spPr>
        <p:txBody>
          <a:bodyPr/>
          <a:lstStyle/>
          <a:p>
            <a:r>
              <a:rPr lang="de-DE" sz="3000" dirty="0">
                <a:solidFill>
                  <a:srgbClr val="C00000"/>
                </a:solidFill>
              </a:rPr>
              <a:t>AIRPORTCITY St. Petersburg</a:t>
            </a:r>
            <a:br>
              <a:rPr lang="de-DE" sz="3000" dirty="0">
                <a:solidFill>
                  <a:srgbClr val="C00000"/>
                </a:solidFill>
              </a:rPr>
            </a:br>
            <a:r>
              <a:rPr lang="de-DE" sz="3000" dirty="0">
                <a:solidFill>
                  <a:srgbClr val="C00000"/>
                </a:solidFill>
              </a:rPr>
              <a:t>Phase III &amp; IV</a:t>
            </a:r>
          </a:p>
        </p:txBody>
      </p:sp>
      <p:sp>
        <p:nvSpPr>
          <p:cNvPr id="3" name="Inhaltsplatzhalter 2">
            <a:extLst>
              <a:ext uri="{FF2B5EF4-FFF2-40B4-BE49-F238E27FC236}">
                <a16:creationId xmlns:a16="http://schemas.microsoft.com/office/drawing/2014/main" xmlns="" id="{8E1446FB-3303-40B9-9523-FC5A85AD2D7E}"/>
              </a:ext>
            </a:extLst>
          </p:cNvPr>
          <p:cNvSpPr>
            <a:spLocks noGrp="1"/>
          </p:cNvSpPr>
          <p:nvPr>
            <p:ph idx="1"/>
          </p:nvPr>
        </p:nvSpPr>
        <p:spPr>
          <a:xfrm>
            <a:off x="474663" y="1450975"/>
            <a:ext cx="8958262" cy="4351338"/>
          </a:xfrm>
        </p:spPr>
        <p:txBody>
          <a:bodyPr/>
          <a:lstStyle/>
          <a:p>
            <a:pPr lvl="0"/>
            <a:endParaRPr lang="de-DE" sz="1800" dirty="0">
              <a:solidFill>
                <a:srgbClr val="003366"/>
              </a:solidFill>
            </a:endParaRPr>
          </a:p>
          <a:p>
            <a:pPr>
              <a:buClr>
                <a:srgbClr val="C00000"/>
              </a:buClr>
              <a:buSzPct val="150000"/>
            </a:pPr>
            <a:endParaRPr lang="de-DE" sz="1800" dirty="0">
              <a:solidFill>
                <a:schemeClr val="bg1"/>
              </a:solidFill>
            </a:endParaRPr>
          </a:p>
        </p:txBody>
      </p:sp>
      <p:sp>
        <p:nvSpPr>
          <p:cNvPr id="8" name="Textfeld 7">
            <a:extLst>
              <a:ext uri="{FF2B5EF4-FFF2-40B4-BE49-F238E27FC236}">
                <a16:creationId xmlns:a16="http://schemas.microsoft.com/office/drawing/2014/main" xmlns="" id="{0F6A2195-F895-427B-AC5E-BE0B138A744A}"/>
              </a:ext>
            </a:extLst>
          </p:cNvPr>
          <p:cNvSpPr txBox="1"/>
          <p:nvPr/>
        </p:nvSpPr>
        <p:spPr>
          <a:xfrm>
            <a:off x="3996" y="5385160"/>
            <a:ext cx="4477851" cy="1384995"/>
          </a:xfrm>
          <a:prstGeom prst="rect">
            <a:avLst/>
          </a:prstGeom>
          <a:solidFill>
            <a:schemeClr val="bg1"/>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pPr>
              <a:buClr>
                <a:srgbClr val="C00000"/>
              </a:buClr>
              <a:buSzPct val="150000"/>
            </a:pPr>
            <a:r>
              <a:rPr lang="de-DE" sz="1200" dirty="0">
                <a:solidFill>
                  <a:srgbClr val="003366"/>
                </a:solidFill>
              </a:rPr>
              <a:t>Phase III </a:t>
            </a:r>
            <a:r>
              <a:rPr lang="de-DE" sz="1200" dirty="0" err="1">
                <a:solidFill>
                  <a:srgbClr val="003366"/>
                </a:solidFill>
              </a:rPr>
              <a:t>offices</a:t>
            </a:r>
            <a:r>
              <a:rPr lang="de-DE" sz="1200" dirty="0">
                <a:solidFill>
                  <a:srgbClr val="003366"/>
                </a:solidFill>
              </a:rPr>
              <a:t> – </a:t>
            </a:r>
            <a:r>
              <a:rPr lang="de-DE" sz="1200" dirty="0" err="1">
                <a:solidFill>
                  <a:srgbClr val="003366"/>
                </a:solidFill>
              </a:rPr>
              <a:t>approx</a:t>
            </a:r>
            <a:r>
              <a:rPr lang="de-DE" sz="1200" dirty="0">
                <a:solidFill>
                  <a:srgbClr val="003366"/>
                </a:solidFill>
              </a:rPr>
              <a:t>. 20,000 m² </a:t>
            </a:r>
            <a:r>
              <a:rPr lang="de-DE" sz="1200" dirty="0" err="1">
                <a:solidFill>
                  <a:srgbClr val="003366"/>
                </a:solidFill>
              </a:rPr>
              <a:t>lettable</a:t>
            </a:r>
            <a:r>
              <a:rPr lang="de-DE" sz="1200" dirty="0">
                <a:solidFill>
                  <a:srgbClr val="003366"/>
                </a:solidFill>
              </a:rPr>
              <a:t> office </a:t>
            </a:r>
            <a:r>
              <a:rPr lang="de-DE" sz="1200" dirty="0" err="1">
                <a:solidFill>
                  <a:srgbClr val="003366"/>
                </a:solidFill>
              </a:rPr>
              <a:t>space</a:t>
            </a:r>
            <a:endParaRPr lang="de-DE" sz="1200" dirty="0">
              <a:solidFill>
                <a:srgbClr val="003366"/>
              </a:solidFill>
            </a:endParaRPr>
          </a:p>
          <a:p>
            <a:pPr marL="171450" indent="-171450">
              <a:buClr>
                <a:srgbClr val="C00000"/>
              </a:buClr>
              <a:buSzPct val="150000"/>
              <a:buFontTx/>
              <a:buChar char="-"/>
            </a:pPr>
            <a:r>
              <a:rPr lang="de-DE" sz="1200" dirty="0">
                <a:solidFill>
                  <a:srgbClr val="003366"/>
                </a:solidFill>
              </a:rPr>
              <a:t>Early </a:t>
            </a:r>
            <a:r>
              <a:rPr lang="de-DE" sz="1200" dirty="0" err="1">
                <a:solidFill>
                  <a:srgbClr val="003366"/>
                </a:solidFill>
              </a:rPr>
              <a:t>planning</a:t>
            </a:r>
            <a:r>
              <a:rPr lang="de-DE" sz="1200" dirty="0">
                <a:solidFill>
                  <a:srgbClr val="003366"/>
                </a:solidFill>
              </a:rPr>
              <a:t> </a:t>
            </a:r>
            <a:r>
              <a:rPr lang="de-DE" sz="1200" dirty="0" err="1">
                <a:solidFill>
                  <a:srgbClr val="003366"/>
                </a:solidFill>
              </a:rPr>
              <a:t>stage</a:t>
            </a:r>
            <a:endParaRPr lang="de-DE" sz="1200" dirty="0">
              <a:solidFill>
                <a:srgbClr val="003366"/>
              </a:solidFill>
            </a:endParaRPr>
          </a:p>
          <a:p>
            <a:pPr marL="171450" indent="-171450">
              <a:buClr>
                <a:srgbClr val="C00000"/>
              </a:buClr>
              <a:buSzPct val="150000"/>
              <a:buFontTx/>
              <a:buChar char="-"/>
            </a:pPr>
            <a:r>
              <a:rPr lang="de-DE" sz="1200" dirty="0" err="1">
                <a:solidFill>
                  <a:srgbClr val="003366"/>
                </a:solidFill>
              </a:rPr>
              <a:t>Expected</a:t>
            </a:r>
            <a:r>
              <a:rPr lang="de-DE" sz="1200" dirty="0">
                <a:solidFill>
                  <a:srgbClr val="003366"/>
                </a:solidFill>
              </a:rPr>
              <a:t> </a:t>
            </a:r>
            <a:r>
              <a:rPr lang="de-DE" sz="1200" dirty="0" err="1">
                <a:solidFill>
                  <a:srgbClr val="003366"/>
                </a:solidFill>
              </a:rPr>
              <a:t>opening</a:t>
            </a:r>
            <a:r>
              <a:rPr lang="de-DE" sz="1200" dirty="0">
                <a:solidFill>
                  <a:srgbClr val="003366"/>
                </a:solidFill>
              </a:rPr>
              <a:t> in 2021</a:t>
            </a:r>
          </a:p>
          <a:p>
            <a:pPr lvl="1"/>
            <a:endParaRPr lang="de-DE" sz="1200" dirty="0">
              <a:solidFill>
                <a:srgbClr val="003366"/>
              </a:solidFill>
            </a:endParaRPr>
          </a:p>
          <a:p>
            <a:pPr>
              <a:buClr>
                <a:srgbClr val="C00000"/>
              </a:buClr>
              <a:buSzPct val="150000"/>
            </a:pPr>
            <a:r>
              <a:rPr lang="de-DE" sz="1200" dirty="0">
                <a:solidFill>
                  <a:srgbClr val="003366"/>
                </a:solidFill>
              </a:rPr>
              <a:t>Phase IV </a:t>
            </a:r>
            <a:r>
              <a:rPr lang="de-DE" sz="1200" dirty="0" err="1">
                <a:solidFill>
                  <a:srgbClr val="003366"/>
                </a:solidFill>
              </a:rPr>
              <a:t>offices</a:t>
            </a:r>
            <a:r>
              <a:rPr lang="de-DE" sz="1200" dirty="0">
                <a:solidFill>
                  <a:srgbClr val="003366"/>
                </a:solidFill>
              </a:rPr>
              <a:t> – </a:t>
            </a:r>
            <a:r>
              <a:rPr lang="de-DE" sz="1200" dirty="0" err="1">
                <a:solidFill>
                  <a:srgbClr val="003366"/>
                </a:solidFill>
              </a:rPr>
              <a:t>approx</a:t>
            </a:r>
            <a:r>
              <a:rPr lang="de-DE" sz="1200" dirty="0">
                <a:solidFill>
                  <a:srgbClr val="003366"/>
                </a:solidFill>
              </a:rPr>
              <a:t>. 130,000 m² </a:t>
            </a:r>
            <a:r>
              <a:rPr lang="de-DE" sz="1200" dirty="0" err="1">
                <a:solidFill>
                  <a:srgbClr val="003366"/>
                </a:solidFill>
              </a:rPr>
              <a:t>lettable</a:t>
            </a:r>
            <a:r>
              <a:rPr lang="de-DE" sz="1200" dirty="0">
                <a:solidFill>
                  <a:srgbClr val="003366"/>
                </a:solidFill>
              </a:rPr>
              <a:t> office </a:t>
            </a:r>
            <a:r>
              <a:rPr lang="de-DE" sz="1200" dirty="0" err="1">
                <a:solidFill>
                  <a:srgbClr val="003366"/>
                </a:solidFill>
              </a:rPr>
              <a:t>space</a:t>
            </a:r>
            <a:endParaRPr lang="de-DE" sz="1200" dirty="0">
              <a:solidFill>
                <a:srgbClr val="003366"/>
              </a:solidFill>
            </a:endParaRPr>
          </a:p>
          <a:p>
            <a:pPr marL="171450" indent="-171450">
              <a:buClr>
                <a:srgbClr val="C00000"/>
              </a:buClr>
              <a:buSzPct val="150000"/>
              <a:buFontTx/>
              <a:buChar char="-"/>
            </a:pPr>
            <a:r>
              <a:rPr lang="de-DE" sz="1200" dirty="0">
                <a:solidFill>
                  <a:srgbClr val="003366"/>
                </a:solidFill>
              </a:rPr>
              <a:t>Early </a:t>
            </a:r>
            <a:r>
              <a:rPr lang="de-DE" sz="1200" dirty="0" err="1">
                <a:solidFill>
                  <a:srgbClr val="003366"/>
                </a:solidFill>
              </a:rPr>
              <a:t>planning</a:t>
            </a:r>
            <a:r>
              <a:rPr lang="de-DE" sz="1200" dirty="0">
                <a:solidFill>
                  <a:srgbClr val="003366"/>
                </a:solidFill>
              </a:rPr>
              <a:t> </a:t>
            </a:r>
            <a:r>
              <a:rPr lang="de-DE" sz="1200" dirty="0" err="1">
                <a:solidFill>
                  <a:srgbClr val="003366"/>
                </a:solidFill>
              </a:rPr>
              <a:t>stage</a:t>
            </a:r>
            <a:endParaRPr lang="de-DE" sz="1200" dirty="0">
              <a:solidFill>
                <a:srgbClr val="003366"/>
              </a:solidFill>
            </a:endParaRPr>
          </a:p>
          <a:p>
            <a:pPr marL="171450" indent="-171450">
              <a:buClr>
                <a:srgbClr val="C00000"/>
              </a:buClr>
              <a:buSzPct val="150000"/>
              <a:buFontTx/>
              <a:buChar char="-"/>
            </a:pPr>
            <a:r>
              <a:rPr lang="de-DE" sz="1200" dirty="0" err="1">
                <a:solidFill>
                  <a:srgbClr val="003366"/>
                </a:solidFill>
              </a:rPr>
              <a:t>Expected</a:t>
            </a:r>
            <a:r>
              <a:rPr lang="de-DE" sz="1200" dirty="0">
                <a:solidFill>
                  <a:srgbClr val="003366"/>
                </a:solidFill>
              </a:rPr>
              <a:t> </a:t>
            </a:r>
            <a:r>
              <a:rPr lang="de-DE" sz="1200" dirty="0" err="1">
                <a:solidFill>
                  <a:srgbClr val="003366"/>
                </a:solidFill>
              </a:rPr>
              <a:t>opening</a:t>
            </a:r>
            <a:r>
              <a:rPr lang="de-DE" sz="1200" dirty="0">
                <a:solidFill>
                  <a:srgbClr val="003366"/>
                </a:solidFill>
              </a:rPr>
              <a:t> in 2025</a:t>
            </a:r>
          </a:p>
        </p:txBody>
      </p:sp>
      <p:graphicFrame>
        <p:nvGraphicFramePr>
          <p:cNvPr id="10" name="Objekt 9">
            <a:extLst>
              <a:ext uri="{FF2B5EF4-FFF2-40B4-BE49-F238E27FC236}">
                <a16:creationId xmlns:a16="http://schemas.microsoft.com/office/drawing/2014/main" xmlns="" id="{CDB86F91-D42F-490E-A8F3-06B18FABE4F1}"/>
              </a:ext>
            </a:extLst>
          </p:cNvPr>
          <p:cNvGraphicFramePr>
            <a:graphicFrameLocks noChangeAspect="1"/>
          </p:cNvGraphicFramePr>
          <p:nvPr>
            <p:extLst/>
          </p:nvPr>
        </p:nvGraphicFramePr>
        <p:xfrm>
          <a:off x="8273005" y="124850"/>
          <a:ext cx="1437402" cy="1440000"/>
        </p:xfrm>
        <a:graphic>
          <a:graphicData uri="http://schemas.openxmlformats.org/presentationml/2006/ole">
            <p:oleObj spid="_x0000_s188422" name="Image" r:id="rId5" imgW="14996825" imgH="14996825" progId="">
              <p:embed/>
            </p:oleObj>
          </a:graphicData>
        </a:graphic>
      </p:graphicFrame>
    </p:spTree>
    <p:extLst>
      <p:ext uri="{BB962C8B-B14F-4D97-AF65-F5344CB8AC3E}">
        <p14:creationId xmlns:p14="http://schemas.microsoft.com/office/powerpoint/2010/main" xmlns="" val="239355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7F9933A8-B435-B141-9763-C814B4703F37}"/>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0" y="1765491"/>
            <a:ext cx="9906000" cy="4351338"/>
          </a:xfrm>
          <a:prstGeom prst="rect">
            <a:avLst/>
          </a:prstGeom>
        </p:spPr>
      </p:pic>
      <p:graphicFrame>
        <p:nvGraphicFramePr>
          <p:cNvPr id="6" name="Objekt 5">
            <a:extLst>
              <a:ext uri="{FF2B5EF4-FFF2-40B4-BE49-F238E27FC236}">
                <a16:creationId xmlns:a16="http://schemas.microsoft.com/office/drawing/2014/main" xmlns="" id="{B5985A32-55BD-45E9-B9AD-054C35BA66CB}"/>
              </a:ext>
            </a:extLst>
          </p:cNvPr>
          <p:cNvGraphicFramePr>
            <a:graphicFrameLocks noChangeAspect="1"/>
          </p:cNvGraphicFramePr>
          <p:nvPr>
            <p:extLst/>
          </p:nvPr>
        </p:nvGraphicFramePr>
        <p:xfrm>
          <a:off x="8273005" y="124850"/>
          <a:ext cx="1437402" cy="1440000"/>
        </p:xfrm>
        <a:graphic>
          <a:graphicData uri="http://schemas.openxmlformats.org/presentationml/2006/ole">
            <p:oleObj spid="_x0000_s187398" name="Image" r:id="rId5" imgW="14996825" imgH="14996825" progId="">
              <p:embed/>
            </p:oleObj>
          </a:graphicData>
        </a:graphic>
      </p:graphicFrame>
      <p:sp>
        <p:nvSpPr>
          <p:cNvPr id="2" name="Titel 1">
            <a:extLst>
              <a:ext uri="{FF2B5EF4-FFF2-40B4-BE49-F238E27FC236}">
                <a16:creationId xmlns:a16="http://schemas.microsoft.com/office/drawing/2014/main" xmlns="" id="{F8FCABB3-D7C9-4441-A4CC-EC19695C11EC}"/>
              </a:ext>
            </a:extLst>
          </p:cNvPr>
          <p:cNvSpPr>
            <a:spLocks noGrp="1"/>
          </p:cNvSpPr>
          <p:nvPr>
            <p:ph type="title"/>
          </p:nvPr>
        </p:nvSpPr>
        <p:spPr>
          <a:xfrm>
            <a:off x="474663" y="644529"/>
            <a:ext cx="8958262" cy="392113"/>
          </a:xfrm>
        </p:spPr>
        <p:txBody>
          <a:bodyPr/>
          <a:lstStyle/>
          <a:p>
            <a:r>
              <a:rPr lang="de-AT" sz="3000" dirty="0">
                <a:solidFill>
                  <a:srgbClr val="C00000"/>
                </a:solidFill>
              </a:rPr>
              <a:t>2017: AIRPORTCITY St. Petersburg</a:t>
            </a:r>
            <a:br>
              <a:rPr lang="de-AT" sz="3000" dirty="0">
                <a:solidFill>
                  <a:srgbClr val="C00000"/>
                </a:solidFill>
              </a:rPr>
            </a:br>
            <a:r>
              <a:rPr lang="de-AT" sz="3000" dirty="0" err="1">
                <a:solidFill>
                  <a:srgbClr val="C00000"/>
                </a:solidFill>
              </a:rPr>
              <a:t>Bykovskaya</a:t>
            </a:r>
            <a:r>
              <a:rPr lang="de-AT" sz="3000" dirty="0">
                <a:solidFill>
                  <a:srgbClr val="C00000"/>
                </a:solidFill>
              </a:rPr>
              <a:t> multi-</a:t>
            </a:r>
            <a:r>
              <a:rPr lang="de-AT" sz="3000" dirty="0" err="1">
                <a:solidFill>
                  <a:srgbClr val="C00000"/>
                </a:solidFill>
              </a:rPr>
              <a:t>use</a:t>
            </a:r>
            <a:r>
              <a:rPr lang="de-AT" sz="3000" dirty="0">
                <a:solidFill>
                  <a:srgbClr val="C00000"/>
                </a:solidFill>
              </a:rPr>
              <a:t> </a:t>
            </a:r>
            <a:r>
              <a:rPr lang="de-AT" sz="3000" dirty="0" err="1">
                <a:solidFill>
                  <a:srgbClr val="C00000"/>
                </a:solidFill>
              </a:rPr>
              <a:t>building</a:t>
            </a:r>
            <a:r>
              <a:rPr lang="de-AT" sz="3000" dirty="0">
                <a:solidFill>
                  <a:srgbClr val="C00000"/>
                </a:solidFill>
              </a:rPr>
              <a:t/>
            </a:r>
            <a:br>
              <a:rPr lang="de-AT" sz="3000" dirty="0">
                <a:solidFill>
                  <a:srgbClr val="C00000"/>
                </a:solidFill>
              </a:rPr>
            </a:br>
            <a:endParaRPr lang="de-AT" sz="3000" dirty="0">
              <a:solidFill>
                <a:srgbClr val="C00000"/>
              </a:solidFill>
            </a:endParaRPr>
          </a:p>
        </p:txBody>
      </p:sp>
      <p:sp>
        <p:nvSpPr>
          <p:cNvPr id="3" name="Inhaltsplatzhalter 2">
            <a:extLst>
              <a:ext uri="{FF2B5EF4-FFF2-40B4-BE49-F238E27FC236}">
                <a16:creationId xmlns:a16="http://schemas.microsoft.com/office/drawing/2014/main" xmlns="" id="{8E1446FB-3303-40B9-9523-FC5A85AD2D7E}"/>
              </a:ext>
            </a:extLst>
          </p:cNvPr>
          <p:cNvSpPr>
            <a:spLocks noGrp="1"/>
          </p:cNvSpPr>
          <p:nvPr>
            <p:ph idx="1"/>
          </p:nvPr>
        </p:nvSpPr>
        <p:spPr>
          <a:xfrm>
            <a:off x="474663" y="1450975"/>
            <a:ext cx="8958262" cy="4351338"/>
          </a:xfrm>
        </p:spPr>
        <p:txBody>
          <a:bodyPr/>
          <a:lstStyle/>
          <a:p>
            <a:pPr lvl="0"/>
            <a:endParaRPr lang="de-DE" sz="1800" dirty="0">
              <a:solidFill>
                <a:srgbClr val="003366"/>
              </a:solidFill>
            </a:endParaRPr>
          </a:p>
          <a:p>
            <a:pPr lvl="0"/>
            <a:endParaRPr lang="de-DE" dirty="0"/>
          </a:p>
          <a:p>
            <a:pPr lvl="0"/>
            <a:endParaRPr lang="de-DE" dirty="0"/>
          </a:p>
        </p:txBody>
      </p:sp>
      <p:sp>
        <p:nvSpPr>
          <p:cNvPr id="7" name="Textfeld 6">
            <a:extLst>
              <a:ext uri="{FF2B5EF4-FFF2-40B4-BE49-F238E27FC236}">
                <a16:creationId xmlns:a16="http://schemas.microsoft.com/office/drawing/2014/main" xmlns="" id="{29CF72EE-1BDA-46EC-A915-D038F331D606}"/>
              </a:ext>
            </a:extLst>
          </p:cNvPr>
          <p:cNvSpPr txBox="1"/>
          <p:nvPr/>
        </p:nvSpPr>
        <p:spPr>
          <a:xfrm>
            <a:off x="0" y="5563158"/>
            <a:ext cx="5859887" cy="1200329"/>
          </a:xfrm>
          <a:prstGeom prst="rect">
            <a:avLst/>
          </a:prstGeom>
          <a:solidFill>
            <a:schemeClr val="bg1"/>
          </a:solidFill>
        </p:spPr>
        <p:txBody>
          <a:bodyPr wrap="square" rtlCol="0">
            <a:spAutoFit/>
          </a:bodyPr>
          <a:lstStyle>
            <a:defPPr>
              <a:defRPr lang="en-GB"/>
            </a:defPPr>
            <a:lvl1pPr marL="0" marR="0" lvl="0" indent="0" algn="l"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B050"/>
                </a:solidFill>
                <a:effectLst/>
                <a:uLnTx/>
                <a:uFillTx/>
              </a:defRPr>
            </a:lvl1pPr>
          </a:lstStyle>
          <a:p>
            <a:pPr marL="171450" indent="-171450">
              <a:buClr>
                <a:srgbClr val="C00000"/>
              </a:buClr>
              <a:buSzPct val="150000"/>
              <a:buFontTx/>
              <a:buChar char="-"/>
            </a:pPr>
            <a:r>
              <a:rPr lang="en-US" sz="1200" dirty="0">
                <a:solidFill>
                  <a:srgbClr val="003366"/>
                </a:solidFill>
              </a:rPr>
              <a:t>3 car parking decks with 450 car parking spaces and bus parking spaces</a:t>
            </a:r>
          </a:p>
          <a:p>
            <a:pPr marL="171450" indent="-171450">
              <a:buClr>
                <a:srgbClr val="C00000"/>
              </a:buClr>
              <a:buSzPct val="150000"/>
              <a:buFontTx/>
              <a:buChar char="-"/>
            </a:pPr>
            <a:r>
              <a:rPr lang="en-US" sz="1200" dirty="0">
                <a:solidFill>
                  <a:srgbClr val="003366"/>
                </a:solidFill>
              </a:rPr>
              <a:t>2,500 m² archive / storage area</a:t>
            </a:r>
          </a:p>
          <a:p>
            <a:pPr marL="171450" indent="-171450">
              <a:buClr>
                <a:srgbClr val="C00000"/>
              </a:buClr>
              <a:buSzPct val="150000"/>
              <a:buFontTx/>
              <a:buChar char="-"/>
            </a:pPr>
            <a:r>
              <a:rPr lang="en-US" sz="1200" dirty="0">
                <a:solidFill>
                  <a:srgbClr val="003366"/>
                </a:solidFill>
              </a:rPr>
              <a:t>4,700 m² office space</a:t>
            </a:r>
          </a:p>
          <a:p>
            <a:pPr marL="171450" indent="-171450">
              <a:buClr>
                <a:srgbClr val="C00000"/>
              </a:buClr>
              <a:buSzPct val="150000"/>
              <a:buFontTx/>
              <a:buChar char="-"/>
            </a:pPr>
            <a:r>
              <a:rPr lang="en-US" sz="1200" dirty="0">
                <a:solidFill>
                  <a:srgbClr val="003366"/>
                </a:solidFill>
              </a:rPr>
              <a:t>Car wash station, car service station</a:t>
            </a:r>
          </a:p>
          <a:p>
            <a:pPr marL="171450" indent="-171450">
              <a:buClr>
                <a:srgbClr val="C00000"/>
              </a:buClr>
              <a:buSzPct val="150000"/>
              <a:buFontTx/>
              <a:buChar char="-"/>
            </a:pPr>
            <a:r>
              <a:rPr lang="en-US" sz="1200" dirty="0">
                <a:solidFill>
                  <a:srgbClr val="003366"/>
                </a:solidFill>
              </a:rPr>
              <a:t>Fully let</a:t>
            </a:r>
          </a:p>
          <a:p>
            <a:pPr marL="171450" indent="-171450">
              <a:buClr>
                <a:srgbClr val="C00000"/>
              </a:buClr>
              <a:buSzPct val="150000"/>
              <a:buFontTx/>
              <a:buChar char="-"/>
            </a:pPr>
            <a:r>
              <a:rPr lang="en-US" sz="1200" dirty="0">
                <a:solidFill>
                  <a:srgbClr val="003366"/>
                </a:solidFill>
              </a:rPr>
              <a:t>Finished and handed over to tenant in May 2017</a:t>
            </a:r>
          </a:p>
        </p:txBody>
      </p:sp>
    </p:spTree>
    <p:extLst>
      <p:ext uri="{BB962C8B-B14F-4D97-AF65-F5344CB8AC3E}">
        <p14:creationId xmlns:p14="http://schemas.microsoft.com/office/powerpoint/2010/main" xmlns="" val="1628324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Standarddesign">
  <a:themeElements>
    <a:clrScheme name="4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360" cap="flat" cmpd="sng" algn="ctr">
          <a:solidFill>
            <a:srgbClr val="0099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360" cap="flat" cmpd="sng" algn="ctr">
          <a:solidFill>
            <a:srgbClr val="0099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4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360" cap="flat" cmpd="sng" algn="ctr">
          <a:solidFill>
            <a:srgbClr val="0099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360" cap="flat" cmpd="sng" algn="ctr">
          <a:solidFill>
            <a:srgbClr val="0099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360" cap="flat" cmpd="sng" algn="ctr">
          <a:solidFill>
            <a:srgbClr val="0099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360" cap="flat" cmpd="sng" algn="ctr">
          <a:solidFill>
            <a:srgbClr val="0099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2677</Words>
  <Application>Microsoft Office PowerPoint</Application>
  <PresentationFormat>A4-Papier (210x297 mm)</PresentationFormat>
  <Paragraphs>783</Paragraphs>
  <Slides>37</Slides>
  <Notes>37</Notes>
  <HiddenSlides>0</HiddenSlides>
  <MMClips>1</MMClips>
  <ScaleCrop>false</ScaleCrop>
  <HeadingPairs>
    <vt:vector size="6" baseType="variant">
      <vt:variant>
        <vt:lpstr>Design</vt:lpstr>
      </vt:variant>
      <vt:variant>
        <vt:i4>3</vt:i4>
      </vt:variant>
      <vt:variant>
        <vt:lpstr>Eingebettete OLE-Server</vt:lpstr>
      </vt:variant>
      <vt:variant>
        <vt:i4>1</vt:i4>
      </vt:variant>
      <vt:variant>
        <vt:lpstr>Folientitel</vt:lpstr>
      </vt:variant>
      <vt:variant>
        <vt:i4>37</vt:i4>
      </vt:variant>
    </vt:vector>
  </HeadingPairs>
  <TitlesOfParts>
    <vt:vector size="41" baseType="lpstr">
      <vt:lpstr>4_Standarddesign</vt:lpstr>
      <vt:lpstr>Standarddesign</vt:lpstr>
      <vt:lpstr>1_Standarddesign</vt:lpstr>
      <vt:lpstr>Image</vt:lpstr>
      <vt:lpstr>Folie 1</vt:lpstr>
      <vt:lpstr>Łódź  Ogrodowa Office  </vt:lpstr>
      <vt:lpstr>Company history</vt:lpstr>
      <vt:lpstr>Real estate held by sector*</vt:lpstr>
      <vt:lpstr>Real estate assets by country*</vt:lpstr>
      <vt:lpstr>Krakow  Mogilska 43</vt:lpstr>
      <vt:lpstr>Folie 7</vt:lpstr>
      <vt:lpstr>AIRPORTCITY St. Petersburg Phase III &amp; IV</vt:lpstr>
      <vt:lpstr>2017: AIRPORTCITY St. Petersburg Bykovskaya multi-use building </vt:lpstr>
      <vt:lpstr>Operational Highlights</vt:lpstr>
      <vt:lpstr>Key figures</vt:lpstr>
      <vt:lpstr>Folie 12</vt:lpstr>
      <vt:lpstr>Krakow Chopin Office</vt:lpstr>
      <vt:lpstr>Krakow  Mogilska 41</vt:lpstr>
      <vt:lpstr>Białystok Offices</vt:lpstr>
      <vt:lpstr>Folie 16</vt:lpstr>
      <vt:lpstr>Folie 17</vt:lpstr>
      <vt:lpstr>Folie 18</vt:lpstr>
      <vt:lpstr>2017: Sale of 8 hotel holdings in  3 countries </vt:lpstr>
      <vt:lpstr>Folie 20</vt:lpstr>
      <vt:lpstr>Folie 21</vt:lpstr>
      <vt:lpstr>Folie 22</vt:lpstr>
      <vt:lpstr>Folie 23</vt:lpstr>
      <vt:lpstr>Income statement – 1-6 2018</vt:lpstr>
      <vt:lpstr>Balance Sheet – 30 June 2018</vt:lpstr>
      <vt:lpstr>Cash flow statement – 1-6 2018</vt:lpstr>
      <vt:lpstr>Income statement – FY 2017</vt:lpstr>
      <vt:lpstr>Balance Sheet – 31- Dec. 2017</vt:lpstr>
      <vt:lpstr>Cash flow statement – FY 2017</vt:lpstr>
      <vt:lpstr>Long-term and flexible corporate strategy</vt:lpstr>
      <vt:lpstr>Folie 31</vt:lpstr>
      <vt:lpstr>Folie 32</vt:lpstr>
      <vt:lpstr>Warimpex on the stock exchange </vt:lpstr>
      <vt:lpstr>Folie 34</vt:lpstr>
      <vt:lpstr>Management Board of Warimpex</vt:lpstr>
      <vt:lpstr>Corporate calendar</vt:lpstr>
      <vt:lpstr>Contact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Jana Horakova, WOOD&amp;Co.</dc:creator>
  <cp:lastModifiedBy>Reinhard Krakauer</cp:lastModifiedBy>
  <cp:revision>2212</cp:revision>
  <cp:lastPrinted>2018-05-25T12:07:49Z</cp:lastPrinted>
  <dcterms:created xsi:type="dcterms:W3CDTF">2007-08-21T16:06:29Z</dcterms:created>
  <dcterms:modified xsi:type="dcterms:W3CDTF">2018-10-25T08:45:45Z</dcterms:modified>
</cp:coreProperties>
</file>