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  <p:sldMasterId id="2147483700" r:id="rId5"/>
    <p:sldMasterId id="2147483777" r:id="rId6"/>
  </p:sldMasterIdLst>
  <p:notesMasterIdLst>
    <p:notesMasterId r:id="rId29"/>
  </p:notesMasterIdLst>
  <p:handoutMasterIdLst>
    <p:handoutMasterId r:id="rId30"/>
  </p:handoutMasterIdLst>
  <p:sldIdLst>
    <p:sldId id="697" r:id="rId7"/>
    <p:sldId id="691" r:id="rId8"/>
    <p:sldId id="672" r:id="rId9"/>
    <p:sldId id="690" r:id="rId10"/>
    <p:sldId id="637" r:id="rId11"/>
    <p:sldId id="464" r:id="rId12"/>
    <p:sldId id="693" r:id="rId13"/>
    <p:sldId id="694" r:id="rId14"/>
    <p:sldId id="555" r:id="rId15"/>
    <p:sldId id="580" r:id="rId16"/>
    <p:sldId id="695" r:id="rId17"/>
    <p:sldId id="696" r:id="rId18"/>
    <p:sldId id="559" r:id="rId19"/>
    <p:sldId id="626" r:id="rId20"/>
    <p:sldId id="611" r:id="rId21"/>
    <p:sldId id="649" r:id="rId22"/>
    <p:sldId id="613" r:id="rId23"/>
    <p:sldId id="614" r:id="rId24"/>
    <p:sldId id="618" r:id="rId25"/>
    <p:sldId id="627" r:id="rId26"/>
    <p:sldId id="556" r:id="rId27"/>
    <p:sldId id="558" r:id="rId28"/>
  </p:sldIdLst>
  <p:sldSz cx="12192000" cy="6858000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2" orient="horz" pos="1162" userDrawn="1">
          <p15:clr>
            <a:srgbClr val="A4A3A4"/>
          </p15:clr>
        </p15:guide>
        <p15:guide id="6" pos="427" userDrawn="1">
          <p15:clr>
            <a:srgbClr val="A4A3A4"/>
          </p15:clr>
        </p15:guide>
        <p15:guide id="7" pos="72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Flor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F25"/>
    <a:srgbClr val="002C88"/>
    <a:srgbClr val="FFE501"/>
    <a:srgbClr val="FFCC00"/>
    <a:srgbClr val="868686"/>
    <a:srgbClr val="00297E"/>
    <a:srgbClr val="0075EA"/>
    <a:srgbClr val="004080"/>
    <a:srgbClr val="B61B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76" autoAdjust="0"/>
    <p:restoredTop sz="97791" autoAdjust="0"/>
  </p:normalViewPr>
  <p:slideViewPr>
    <p:cSldViewPr snapToObjects="1" showGuides="1">
      <p:cViewPr varScale="1">
        <p:scale>
          <a:sx n="120" d="100"/>
          <a:sy n="120" d="100"/>
        </p:scale>
        <p:origin x="324" y="108"/>
      </p:cViewPr>
      <p:guideLst>
        <p:guide orient="horz" pos="1162"/>
        <p:guide pos="427"/>
        <p:guide pos="7291"/>
      </p:guideLst>
    </p:cSldViewPr>
  </p:slideViewPr>
  <p:outlineViewPr>
    <p:cViewPr>
      <p:scale>
        <a:sx n="33" d="100"/>
        <a:sy n="33" d="100"/>
      </p:scale>
      <p:origin x="0" y="-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47" d="100"/>
          <a:sy n="147" d="100"/>
        </p:scale>
        <p:origin x="6904" y="2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60215053763396E-2"/>
          <c:y val="0.205741626794258"/>
          <c:w val="0.63709677419354804"/>
          <c:h val="0.6363636363636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NOPLAT (rollierend, letzte 12 Monate)*</c:v>
                </c:pt>
              </c:strCache>
            </c:strRef>
          </c:tx>
          <c:spPr>
            <a:solidFill>
              <a:srgbClr val="FFFFFF"/>
            </a:solidFill>
            <a:ln w="28575" cmpd="sng">
              <a:solidFill>
                <a:srgbClr val="333333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0111481069237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31-4B39-8EA1-51290F894880}"/>
                </c:ext>
              </c:extLst>
            </c:dLbl>
            <c:dLbl>
              <c:idx val="2"/>
              <c:layout>
                <c:manualLayout>
                  <c:x val="-4.1141949432432397E-17"/>
                  <c:y val="1.0111481069237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1-4B39-8EA1-51290F894880}"/>
                </c:ext>
              </c:extLst>
            </c:dLbl>
            <c:dLbl>
              <c:idx val="4"/>
              <c:layout>
                <c:manualLayout>
                  <c:x val="-1.1220661283929899E-3"/>
                  <c:y val="6.740987379491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31-4B39-8EA1-51290F894880}"/>
                </c:ext>
              </c:extLst>
            </c:dLbl>
            <c:dLbl>
              <c:idx val="6"/>
              <c:layout>
                <c:manualLayout>
                  <c:x val="-1.1220661283929899E-3"/>
                  <c:y val="1.0111481069237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1-4B39-8EA1-51290F894880}"/>
                </c:ext>
              </c:extLst>
            </c:dLbl>
            <c:dLbl>
              <c:idx val="8"/>
              <c:layout>
                <c:manualLayout>
                  <c:x val="0"/>
                  <c:y val="6.74098737949158E-3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79</a:t>
                    </a:r>
                    <a:endParaRPr lang="fi-FI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31-4B39-8EA1-51290F894880}"/>
                </c:ext>
              </c:extLst>
            </c:dLbl>
            <c:numFmt formatCode="#,##0.0" sourceLinked="0"/>
            <c:spPr>
              <a:noFill/>
              <a:ln w="25721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Tabelle1!$B$11:$K$11</c:f>
              <c:strCache>
                <c:ptCount val="9"/>
                <c:pt idx="0">
                  <c:v>HY1 2014</c:v>
                </c:pt>
                <c:pt idx="2">
                  <c:v>HY1 2015</c:v>
                </c:pt>
                <c:pt idx="4">
                  <c:v>HY1 2016</c:v>
                </c:pt>
                <c:pt idx="6">
                  <c:v>HY1 2017</c:v>
                </c:pt>
                <c:pt idx="8">
                  <c:v>HY1 2018</c:v>
                </c:pt>
              </c:strCache>
            </c:strRef>
          </c:cat>
          <c:val>
            <c:numRef>
              <c:f>Tabelle1!$B$2:$J$2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5-5431-4B39-8EA1-51290F894880}"/>
            </c:ext>
          </c:extLst>
        </c:ser>
        <c:ser>
          <c:idx val="4"/>
          <c:order val="1"/>
          <c:tx>
            <c:strRef>
              <c:f>Tabelle1!$A$6</c:f>
              <c:strCache>
                <c:ptCount val="1"/>
                <c:pt idx="0">
                  <c:v>Capital employed</c:v>
                </c:pt>
              </c:strCache>
            </c:strRef>
          </c:tx>
          <c:invertIfNegative val="0"/>
          <c:cat>
            <c:strRef>
              <c:f>Tabelle1!$B$11:$K$11</c:f>
              <c:strCache>
                <c:ptCount val="9"/>
                <c:pt idx="0">
                  <c:v>HY1 2014</c:v>
                </c:pt>
                <c:pt idx="2">
                  <c:v>HY1 2015</c:v>
                </c:pt>
                <c:pt idx="4">
                  <c:v>HY1 2016</c:v>
                </c:pt>
                <c:pt idx="6">
                  <c:v>HY1 2017</c:v>
                </c:pt>
                <c:pt idx="8">
                  <c:v>HY1 2018</c:v>
                </c:pt>
              </c:strCache>
            </c:strRef>
          </c:cat>
          <c:val>
            <c:numRef>
              <c:f>Tabelle1!$C$3:$K$3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6-5431-4B39-8EA1-51290F894880}"/>
            </c:ext>
          </c:extLst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Capital employed</c:v>
                </c:pt>
              </c:strCache>
            </c:strRef>
          </c:tx>
          <c:spPr>
            <a:noFill/>
            <a:ln w="2857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2205729322662E-2"/>
                  <c:y val="1.34814439725753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27-4923-89E8-6462C84C8C1B}"/>
                </c:ext>
              </c:extLst>
            </c:dLbl>
            <c:dLbl>
              <c:idx val="2"/>
              <c:layout>
                <c:manualLayout>
                  <c:x val="1.2342727412322899E-2"/>
                  <c:y val="1.34819747589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431-4B39-8EA1-51290F894880}"/>
                </c:ext>
              </c:extLst>
            </c:dLbl>
            <c:dLbl>
              <c:idx val="4"/>
              <c:layout>
                <c:manualLayout>
                  <c:x val="1.12206612839298E-2"/>
                  <c:y val="2.0222962138474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431-4B39-8EA1-51290F894880}"/>
                </c:ext>
              </c:extLst>
            </c:dLbl>
            <c:dLbl>
              <c:idx val="6"/>
              <c:layout>
                <c:manualLayout>
                  <c:x val="1.2342727412322899E-2"/>
                  <c:y val="1.34817093657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1,100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431-4B39-8EA1-51290F894880}"/>
                </c:ext>
              </c:extLst>
            </c:dLbl>
            <c:dLbl>
              <c:idx val="8"/>
              <c:layout>
                <c:manualLayout>
                  <c:x val="1.12205729322663E-2"/>
                  <c:y val="1.6852203055525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?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31-4B39-8EA1-51290F894880}"/>
                </c:ext>
              </c:extLst>
            </c:dLbl>
            <c:numFmt formatCode="#,##0" sourceLinked="0"/>
            <c:spPr>
              <a:noFill/>
              <a:ln w="25721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Tabelle1!$B$11:$K$11</c:f>
              <c:strCache>
                <c:ptCount val="9"/>
                <c:pt idx="0">
                  <c:v>HY1 2014</c:v>
                </c:pt>
                <c:pt idx="2">
                  <c:v>HY1 2015</c:v>
                </c:pt>
                <c:pt idx="4">
                  <c:v>HY1 2016</c:v>
                </c:pt>
                <c:pt idx="6">
                  <c:v>HY1 2017</c:v>
                </c:pt>
                <c:pt idx="8">
                  <c:v>HY1 2018</c:v>
                </c:pt>
              </c:strCache>
            </c:strRef>
          </c:cat>
          <c:val>
            <c:numRef>
              <c:f>Tabelle1!$C$5:$K$5</c:f>
              <c:numCache>
                <c:formatCode>General</c:formatCode>
                <c:ptCount val="9"/>
                <c:pt idx="0">
                  <c:v>698</c:v>
                </c:pt>
                <c:pt idx="2">
                  <c:v>852</c:v>
                </c:pt>
                <c:pt idx="4">
                  <c:v>954</c:v>
                </c:pt>
                <c:pt idx="6">
                  <c:v>1100</c:v>
                </c:pt>
                <c:pt idx="8">
                  <c:v>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31-4B39-8EA1-51290F894880}"/>
            </c:ext>
          </c:extLst>
        </c:ser>
        <c:ser>
          <c:idx val="3"/>
          <c:order val="3"/>
          <c:tx>
            <c:strRef>
              <c:f>Tabelle1!$A$7</c:f>
              <c:strCache>
                <c:ptCount val="1"/>
                <c:pt idx="0">
                  <c:v>Net working capital</c:v>
                </c:pt>
              </c:strCache>
            </c:strRef>
          </c:tx>
          <c:spPr>
            <a:noFill/>
            <a:ln w="31750"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4.9097019491967304E-4"/>
                  <c:y val="0.12971623627850801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431-4B39-8EA1-51290F894880}"/>
                </c:ext>
              </c:extLst>
            </c:dLbl>
            <c:dLbl>
              <c:idx val="2"/>
              <c:layout>
                <c:manualLayout>
                  <c:x val="0"/>
                  <c:y val="0.1381902412795769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431-4B39-8EA1-51290F894880}"/>
                </c:ext>
              </c:extLst>
            </c:dLbl>
            <c:dLbl>
              <c:idx val="4"/>
              <c:layout>
                <c:manualLayout>
                  <c:x val="0"/>
                  <c:y val="0.12807876021034001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431-4B39-8EA1-51290F894880}"/>
                </c:ext>
              </c:extLst>
            </c:dLbl>
            <c:dLbl>
              <c:idx val="6"/>
              <c:layout>
                <c:manualLayout>
                  <c:x val="0"/>
                  <c:y val="0.1752656718667809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300"/>
                    </a:pPr>
                    <a:r>
                      <a:rPr lang="en-US" sz="1300" dirty="0" smtClean="0"/>
                      <a:t>313</a:t>
                    </a:r>
                    <a:endParaRPr lang="en-US" sz="1300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431-4B39-8EA1-51290F894880}"/>
                </c:ext>
              </c:extLst>
            </c:dLbl>
            <c:dLbl>
              <c:idx val="8"/>
              <c:layout>
                <c:manualLayout>
                  <c:x val="-8.8351663652991402E-8"/>
                  <c:y val="0.14830172234881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300"/>
                    </a:pPr>
                    <a:r>
                      <a:rPr lang="en-US" sz="1300" dirty="0" smtClean="0"/>
                      <a:t>309</a:t>
                    </a:r>
                    <a:endParaRPr lang="en-US" sz="1300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E1-4091-955A-018150D2E5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Tabelle1!$B$11:$K$11</c:f>
              <c:strCache>
                <c:ptCount val="9"/>
                <c:pt idx="0">
                  <c:v>HY1 2014</c:v>
                </c:pt>
                <c:pt idx="2">
                  <c:v>HY1 2015</c:v>
                </c:pt>
                <c:pt idx="4">
                  <c:v>HY1 2016</c:v>
                </c:pt>
                <c:pt idx="6">
                  <c:v>HY1 2017</c:v>
                </c:pt>
                <c:pt idx="8">
                  <c:v>HY1 2018</c:v>
                </c:pt>
              </c:strCache>
            </c:strRef>
          </c:cat>
          <c:val>
            <c:numRef>
              <c:f>Tabelle1!$C$7:$K$7</c:f>
              <c:numCache>
                <c:formatCode>General</c:formatCode>
                <c:ptCount val="9"/>
                <c:pt idx="0">
                  <c:v>259</c:v>
                </c:pt>
                <c:pt idx="2">
                  <c:v>270</c:v>
                </c:pt>
                <c:pt idx="4">
                  <c:v>273</c:v>
                </c:pt>
                <c:pt idx="6">
                  <c:v>313</c:v>
                </c:pt>
                <c:pt idx="8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431-4B39-8EA1-51290F89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42"/>
        <c:axId val="1820144256"/>
        <c:axId val="1820146576"/>
      </c:barChart>
      <c:lineChart>
        <c:grouping val="standard"/>
        <c:varyColors val="0"/>
        <c:ser>
          <c:idx val="5"/>
          <c:order val="4"/>
          <c:tx>
            <c:strRef>
              <c:f>Tabelle1!$A$8</c:f>
              <c:strCache>
                <c:ptCount val="1"/>
                <c:pt idx="0">
                  <c:v>Return on capital employed   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FFFFFF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0"/>
              <c:layout>
                <c:manualLayout>
                  <c:x val="-5.6838303909578801E-2"/>
                  <c:y val="-2.35934558282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431-4B39-8EA1-51290F894880}"/>
                </c:ext>
              </c:extLst>
            </c:dLbl>
            <c:dLbl>
              <c:idx val="2"/>
              <c:layout>
                <c:manualLayout>
                  <c:x val="-5.12728559127495E-2"/>
                  <c:y val="-4.0445924276949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431-4B39-8EA1-51290F894880}"/>
                </c:ext>
              </c:extLst>
            </c:dLbl>
            <c:dLbl>
              <c:idx val="4"/>
              <c:layout>
                <c:manualLayout>
                  <c:x val="-4.9269923697736202E-2"/>
                  <c:y val="-4.0445924276949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7-4923-89E8-6462C84C8C1B}"/>
                </c:ext>
              </c:extLst>
            </c:dLbl>
            <c:dLbl>
              <c:idx val="6"/>
              <c:layout>
                <c:manualLayout>
                  <c:x val="-4.81479459210069E-2"/>
                  <c:y val="-4.0445924276949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27-4923-89E8-6462C84C8C1B}"/>
                </c:ext>
              </c:extLst>
            </c:dLbl>
            <c:dLbl>
              <c:idx val="8"/>
              <c:layout>
                <c:manualLayout>
                  <c:x val="-5.3758276562971802E-2"/>
                  <c:y val="-3.70754305872037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7-4923-89E8-6462C84C8C1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Tabelle1!$C$1:$K$1</c:f>
              <c:strCache>
                <c:ptCount val="9"/>
                <c:pt idx="0">
                  <c:v>2012</c:v>
                </c:pt>
                <c:pt idx="1">
                  <c:v>Spalte2</c:v>
                </c:pt>
                <c:pt idx="2">
                  <c:v>2013</c:v>
                </c:pt>
                <c:pt idx="3">
                  <c:v>Spalte3</c:v>
                </c:pt>
                <c:pt idx="4">
                  <c:v>2014</c:v>
                </c:pt>
                <c:pt idx="5">
                  <c:v>Spalte4</c:v>
                </c:pt>
                <c:pt idx="6">
                  <c:v>2015</c:v>
                </c:pt>
                <c:pt idx="7">
                  <c:v>Spalte5</c:v>
                </c:pt>
                <c:pt idx="8">
                  <c:v>2016</c:v>
                </c:pt>
              </c:strCache>
            </c:strRef>
          </c:cat>
          <c:val>
            <c:numRef>
              <c:f>Tabelle1!$C$8:$K$8</c:f>
              <c:numCache>
                <c:formatCode>General</c:formatCode>
                <c:ptCount val="9"/>
                <c:pt idx="0" formatCode="0.0%">
                  <c:v>8.3000000000000004E-2</c:v>
                </c:pt>
                <c:pt idx="2" formatCode="0.0%">
                  <c:v>7.2999999999999995E-2</c:v>
                </c:pt>
                <c:pt idx="4" formatCode="0.0%">
                  <c:v>9.1999999999999998E-2</c:v>
                </c:pt>
                <c:pt idx="6" formatCode="0.00%">
                  <c:v>7.1999999999999995E-2</c:v>
                </c:pt>
                <c:pt idx="8" formatCode="0.00%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431-4B39-8EA1-51290F89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148896"/>
        <c:axId val="1820151728"/>
      </c:lineChart>
      <c:catAx>
        <c:axId val="182014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0146576"/>
        <c:crosses val="autoZero"/>
        <c:auto val="1"/>
        <c:lblAlgn val="ctr"/>
        <c:lblOffset val="100"/>
        <c:noMultiLvlLbl val="0"/>
      </c:catAx>
      <c:valAx>
        <c:axId val="1820146576"/>
        <c:scaling>
          <c:orientation val="minMax"/>
          <c:max val="1100"/>
        </c:scaling>
        <c:delete val="0"/>
        <c:axPos val="l"/>
        <c:majorGridlines>
          <c:spPr>
            <a:ln w="321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645">
            <a:noFill/>
          </a:ln>
        </c:spPr>
        <c:txPr>
          <a:bodyPr/>
          <a:lstStyle/>
          <a:p>
            <a:pPr>
              <a:defRPr sz="1418">
                <a:solidFill>
                  <a:schemeClr val="accent3"/>
                </a:solidFill>
              </a:defRPr>
            </a:pPr>
            <a:endParaRPr lang="de-DE"/>
          </a:p>
        </c:txPr>
        <c:crossAx val="1820144256"/>
        <c:crosses val="autoZero"/>
        <c:crossBetween val="between"/>
        <c:majorUnit val="100"/>
      </c:valAx>
      <c:catAx>
        <c:axId val="182014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20151728"/>
        <c:crosses val="autoZero"/>
        <c:auto val="1"/>
        <c:lblAlgn val="ctr"/>
        <c:lblOffset val="100"/>
        <c:noMultiLvlLbl val="0"/>
      </c:catAx>
      <c:valAx>
        <c:axId val="1820151728"/>
        <c:scaling>
          <c:orientation val="minMax"/>
          <c:max val="0.4"/>
        </c:scaling>
        <c:delete val="0"/>
        <c:axPos val="r"/>
        <c:numFmt formatCode="0%" sourceLinked="0"/>
        <c:majorTickMark val="none"/>
        <c:minorTickMark val="none"/>
        <c:tickLblPos val="nextTo"/>
        <c:spPr>
          <a:ln w="9645">
            <a:noFill/>
          </a:ln>
        </c:spPr>
        <c:txPr>
          <a:bodyPr/>
          <a:lstStyle/>
          <a:p>
            <a:pPr>
              <a:defRPr sz="1418" baseline="0">
                <a:solidFill>
                  <a:srgbClr val="585858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820148896"/>
        <c:crosses val="max"/>
        <c:crossBetween val="between"/>
        <c:majorUnit val="0.1"/>
      </c:valAx>
      <c:spPr>
        <a:noFill/>
        <a:ln w="25721">
          <a:noFill/>
        </a:ln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0"/>
          <c:w val="0.83306227042924597"/>
          <c:h val="0.16230227542825201"/>
        </c:manualLayout>
      </c:layout>
      <c:overlay val="0"/>
      <c:spPr>
        <a:noFill/>
        <a:ln w="25721">
          <a:noFill/>
        </a:ln>
      </c:spPr>
      <c:txPr>
        <a:bodyPr/>
        <a:lstStyle/>
        <a:p>
          <a:pPr>
            <a:defRPr sz="1489" b="0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3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59405350356402E-2"/>
          <c:y val="0.247936533860806"/>
          <c:w val="0.75396855361534099"/>
          <c:h val="0.58542883169281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Net investments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rgbClr val="333333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is-IS" dirty="0" smtClean="0">
                        <a:solidFill>
                          <a:schemeClr val="tx1"/>
                        </a:solidFill>
                      </a:rPr>
                      <a:t>35.6</a:t>
                    </a:r>
                    <a:r>
                      <a:rPr lang="is-IS" baseline="30000" dirty="0" smtClean="0">
                        <a:solidFill>
                          <a:schemeClr val="tx1"/>
                        </a:solidFill>
                      </a:rPr>
                      <a:t>1)</a:t>
                    </a:r>
                    <a:endParaRPr lang="is-I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D1-49F5-BC45-9465907509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0000"/>
                        </a:solidFill>
                      </a:defRPr>
                    </a:pPr>
                    <a:r>
                      <a:rPr lang="hr-HR" dirty="0" smtClean="0">
                        <a:solidFill>
                          <a:srgbClr val="000000"/>
                        </a:solidFill>
                      </a:rPr>
                      <a:t>26.9</a:t>
                    </a:r>
                    <a:endParaRPr lang="hr-HR" dirty="0">
                      <a:solidFill>
                        <a:srgbClr val="0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D1-49F5-BC45-94659075091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r-HR" smtClean="0"/>
                      <a:t>29.6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D1-49F5-BC45-9465907509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r-HR" smtClean="0"/>
                      <a:t>32.9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D1-49F5-BC45-94659075091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r-HR" smtClean="0"/>
                      <a:t>46.0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D1-49F5-BC45-946590750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HY1 2014</c:v>
                </c:pt>
                <c:pt idx="1">
                  <c:v>HY1 2015</c:v>
                </c:pt>
                <c:pt idx="2">
                  <c:v>HY1 2016</c:v>
                </c:pt>
                <c:pt idx="3">
                  <c:v>HY1 2017</c:v>
                </c:pt>
                <c:pt idx="4">
                  <c:v>HY1 2018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35.6</c:v>
                </c:pt>
                <c:pt idx="1">
                  <c:v>26.9</c:v>
                </c:pt>
                <c:pt idx="2">
                  <c:v>29.6</c:v>
                </c:pt>
                <c:pt idx="3">
                  <c:v>32.9</c:v>
                </c:pt>
                <c:pt idx="4" formatCode="0.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D1-49F5-BC45-946590750913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Depreciation, amortization and impairment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rgbClr val="DD0806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nb-NO" smtClean="0"/>
                      <a:t>17.2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D1-49F5-BC45-9465907509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nb-NO" smtClean="0"/>
                      <a:t>20.0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D1-49F5-BC45-94659075091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nb-NO" smtClean="0"/>
                      <a:t>21.8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D1-49F5-BC45-9465907509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r-HR" smtClean="0"/>
                      <a:t>28.4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D1-49F5-BC45-94659075091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nb-NO" smtClean="0"/>
                      <a:t>31.6</a:t>
                    </a:r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D1-49F5-BC45-946590750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HY1 2014</c:v>
                </c:pt>
                <c:pt idx="1">
                  <c:v>HY1 2015</c:v>
                </c:pt>
                <c:pt idx="2">
                  <c:v>HY1 2016</c:v>
                </c:pt>
                <c:pt idx="3">
                  <c:v>HY1 2017</c:v>
                </c:pt>
                <c:pt idx="4">
                  <c:v>HY1 2018</c:v>
                </c:pt>
              </c:strCache>
            </c:strRef>
          </c:cat>
          <c:val>
            <c:numRef>
              <c:f>Tabelle1!$B$3:$F$3</c:f>
              <c:numCache>
                <c:formatCode>0.0</c:formatCode>
                <c:ptCount val="5"/>
                <c:pt idx="0" formatCode="General">
                  <c:v>17.2</c:v>
                </c:pt>
                <c:pt idx="1">
                  <c:v>20</c:v>
                </c:pt>
                <c:pt idx="2" formatCode="General">
                  <c:v>21.8</c:v>
                </c:pt>
                <c:pt idx="3" formatCode="General">
                  <c:v>28.4</c:v>
                </c:pt>
                <c:pt idx="4" formatCode="General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D1-49F5-BC45-946590750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30"/>
        <c:axId val="1641200064"/>
        <c:axId val="1682650256"/>
      </c:barChart>
      <c:catAx>
        <c:axId val="16412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9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2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682650256"/>
        <c:crosses val="autoZero"/>
        <c:auto val="1"/>
        <c:lblAlgn val="ctr"/>
        <c:lblOffset val="100"/>
        <c:noMultiLvlLbl val="0"/>
      </c:catAx>
      <c:valAx>
        <c:axId val="1682650256"/>
        <c:scaling>
          <c:orientation val="minMax"/>
          <c:max val="50"/>
        </c:scaling>
        <c:delete val="0"/>
        <c:axPos val="l"/>
        <c:majorGridlines>
          <c:spPr>
            <a:ln w="3179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537">
            <a:noFill/>
          </a:ln>
        </c:spPr>
        <c:txPr>
          <a:bodyPr/>
          <a:lstStyle/>
          <a:p>
            <a:pPr>
              <a:defRPr sz="1402">
                <a:solidFill>
                  <a:schemeClr val="accent3"/>
                </a:solidFill>
              </a:defRPr>
            </a:pPr>
            <a:endParaRPr lang="de-DE"/>
          </a:p>
        </c:txPr>
        <c:crossAx val="1641200064"/>
        <c:crosses val="autoZero"/>
        <c:crossBetween val="between"/>
        <c:majorUnit val="10"/>
      </c:valAx>
      <c:spPr>
        <a:noFill/>
        <a:ln w="25432">
          <a:noFill/>
        </a:ln>
      </c:spPr>
    </c:plotArea>
    <c:legend>
      <c:legendPos val="t"/>
      <c:layout>
        <c:manualLayout>
          <c:xMode val="edge"/>
          <c:yMode val="edge"/>
          <c:x val="3.0283911671924301E-2"/>
          <c:y val="2.79353955484287E-2"/>
          <c:w val="0.37422996100250899"/>
          <c:h val="0.16752163824597599"/>
        </c:manualLayout>
      </c:layout>
      <c:overlay val="0"/>
      <c:spPr>
        <a:noFill/>
        <a:ln w="25432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40135399507999E-2"/>
          <c:y val="0.19989600929881099"/>
          <c:w val="0.64797467756840399"/>
          <c:h val="0.67013476428871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rgbClr val="333333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353.8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7F-4F8F-A623-AFF120BF2E3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380.7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7F-4F8F-A623-AFF120BF2E3A}"/>
                </c:ext>
              </c:extLst>
            </c:dLbl>
            <c:dLbl>
              <c:idx val="2"/>
              <c:layout>
                <c:manualLayout>
                  <c:x val="-8.2257415805050896E-17"/>
                  <c:y val="1.1054815053814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507.8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7F-4F8F-A623-AFF120BF2E3A}"/>
                </c:ext>
              </c:extLst>
            </c:dLbl>
            <c:dLbl>
              <c:idx val="3"/>
              <c:layout>
                <c:manualLayout>
                  <c:x val="-4.5394251052674204E-3"/>
                  <c:y val="1.670851888833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539.6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7F-4F8F-A623-AFF120BF2E3A}"/>
                </c:ext>
              </c:extLst>
            </c:dLbl>
            <c:dLbl>
              <c:idx val="4"/>
              <c:layout>
                <c:manualLayout>
                  <c:x val="-3.3124970602675398E-3"/>
                  <c:y val="3.62703386945305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7F-4F8F-A623-AFF120BF2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HY1 2014</c:v>
                </c:pt>
                <c:pt idx="1">
                  <c:v>HY1 2015</c:v>
                </c:pt>
                <c:pt idx="2">
                  <c:v>HY1 2016</c:v>
                </c:pt>
                <c:pt idx="3">
                  <c:v>HY1 2017</c:v>
                </c:pt>
                <c:pt idx="4">
                  <c:v>HY1 2018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 formatCode="0.0">
                  <c:v>353.8</c:v>
                </c:pt>
                <c:pt idx="1">
                  <c:v>380.7</c:v>
                </c:pt>
                <c:pt idx="2">
                  <c:v>507.8</c:v>
                </c:pt>
                <c:pt idx="3">
                  <c:v>539.6</c:v>
                </c:pt>
                <c:pt idx="4" formatCode="0.0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7F-4F8F-A623-AFF120BF2E3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rgbClr val="DD080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0190482827641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442.4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7F-4F8F-A623-AFF120BF2E3A}"/>
                </c:ext>
              </c:extLst>
            </c:dLbl>
            <c:dLbl>
              <c:idx val="1"/>
              <c:layout>
                <c:manualLayout>
                  <c:x val="6.6599448769189603E-3"/>
                  <c:y val="-2.2225186278564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7F-4F8F-A623-AFF120BF2E3A}"/>
                </c:ext>
              </c:extLst>
            </c:dLbl>
            <c:dLbl>
              <c:idx val="2"/>
              <c:layout>
                <c:manualLayout>
                  <c:x val="3.3124970602675398E-3"/>
                  <c:y val="3.62731948516055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C7F-4F8F-A623-AFF120BF2E3A}"/>
                </c:ext>
              </c:extLst>
            </c:dLbl>
            <c:dLbl>
              <c:idx val="3"/>
              <c:layout>
                <c:manualLayout>
                  <c:x val="3.5081169654022499E-4"/>
                  <c:y val="1.12275534615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C7F-4F8F-A623-AFF120BF2E3A}"/>
                </c:ext>
              </c:extLst>
            </c:dLbl>
            <c:dLbl>
              <c:idx val="4"/>
              <c:layout>
                <c:manualLayout>
                  <c:x val="2.2083313735117701E-3"/>
                  <c:y val="1.4508992324934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C7F-4F8F-A623-AFF120BF2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HY1 2014</c:v>
                </c:pt>
                <c:pt idx="1">
                  <c:v>HY1 2015</c:v>
                </c:pt>
                <c:pt idx="2">
                  <c:v>HY1 2016</c:v>
                </c:pt>
                <c:pt idx="3">
                  <c:v>HY1 2017</c:v>
                </c:pt>
                <c:pt idx="4">
                  <c:v>HY1 2018</c:v>
                </c:pt>
              </c:strCache>
            </c:str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442.4</c:v>
                </c:pt>
                <c:pt idx="1">
                  <c:v>511.9</c:v>
                </c:pt>
                <c:pt idx="2">
                  <c:v>540.9</c:v>
                </c:pt>
                <c:pt idx="3">
                  <c:v>568.29999999999995</c:v>
                </c:pt>
                <c:pt idx="4" formatCode="0.0">
                  <c:v>598.29999999999995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7F-4F8F-A623-AFF120BF2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30"/>
        <c:axId val="1712137456"/>
        <c:axId val="1712057472"/>
      </c:barChart>
      <c:lineChart>
        <c:grouping val="standard"/>
        <c:varyColors val="0"/>
        <c:ser>
          <c:idx val="2"/>
          <c:order val="2"/>
          <c:tx>
            <c:strRef>
              <c:f>Tabelle1!$A$4</c:f>
              <c:strCache>
                <c:ptCount val="1"/>
                <c:pt idx="0">
                  <c:v>Gearing %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12700"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7.2910824453168793E-2"/>
                  <c:y val="-2.947950681017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80.0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C7F-4F8F-A623-AFF120BF2E3A}"/>
                </c:ext>
              </c:extLst>
            </c:dLbl>
            <c:dLbl>
              <c:idx val="1"/>
              <c:layout>
                <c:manualLayout>
                  <c:x val="-5.6330794824540703E-2"/>
                  <c:y val="-4.75007483131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74.4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C7F-4F8F-A623-AFF120BF2E3A}"/>
                </c:ext>
              </c:extLst>
            </c:dLbl>
            <c:dLbl>
              <c:idx val="2"/>
              <c:layout>
                <c:manualLayout>
                  <c:x val="-6.3937184520471202E-2"/>
                  <c:y val="-5.15891369178015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C7F-4F8F-A623-AFF120BF2E3A}"/>
                </c:ext>
              </c:extLst>
            </c:dLbl>
            <c:dLbl>
              <c:idx val="3"/>
              <c:layout>
                <c:manualLayout>
                  <c:x val="-5.4963632911001002E-2"/>
                  <c:y val="-4.790419856652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94.9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C7F-4F8F-A623-AFF120BF2E3A}"/>
                </c:ext>
              </c:extLst>
            </c:dLbl>
            <c:dLbl>
              <c:idx val="4"/>
              <c:layout>
                <c:manualLayout>
                  <c:x val="-6.4041609831839E-2"/>
                  <c:y val="-5.4409792277408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C7F-4F8F-A623-AFF120BF2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HY1 2014</c:v>
                </c:pt>
                <c:pt idx="1">
                  <c:v>HY1 2015</c:v>
                </c:pt>
                <c:pt idx="2">
                  <c:v>HY1 2016</c:v>
                </c:pt>
                <c:pt idx="3">
                  <c:v>HY1 2017</c:v>
                </c:pt>
                <c:pt idx="4">
                  <c:v>HY1 2018</c:v>
                </c:pt>
              </c:strCache>
            </c:strRef>
          </c:cat>
          <c:val>
            <c:numRef>
              <c:f>Tabelle1!$B$4:$F$4</c:f>
              <c:numCache>
                <c:formatCode>0.0%</c:formatCode>
                <c:ptCount val="5"/>
                <c:pt idx="0">
                  <c:v>0.8</c:v>
                </c:pt>
                <c:pt idx="1">
                  <c:v>0.74399999999999999</c:v>
                </c:pt>
                <c:pt idx="2">
                  <c:v>0.93899999999999995</c:v>
                </c:pt>
                <c:pt idx="3">
                  <c:v>0.94899999999999995</c:v>
                </c:pt>
                <c:pt idx="4">
                  <c:v>0.86899999999999999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C7F-4F8F-A623-AFF120BF2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243056"/>
        <c:axId val="1712245104"/>
      </c:lineChart>
      <c:catAx>
        <c:axId val="171213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61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712057472"/>
        <c:crosses val="autoZero"/>
        <c:auto val="1"/>
        <c:lblAlgn val="ctr"/>
        <c:lblOffset val="100"/>
        <c:noMultiLvlLbl val="0"/>
      </c:catAx>
      <c:valAx>
        <c:axId val="1712057472"/>
        <c:scaling>
          <c:orientation val="minMax"/>
        </c:scaling>
        <c:delete val="0"/>
        <c:axPos val="l"/>
        <c:majorGridlines>
          <c:spPr>
            <a:ln w="3261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783">
            <a:noFill/>
          </a:ln>
        </c:spPr>
        <c:txPr>
          <a:bodyPr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de-DE"/>
          </a:p>
        </c:txPr>
        <c:crossAx val="1712137456"/>
        <c:crosses val="autoZero"/>
        <c:crossBetween val="between"/>
      </c:valAx>
      <c:catAx>
        <c:axId val="1712243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12245104"/>
        <c:crosses val="autoZero"/>
        <c:auto val="1"/>
        <c:lblAlgn val="ctr"/>
        <c:lblOffset val="100"/>
        <c:noMultiLvlLbl val="0"/>
      </c:catAx>
      <c:valAx>
        <c:axId val="1712245104"/>
        <c:scaling>
          <c:orientation val="minMax"/>
          <c:max val="1"/>
        </c:scaling>
        <c:delete val="0"/>
        <c:axPos val="r"/>
        <c:numFmt formatCode="0%" sourceLinked="0"/>
        <c:majorTickMark val="none"/>
        <c:minorTickMark val="none"/>
        <c:tickLblPos val="nextTo"/>
        <c:spPr>
          <a:ln w="9783">
            <a:noFill/>
          </a:ln>
        </c:spPr>
        <c:txPr>
          <a:bodyPr/>
          <a:lstStyle/>
          <a:p>
            <a:pPr>
              <a:defRPr sz="1400">
                <a:solidFill>
                  <a:srgbClr val="585858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712243056"/>
        <c:crosses val="max"/>
        <c:crossBetween val="between"/>
        <c:majorUnit val="0.2"/>
      </c:valAx>
      <c:spPr>
        <a:noFill/>
        <a:ln w="26089">
          <a:noFill/>
        </a:ln>
      </c:spPr>
    </c:plotArea>
    <c:legend>
      <c:legendPos val="t"/>
      <c:layout>
        <c:manualLayout>
          <c:xMode val="edge"/>
          <c:yMode val="edge"/>
          <c:x val="9.3389448023988506E-3"/>
          <c:y val="0"/>
          <c:w val="0.61403977194942605"/>
          <c:h val="0.11587982832618"/>
        </c:manualLayout>
      </c:layout>
      <c:overlay val="0"/>
      <c:spPr>
        <a:noFill/>
        <a:ln w="26089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9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9828080229"/>
          <c:y val="8.98518770428747E-2"/>
          <c:w val="0.61318051575931198"/>
          <c:h val="0.827923363969749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Tabelle1!$A$2</c:f>
              <c:strCache>
                <c:ptCount val="1"/>
                <c:pt idx="0">
                  <c:v>Maturity</c:v>
                </c:pt>
              </c:strCache>
            </c:strRef>
          </c:tx>
          <c:spPr>
            <a:solidFill>
              <a:srgbClr val="FFFFFF"/>
            </a:solidFill>
            <a:ln w="28575" cmpd="sng">
              <a:solidFill>
                <a:srgbClr val="C52F25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6877">
                  <a:noFill/>
                </a:ln>
              </c:spPr>
              <c:txPr>
                <a:bodyPr/>
                <a:lstStyle/>
                <a:p>
                  <a:pPr>
                    <a:defRPr sz="169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748-4166-A46D-E99FB6FAB9D6}"/>
                </c:ext>
              </c:extLst>
            </c:dLbl>
            <c:dLbl>
              <c:idx val="1"/>
              <c:spPr>
                <a:noFill/>
                <a:ln w="26877">
                  <a:noFill/>
                </a:ln>
              </c:spPr>
              <c:txPr>
                <a:bodyPr/>
                <a:lstStyle/>
                <a:p>
                  <a:pPr>
                    <a:defRPr sz="169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748-4166-A46D-E99FB6FAB9D6}"/>
                </c:ext>
              </c:extLst>
            </c:dLbl>
            <c:dLbl>
              <c:idx val="2"/>
              <c:layout>
                <c:manualLayout>
                  <c:x val="-1.8610461363579101E-3"/>
                  <c:y val="-3.84944208786627E-3"/>
                </c:manualLayout>
              </c:layout>
              <c:spPr>
                <a:noFill/>
                <a:ln w="26877">
                  <a:noFill/>
                </a:ln>
              </c:spPr>
              <c:txPr>
                <a:bodyPr/>
                <a:lstStyle/>
                <a:p>
                  <a:pPr>
                    <a:defRPr sz="169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9D-49F4-AC28-60B27F969FA2}"/>
                </c:ext>
              </c:extLst>
            </c:dLbl>
            <c:spPr>
              <a:noFill/>
              <a:ln w="26877">
                <a:noFill/>
              </a:ln>
            </c:spPr>
            <c:txPr>
              <a:bodyPr/>
              <a:lstStyle/>
              <a:p>
                <a:pPr>
                  <a:defRPr sz="1693" b="0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0–1 years</c:v>
                </c:pt>
                <c:pt idx="1">
                  <c:v>1–5 years</c:v>
                </c:pt>
                <c:pt idx="2">
                  <c:v>&gt; 5 years</c:v>
                </c:pt>
              </c:strCache>
            </c:strRef>
          </c:cat>
          <c:val>
            <c:numRef>
              <c:f>Tabelle1!$B$2:$D$2</c:f>
              <c:numCache>
                <c:formatCode>0</c:formatCode>
                <c:ptCount val="3"/>
                <c:pt idx="0">
                  <c:v>89</c:v>
                </c:pt>
                <c:pt idx="1">
                  <c:v>281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D-49F4-AC28-60B27F969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30"/>
        <c:axId val="1685839040"/>
        <c:axId val="1819313584"/>
      </c:barChart>
      <c:catAx>
        <c:axId val="16858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36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81">
                <a:solidFill>
                  <a:schemeClr val="accent3"/>
                </a:solidFill>
              </a:defRPr>
            </a:pPr>
            <a:endParaRPr lang="de-DE"/>
          </a:p>
        </c:txPr>
        <c:crossAx val="1819313584"/>
        <c:crosses val="autoZero"/>
        <c:auto val="1"/>
        <c:lblAlgn val="ctr"/>
        <c:lblOffset val="100"/>
        <c:noMultiLvlLbl val="0"/>
      </c:catAx>
      <c:valAx>
        <c:axId val="1819313584"/>
        <c:scaling>
          <c:orientation val="minMax"/>
        </c:scaling>
        <c:delete val="0"/>
        <c:axPos val="l"/>
        <c:majorGridlines>
          <c:spPr>
            <a:ln w="3360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0079">
            <a:noFill/>
          </a:ln>
        </c:spPr>
        <c:txPr>
          <a:bodyPr/>
          <a:lstStyle/>
          <a:p>
            <a:pPr>
              <a:defRPr sz="1481">
                <a:solidFill>
                  <a:schemeClr val="accent3"/>
                </a:solidFill>
              </a:defRPr>
            </a:pPr>
            <a:endParaRPr lang="de-DE"/>
          </a:p>
        </c:txPr>
        <c:crossAx val="1685839040"/>
        <c:crosses val="autoZero"/>
        <c:crossBetween val="between"/>
        <c:majorUnit val="100"/>
      </c:valAx>
      <c:spPr>
        <a:noFill/>
        <a:ln w="268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5"/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0.30619</cdr:x>
      <cdr:y>0.097</cdr:y>
    </cdr:from>
    <cdr:to>
      <cdr:x>0.48042</cdr:x>
      <cdr:y>0.30869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606993" y="4190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defTabSz="493713">
              <a:defRPr sz="1300"/>
            </a:lvl1pPr>
          </a:lstStyle>
          <a:p>
            <a:endParaRPr lang="de-DE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r" defTabSz="493713">
              <a:defRPr sz="1300"/>
            </a:lvl1pPr>
          </a:lstStyle>
          <a:p>
            <a:fld id="{A4F14291-5A9E-354A-AE4A-23BFD552A8F3}" type="datetime1">
              <a:rPr lang="de-DE">
                <a:latin typeface="Arial"/>
              </a:rPr>
              <a:pPr/>
              <a:t>23.10.2018</a:t>
            </a:fld>
            <a:endParaRPr lang="de-DE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defTabSz="493713">
              <a:defRPr sz="1300"/>
            </a:lvl1pPr>
          </a:lstStyle>
          <a:p>
            <a:endParaRPr lang="de-DE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r" defTabSz="493713">
              <a:defRPr sz="1300"/>
            </a:lvl1pPr>
          </a:lstStyle>
          <a:p>
            <a:fld id="{BD7EBCD3-8366-924F-8296-CF34F094CAE0}" type="slidenum">
              <a:rPr lang="de-DE">
                <a:latin typeface="Arial"/>
              </a:rPr>
              <a:pPr/>
              <a:t>‹Nr.›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013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defTabSz="493713">
              <a:defRPr sz="130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r" defTabSz="493713">
              <a:defRPr sz="1300">
                <a:latin typeface="Arial"/>
              </a:defRPr>
            </a:lvl1pPr>
          </a:lstStyle>
          <a:p>
            <a:fld id="{CC233B40-F9FE-E144-A12D-85ACB0DE2CAF}" type="datetime1">
              <a:rPr lang="de-DE"/>
              <a:pPr/>
              <a:t>23.10.2018</a:t>
            </a:fld>
            <a:endParaRPr lang="de-DE"/>
          </a:p>
        </p:txBody>
      </p:sp>
      <p:sp>
        <p:nvSpPr>
          <p:cNvPr id="1843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9700" y="768350"/>
            <a:ext cx="6818313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defTabSz="493713">
              <a:defRPr sz="130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r" defTabSz="493713">
              <a:defRPr sz="1300">
                <a:latin typeface="Arial"/>
              </a:defRPr>
            </a:lvl1pPr>
          </a:lstStyle>
          <a:p>
            <a:fld id="{AFEBE26D-D1C3-0B47-B73C-97000ED809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43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80" charset="-128"/>
        <a:cs typeface="ＭＳ Ｐゴシック" pitchFamily="8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80" charset="-128"/>
        <a:cs typeface="ＭＳ Ｐゴシック" pitchFamily="80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80" charset="-128"/>
        <a:cs typeface="ＭＳ Ｐゴシック" pitchFamily="80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80" charset="-128"/>
        <a:cs typeface="ＭＳ Ｐゴシック" pitchFamily="80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1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96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78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11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E26D-D1C3-0B47-B73C-97000ED809D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3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93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2FCF-2416-5B4B-87D8-45587FBE5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53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1543-3153-A74E-B050-C2444E63CF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08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5D83-F064-5445-8DE9-CB713784CA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84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00B7-6705-C643-A90F-4BEFE0C2D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0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497C-8EAD-5D4A-B1F1-52937BC20D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64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A11E-32AA-6647-93EB-C28A963F3E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86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A99F-DAF2-9D42-9E92-576B90303A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51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A589-4D65-1B4E-8438-83564857D3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05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92B7-8F36-CA42-BBBE-FE32374E3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72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2698-4B45-7D47-B418-54F624DD16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38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341313"/>
            <a:ext cx="2743200" cy="5784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341313"/>
            <a:ext cx="8042031" cy="578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EFDE-5DD6-F84D-95E7-289899B5F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83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719666" y="216000"/>
            <a:ext cx="10752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692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>
                <a:latin typeface="Arial" charset="0"/>
                <a:ea typeface="Geneva" charset="-128"/>
              </a:rPr>
              <a:t>ARIAL BOLD, VERSAL, 19 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33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889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4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91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39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826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0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18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00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730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927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4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341313"/>
            <a:ext cx="2743200" cy="578485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341313"/>
            <a:ext cx="8042031" cy="578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889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symbol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83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31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27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7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8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15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058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679939" y="6402388"/>
            <a:ext cx="1089269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9" name="Bild 17" descr="PAL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17" y="350838"/>
            <a:ext cx="20691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Gerade Verbindung 32"/>
          <p:cNvCxnSpPr/>
          <p:nvPr/>
        </p:nvCxnSpPr>
        <p:spPr>
          <a:xfrm>
            <a:off x="679939" y="1079500"/>
            <a:ext cx="1089269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0" y="0"/>
            <a:ext cx="12197862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 anchorCtr="0"/>
          <a:lstStyle/>
          <a:p>
            <a:pPr algn="ctr">
              <a:defRPr/>
            </a:pPr>
            <a:endParaRPr lang="de-DE" baseline="300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102" name="Titelplatzhalter 1"/>
          <p:cNvSpPr>
            <a:spLocks noGrp="1"/>
          </p:cNvSpPr>
          <p:nvPr>
            <p:ph type="title"/>
          </p:nvPr>
        </p:nvSpPr>
        <p:spPr bwMode="auto">
          <a:xfrm>
            <a:off x="720000" y="540000"/>
            <a:ext cx="8833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HEADLINE VERSAL, ARIAL 19 PT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0000" y="6408000"/>
            <a:ext cx="53767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6821B8-CB79-E841-89A6-8E129C128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2" name="Gerade Verbindung 4"/>
          <p:cNvCxnSpPr/>
          <p:nvPr userDrawn="1"/>
        </p:nvCxnSpPr>
        <p:spPr>
          <a:xfrm>
            <a:off x="679939" y="6402388"/>
            <a:ext cx="1089269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32"/>
          <p:cNvCxnSpPr>
            <a:cxnSpLocks noChangeShapeType="1"/>
          </p:cNvCxnSpPr>
          <p:nvPr userDrawn="1"/>
        </p:nvCxnSpPr>
        <p:spPr bwMode="auto">
          <a:xfrm>
            <a:off x="679939" y="1079500"/>
            <a:ext cx="10892693" cy="0"/>
          </a:xfrm>
          <a:prstGeom prst="line">
            <a:avLst/>
          </a:prstGeom>
          <a:noFill/>
          <a:ln w="38100">
            <a:solidFill>
              <a:srgbClr val="C52F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540000"/>
            <a:ext cx="168056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1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50825" indent="-250825" algn="l" defTabSz="457200" rtl="0" eaLnBrk="0" fontAlgn="base" hangingPunct="0">
        <a:spcBef>
          <a:spcPts val="500"/>
        </a:spcBef>
        <a:spcAft>
          <a:spcPts val="1000"/>
        </a:spcAft>
        <a:buSzPct val="10000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03238" indent="-250825" algn="l" defTabSz="457200" rtl="0" eaLnBrk="0" fontAlgn="base" hangingPunct="0">
        <a:lnSpc>
          <a:spcPts val="1900"/>
        </a:lnSpc>
        <a:spcBef>
          <a:spcPct val="0"/>
        </a:spcBef>
        <a:spcAft>
          <a:spcPts val="600"/>
        </a:spcAft>
        <a:buFont typeface="Lucida Grande" charset="0"/>
        <a:buChar char="»"/>
        <a:defRPr sz="1600">
          <a:solidFill>
            <a:schemeClr val="tx1"/>
          </a:solidFill>
          <a:latin typeface="+mn-lt"/>
          <a:ea typeface="+mn-ea"/>
        </a:defRPr>
      </a:lvl2pPr>
      <a:lvl3pPr marL="755650" indent="-250825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1600">
          <a:solidFill>
            <a:schemeClr val="tx1"/>
          </a:solidFill>
          <a:latin typeface="+mn-lt"/>
          <a:ea typeface="+mn-ea"/>
        </a:defRPr>
      </a:lvl3pPr>
      <a:lvl4pPr marL="10064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4pPr>
      <a:lvl5pPr marL="10064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5pPr>
      <a:lvl6pPr marL="14636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6pPr>
      <a:lvl7pPr marL="19208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7pPr>
      <a:lvl8pPr marL="23780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8pPr>
      <a:lvl9pPr marL="2835275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679939" y="6402388"/>
            <a:ext cx="1089269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cxnSpLocks noChangeShapeType="1"/>
          </p:cNvCxnSpPr>
          <p:nvPr userDrawn="1"/>
        </p:nvCxnSpPr>
        <p:spPr bwMode="auto">
          <a:xfrm>
            <a:off x="679939" y="1079500"/>
            <a:ext cx="10892693" cy="0"/>
          </a:xfrm>
          <a:prstGeom prst="line">
            <a:avLst/>
          </a:prstGeom>
          <a:noFill/>
          <a:ln w="38100">
            <a:solidFill>
              <a:srgbClr val="C52F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5" name="Titelplatzhalter 1"/>
          <p:cNvSpPr>
            <a:spLocks noGrp="1"/>
          </p:cNvSpPr>
          <p:nvPr>
            <p:ph type="title"/>
          </p:nvPr>
        </p:nvSpPr>
        <p:spPr bwMode="auto">
          <a:xfrm>
            <a:off x="720000" y="540000"/>
            <a:ext cx="8833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HEADLINE VERSAL, ARIAL 19 PT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540000"/>
            <a:ext cx="168056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0825" indent="-250825" algn="l" defTabSz="457200" rtl="0" fontAlgn="base">
        <a:spcBef>
          <a:spcPts val="500"/>
        </a:spcBef>
        <a:spcAft>
          <a:spcPts val="1000"/>
        </a:spcAft>
        <a:buSzPct val="100000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defTabSz="457200" rtl="0" fontAlgn="base">
        <a:lnSpc>
          <a:spcPts val="1900"/>
        </a:lnSpc>
        <a:spcBef>
          <a:spcPct val="0"/>
        </a:spcBef>
        <a:spcAft>
          <a:spcPts val="600"/>
        </a:spcAft>
        <a:buFont typeface="Lucida Grande" charset="0"/>
        <a:buChar char="»"/>
        <a:defRPr sz="1600">
          <a:solidFill>
            <a:schemeClr val="tx1"/>
          </a:solidFill>
          <a:latin typeface="+mn-lt"/>
          <a:ea typeface="+mn-ea"/>
        </a:defRPr>
      </a:lvl2pPr>
      <a:lvl3pPr marL="755650" indent="-250825" algn="l" defTabSz="457200" rtl="0" fontAlgn="base">
        <a:spcBef>
          <a:spcPct val="20000"/>
        </a:spcBef>
        <a:spcAft>
          <a:spcPct val="0"/>
        </a:spcAft>
        <a:buFont typeface="Lucida Grande" charset="0"/>
        <a:buChar char="»"/>
        <a:defRPr sz="1600">
          <a:solidFill>
            <a:schemeClr val="tx1"/>
          </a:solidFill>
          <a:latin typeface="+mn-lt"/>
          <a:ea typeface="+mn-ea"/>
        </a:defRPr>
      </a:lvl3pPr>
      <a:lvl4pPr marL="10064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4pPr>
      <a:lvl5pPr marL="10064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5pPr>
      <a:lvl6pPr marL="14636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6pPr>
      <a:lvl7pPr marL="19208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7pPr>
      <a:lvl8pPr marL="23780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8pPr>
      <a:lvl9pPr marL="2835275" indent="-228600" algn="l" defTabSz="457200" rtl="0" fontAlgn="base">
        <a:spcBef>
          <a:spcPct val="20000"/>
        </a:spcBef>
        <a:spcAft>
          <a:spcPct val="0"/>
        </a:spcAft>
        <a:buFont typeface="Lucida Grande" charset="0"/>
        <a:buChar char="⋄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79547" y="2268839"/>
            <a:ext cx="4091185" cy="312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67" b="1" dirty="0" smtClean="0">
                <a:latin typeface="+mj-lt"/>
              </a:rPr>
              <a:t>PALFINGER</a:t>
            </a:r>
          </a:p>
          <a:p>
            <a:r>
              <a:rPr lang="en-GB" sz="2667" b="1" dirty="0" smtClean="0">
                <a:latin typeface="+mj-lt"/>
              </a:rPr>
              <a:t>Continuation of growth</a:t>
            </a:r>
            <a:endParaRPr lang="en-GB" sz="2667" dirty="0" smtClean="0">
              <a:latin typeface="+mj-lt"/>
            </a:endParaRPr>
          </a:p>
          <a:p>
            <a:endParaRPr lang="en-GB" sz="2133" dirty="0" smtClean="0">
              <a:latin typeface="+mj-lt"/>
            </a:endParaRPr>
          </a:p>
          <a:p>
            <a:endParaRPr lang="en-GB" sz="2133" dirty="0" smtClean="0">
              <a:latin typeface="+mj-lt"/>
            </a:endParaRPr>
          </a:p>
          <a:p>
            <a:r>
              <a:rPr lang="en-GB" sz="2133" dirty="0" smtClean="0">
                <a:latin typeface="+mj-lt"/>
              </a:rPr>
              <a:t>Presentation on the results</a:t>
            </a:r>
          </a:p>
          <a:p>
            <a:r>
              <a:rPr lang="en-GB" sz="2133" dirty="0" smtClean="0">
                <a:latin typeface="+mj-lt"/>
              </a:rPr>
              <a:t>for the first half of 2018</a:t>
            </a:r>
            <a:br>
              <a:rPr lang="en-GB" sz="2133" dirty="0" smtClean="0">
                <a:latin typeface="+mj-lt"/>
              </a:rPr>
            </a:br>
            <a:r>
              <a:rPr lang="en-GB" sz="2133" dirty="0" smtClean="0">
                <a:latin typeface="+mj-lt"/>
              </a:rPr>
              <a:t>Luxembourg, 25 October </a:t>
            </a:r>
            <a:r>
              <a:rPr lang="en-GB" sz="2133" dirty="0" smtClean="0">
                <a:latin typeface="+mj-lt"/>
              </a:rPr>
              <a:t>2018</a:t>
            </a:r>
          </a:p>
          <a:p>
            <a:endParaRPr lang="de-DE" sz="21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61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Untertitel 1"/>
          <p:cNvSpPr>
            <a:spLocks/>
          </p:cNvSpPr>
          <p:nvPr/>
        </p:nvSpPr>
        <p:spPr bwMode="auto">
          <a:xfrm>
            <a:off x="1440000" y="2160000"/>
            <a:ext cx="8801100" cy="22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  <a:buSzPct val="100000"/>
            </a:pPr>
            <a:r>
              <a:rPr lang="de-DE" sz="3600" b="1" dirty="0" smtClean="0">
                <a:latin typeface="Arial" charset="0"/>
              </a:rPr>
              <a:t>SEA SEGMENT</a:t>
            </a:r>
            <a:endParaRPr lang="de-DE" sz="3600" b="1" dirty="0">
              <a:latin typeface="Arial" charset="0"/>
            </a:endParaRPr>
          </a:p>
        </p:txBody>
      </p:sp>
      <p:sp>
        <p:nvSpPr>
          <p:cNvPr id="94212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DCCB1E51-9B34-2340-BF79-5A5E3A189462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10</a:t>
            </a:fld>
            <a:endParaRPr lang="de-AT" sz="1200" b="1">
              <a:latin typeface="Arial" charset="0"/>
              <a:cs typeface="Arial" charset="0"/>
            </a:endParaRPr>
          </a:p>
        </p:txBody>
      </p:sp>
      <p:cxnSp>
        <p:nvCxnSpPr>
          <p:cNvPr id="4" name="Gerade Verbindung 32"/>
          <p:cNvCxnSpPr>
            <a:cxnSpLocks noChangeShapeType="1"/>
          </p:cNvCxnSpPr>
          <p:nvPr/>
        </p:nvCxnSpPr>
        <p:spPr bwMode="auto">
          <a:xfrm>
            <a:off x="680400" y="1080000"/>
            <a:ext cx="1089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11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>
          <a:xfrm>
            <a:off x="720000" y="540000"/>
            <a:ext cx="8833338" cy="541337"/>
          </a:xfrm>
        </p:spPr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PRODUCT PORTFOLIO SEA SEGMENT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27652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1EF313A2-9DB1-9445-813D-858AD4B73B0F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11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7619681" y="2564904"/>
            <a:ext cx="3511208" cy="3063476"/>
          </a:xfrm>
          <a:prstGeom prst="rect">
            <a:avLst/>
          </a:prstGeom>
          <a:solidFill>
            <a:srgbClr val="FFFFFF"/>
          </a:solidFill>
          <a:extLst/>
        </p:spPr>
        <p:txBody>
          <a:bodyPr/>
          <a:lstStyle>
            <a:lvl1pPr marL="250825" indent="-250825" algn="l" defTabSz="457200" rtl="0" eaLnBrk="0" fontAlgn="base" hangingPunct="0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03238" indent="-250825" algn="l" defTabSz="457200" rtl="0" eaLnBrk="0" fontAlgn="base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>
              <a:spcAft>
                <a:spcPts val="500"/>
              </a:spcAft>
              <a:buClr>
                <a:srgbClr val="0000FF"/>
              </a:buClr>
              <a:buBlip>
                <a:blip r:embed="rId3"/>
              </a:buBlip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Marine cranes</a:t>
            </a:r>
          </a:p>
          <a:p>
            <a:pPr marL="357188" indent="-357188" defTabSz="914400">
              <a:spcAft>
                <a:spcPts val="500"/>
              </a:spcAft>
              <a:buClr>
                <a:srgbClr val="0000FF"/>
              </a:buClr>
              <a:buBlip>
                <a:blip r:embed="rId3"/>
              </a:buBlip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Offshore cranes</a:t>
            </a:r>
          </a:p>
          <a:p>
            <a:pPr marL="357188" indent="-357188" defTabSz="914400">
              <a:spcAft>
                <a:spcPts val="500"/>
              </a:spcAft>
              <a:buClr>
                <a:srgbClr val="0000FF"/>
              </a:buClr>
              <a:buBlip>
                <a:blip r:embed="rId3"/>
              </a:buBlip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Wind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Lifesaving equipment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Winches &amp; handling solutions</a:t>
            </a:r>
            <a:endParaRPr lang="en-GB" sz="1600" dirty="0">
              <a:latin typeface="Arial" charset="0"/>
              <a:ea typeface="ＭＳ Ｐゴシック" charset="0"/>
            </a:endParaRPr>
          </a:p>
        </p:txBody>
      </p:sp>
      <p:cxnSp>
        <p:nvCxnSpPr>
          <p:cNvPr id="15" name="Gerade Verbindung 32"/>
          <p:cNvCxnSpPr>
            <a:cxnSpLocks noChangeShapeType="1"/>
          </p:cNvCxnSpPr>
          <p:nvPr/>
        </p:nvCxnSpPr>
        <p:spPr bwMode="auto">
          <a:xfrm>
            <a:off x="680400" y="1080000"/>
            <a:ext cx="1089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31489" y="1556792"/>
            <a:ext cx="66485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+mj-lt"/>
              </a:rPr>
              <a:t>PALFINGER MARINE is the leading manufacturer of high-end deck equipment in the maritime sector</a:t>
            </a: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57600"/>
            <a:ext cx="5976000" cy="34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1144800"/>
            <a:ext cx="10886400" cy="49464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334571" y="3749714"/>
            <a:ext cx="76468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700" dirty="0">
              <a:latin typeface="Calibri"/>
              <a:cs typeface="Calibri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5492751" y="3651251"/>
            <a:ext cx="136525" cy="317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419726" y="3654425"/>
            <a:ext cx="857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930901" y="3651251"/>
            <a:ext cx="136525" cy="317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5969000" y="3619502"/>
            <a:ext cx="95250" cy="3174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5984875" y="3578226"/>
            <a:ext cx="82550" cy="9525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051551" y="3536953"/>
            <a:ext cx="15875" cy="11747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064250" y="3463929"/>
            <a:ext cx="0" cy="4444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292358" y="9939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0FBE619A-F5C7-8E43-9EC3-F6BB25F7E3B2}" type="slidenum">
              <a:rPr lang="de-AT" sz="1200" b="1">
                <a:cs typeface="Arial" charset="0"/>
              </a:rPr>
              <a:pPr algn="r" defTabSz="914400" eaLnBrk="1" hangingPunct="1"/>
              <a:t>12</a:t>
            </a:fld>
            <a:endParaRPr lang="de-AT" sz="1200" b="1" dirty="0">
              <a:cs typeface="Arial" charset="0"/>
            </a:endParaRPr>
          </a:p>
        </p:txBody>
      </p:sp>
      <p:cxnSp>
        <p:nvCxnSpPr>
          <p:cNvPr id="33" name="Gerade Verbindung 32"/>
          <p:cNvCxnSpPr>
            <a:cxnSpLocks noChangeShapeType="1"/>
          </p:cNvCxnSpPr>
          <p:nvPr/>
        </p:nvCxnSpPr>
        <p:spPr bwMode="auto">
          <a:xfrm>
            <a:off x="680400" y="1080000"/>
            <a:ext cx="1089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itel 1"/>
          <p:cNvSpPr txBox="1">
            <a:spLocks/>
          </p:cNvSpPr>
          <p:nvPr/>
        </p:nvSpPr>
        <p:spPr bwMode="auto">
          <a:xfrm>
            <a:off x="695400" y="517322"/>
            <a:ext cx="7177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AT" dirty="0" smtClean="0">
                <a:latin typeface="Arial" charset="0"/>
                <a:ea typeface="ＭＳ Ｐゴシック" charset="0"/>
              </a:rPr>
              <a:t>GLOBAL </a:t>
            </a:r>
            <a:r>
              <a:rPr lang="de-AT" dirty="0">
                <a:latin typeface="Arial" charset="0"/>
                <a:ea typeface="ＭＳ Ｐゴシック" charset="0"/>
              </a:rPr>
              <a:t>FOOTPRINT – </a:t>
            </a:r>
            <a:r>
              <a:rPr lang="de-AT">
                <a:latin typeface="Arial" charset="0"/>
                <a:ea typeface="ＭＳ Ｐゴシック" charset="0"/>
              </a:rPr>
              <a:t>IN </a:t>
            </a:r>
            <a:r>
              <a:rPr lang="de-AT" smtClean="0">
                <a:latin typeface="Arial" charset="0"/>
                <a:ea typeface="ＭＳ Ｐゴシック" charset="0"/>
              </a:rPr>
              <a:t>SALES, SERVICE, </a:t>
            </a:r>
            <a:br>
              <a:rPr lang="de-AT" smtClean="0">
                <a:latin typeface="Arial" charset="0"/>
                <a:ea typeface="ＭＳ Ｐゴシック" charset="0"/>
              </a:rPr>
            </a:br>
            <a:r>
              <a:rPr lang="de-AT" dirty="0" smtClean="0">
                <a:latin typeface="Arial" charset="0"/>
                <a:ea typeface="ＭＳ Ｐゴシック" charset="0"/>
              </a:rPr>
              <a:t>PRODUCT DEVELOPMENT AND VALUE CREATION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225117" y="5453893"/>
            <a:ext cx="3402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 R&amp;D centres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 production sites SEA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26 service centres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(approx. 300 PALFINGER service staff)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51731" y="55733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5051731" y="5780741"/>
            <a:ext cx="108000" cy="108000"/>
          </a:xfrm>
          <a:prstGeom prst="ellipse">
            <a:avLst/>
          </a:prstGeom>
          <a:solidFill>
            <a:srgbClr val="FFE50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Bild 37" descr="Bildschirmfoto 2016-10-24 um 11.4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0" y="5979600"/>
            <a:ext cx="165657" cy="1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440000" y="1800000"/>
            <a:ext cx="9217025" cy="1923604"/>
          </a:xfrm>
          <a:prstGeom prst="rect">
            <a:avLst/>
          </a:prstGeom>
          <a:solidFill>
            <a:srgbClr val="FFFFFF"/>
          </a:solidFill>
          <a:extLst/>
        </p:spPr>
        <p:txBody>
          <a:bodyPr lIns="0" tIns="0" rIns="0" bIns="0">
            <a:spAutoFit/>
          </a:bodyPr>
          <a:lstStyle/>
          <a:p>
            <a:pPr marL="357188" indent="-357188" defTabSz="9144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Restructuring in full swing</a:t>
            </a:r>
          </a:p>
          <a:p>
            <a:pPr marL="644525" lvl="1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Revenue decreased by 11.0% to EUR 114.9 million</a:t>
            </a:r>
          </a:p>
          <a:p>
            <a:pPr marL="644525" lvl="1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Share of segment revenue in consolidated revenue thus shrank from 17.1% to 14.3% </a:t>
            </a:r>
          </a:p>
          <a:p>
            <a:pPr marL="644525" lvl="1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Business environment still difficult due to strained situation in the oil and gas industry </a:t>
            </a:r>
          </a:p>
          <a:p>
            <a:pPr marL="644525" lvl="1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For now, increase in oil price has positive impact on service business only</a:t>
            </a:r>
          </a:p>
          <a:p>
            <a:pPr marL="644525" lvl="1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Further evaluation of additional potential for increased earnings</a:t>
            </a:r>
            <a:endParaRPr lang="en-GB" strike="sngStrike" dirty="0">
              <a:latin typeface="Arial" charset="0"/>
              <a:ea typeface="ＭＳ Ｐゴシック" charset="0"/>
            </a:endParaRPr>
          </a:p>
        </p:txBody>
      </p:sp>
      <p:sp>
        <p:nvSpPr>
          <p:cNvPr id="33794" name="Titel 1"/>
          <p:cNvSpPr>
            <a:spLocks/>
          </p:cNvSpPr>
          <p:nvPr/>
        </p:nvSpPr>
        <p:spPr bwMode="auto">
          <a:xfrm>
            <a:off x="720000" y="540000"/>
            <a:ext cx="7177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AT" sz="1900" b="1" dirty="0">
                <a:latin typeface="+mn-lt"/>
              </a:rPr>
              <a:t>HIGHLIGHTS </a:t>
            </a:r>
            <a:r>
              <a:rPr lang="de-AT" sz="1900" b="1" dirty="0" smtClean="0">
                <a:latin typeface="+mn-lt"/>
              </a:rPr>
              <a:t>SEA SEGMENT</a:t>
            </a:r>
            <a:endParaRPr lang="de-AT" sz="1900" b="1" dirty="0">
              <a:latin typeface="+mn-lt"/>
            </a:endParaRPr>
          </a:p>
        </p:txBody>
      </p:sp>
      <p:sp>
        <p:nvSpPr>
          <p:cNvPr id="33795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8F5715CC-08CF-3A4A-A6EE-72F015106BFD}" type="slidenum">
              <a:rPr lang="de-AT" sz="1200" b="1">
                <a:cs typeface="Arial" charset="0"/>
              </a:rPr>
              <a:pPr algn="r" defTabSz="914400" eaLnBrk="1" hangingPunct="1"/>
              <a:t>13</a:t>
            </a:fld>
            <a:endParaRPr lang="de-AT" sz="1200" b="1">
              <a:cs typeface="Arial" charset="0"/>
            </a:endParaRPr>
          </a:p>
        </p:txBody>
      </p:sp>
      <p:cxnSp>
        <p:nvCxnSpPr>
          <p:cNvPr id="6" name="Gerade Verbindung 32"/>
          <p:cNvCxnSpPr>
            <a:cxnSpLocks noChangeShapeType="1"/>
          </p:cNvCxnSpPr>
          <p:nvPr/>
        </p:nvCxnSpPr>
        <p:spPr bwMode="auto">
          <a:xfrm>
            <a:off x="680400" y="1080000"/>
            <a:ext cx="1089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34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Untertitel 1"/>
          <p:cNvSpPr>
            <a:spLocks/>
          </p:cNvSpPr>
          <p:nvPr/>
        </p:nvSpPr>
        <p:spPr bwMode="auto">
          <a:xfrm>
            <a:off x="1589088" y="2324100"/>
            <a:ext cx="8801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  <a:buSzPct val="100000"/>
            </a:pPr>
            <a:endParaRPr lang="de-DE" sz="3600" b="1" dirty="0">
              <a:latin typeface="Arial" charset="0"/>
            </a:endParaRPr>
          </a:p>
          <a:p>
            <a:pPr>
              <a:lnSpc>
                <a:spcPts val="4000"/>
              </a:lnSpc>
              <a:buSzPct val="100000"/>
            </a:pPr>
            <a:r>
              <a:rPr lang="de-DE" sz="3600" b="1" dirty="0" smtClean="0">
                <a:latin typeface="Arial" charset="0"/>
              </a:rPr>
              <a:t>KEY FINANCIALS</a:t>
            </a:r>
            <a:endParaRPr lang="de-DE" sz="3600" b="1" dirty="0">
              <a:latin typeface="Arial" charset="0"/>
            </a:endParaRPr>
          </a:p>
          <a:p>
            <a:pPr>
              <a:lnSpc>
                <a:spcPts val="4000"/>
              </a:lnSpc>
              <a:buSzPct val="100000"/>
            </a:pPr>
            <a:endParaRPr lang="de-DE" sz="3600" b="1" dirty="0">
              <a:latin typeface="Arial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de-AT" sz="1200" b="1">
                <a:cs typeface="Arial" charset="0"/>
              </a:rPr>
              <a:t>15</a:t>
            </a:r>
            <a:endParaRPr lang="de-AT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/>
          </p:cNvSpPr>
          <p:nvPr/>
        </p:nvSpPr>
        <p:spPr bwMode="auto">
          <a:xfrm>
            <a:off x="720000" y="6192000"/>
            <a:ext cx="8513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0825" indent="-250825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de-AT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1)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Figures normalized (n) by restructuring costs</a:t>
            </a:r>
            <a:r>
              <a:rPr lang="de-AT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.</a:t>
            </a:r>
            <a:endParaRPr lang="de-AT" sz="10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dirty="0">
                <a:latin typeface="Arial" charset="0"/>
                <a:ea typeface="ＭＳ Ｐゴシック" charset="0"/>
              </a:rPr>
              <a:t>KEY FINANCIALS OF THE PALFINGER GROUP</a:t>
            </a:r>
          </a:p>
        </p:txBody>
      </p:sp>
      <p:graphicFrame>
        <p:nvGraphicFramePr>
          <p:cNvPr id="38975" name="Group 6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6676017"/>
              </p:ext>
            </p:extLst>
          </p:nvPr>
        </p:nvGraphicFramePr>
        <p:xfrm>
          <a:off x="1440000" y="1620000"/>
          <a:ext cx="8855078" cy="3984308"/>
        </p:xfrm>
        <a:graphic>
          <a:graphicData uri="http://schemas.openxmlformats.org/drawingml/2006/table">
            <a:tbl>
              <a:tblPr/>
              <a:tblGrid>
                <a:gridCol w="34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HY1 2016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HY1 2017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2F25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HY1 2018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52F25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Revenue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665.6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753.8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801.9</a:t>
                      </a:r>
                      <a:endParaRPr lang="de-DE" sz="1600" dirty="0">
                        <a:solidFill>
                          <a:srgbClr val="C52F25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+6.4%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EBITDAn</a:t>
                      </a:r>
                      <a:r>
                        <a:rPr kumimoji="0" lang="en-GB" sz="1600" b="0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93.2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105.5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110.0</a:t>
                      </a:r>
                      <a:endParaRPr lang="de-DE" sz="1600" dirty="0">
                        <a:solidFill>
                          <a:srgbClr val="C52F25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+4.3%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EBITDAn</a:t>
                      </a: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margin</a:t>
                      </a:r>
                      <a:r>
                        <a:rPr kumimoji="0" lang="en-GB" sz="1600" b="0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14.0%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14.0%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13.7</a:t>
                      </a:r>
                      <a:r>
                        <a:rPr lang="de-DE" sz="1600" dirty="0">
                          <a:solidFill>
                            <a:srgbClr val="C52F25"/>
                          </a:solidFill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EBITn</a:t>
                      </a:r>
                      <a:r>
                        <a:rPr kumimoji="0" lang="en-GB" sz="1600" b="0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71.4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77.1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83.5</a:t>
                      </a:r>
                      <a:endParaRPr lang="de-DE" sz="1600" dirty="0">
                        <a:solidFill>
                          <a:srgbClr val="C52F25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+8.3%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EBITn</a:t>
                      </a: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margin</a:t>
                      </a:r>
                      <a:r>
                        <a:rPr kumimoji="0" lang="en-GB" sz="1600" b="0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10.7%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10.2%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10.4</a:t>
                      </a:r>
                      <a:r>
                        <a:rPr lang="de-DE" sz="1600" dirty="0">
                          <a:solidFill>
                            <a:srgbClr val="C52F25"/>
                          </a:solidFill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–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EBIT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64.9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66.8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71.0</a:t>
                      </a:r>
                      <a:endParaRPr lang="de-DE" sz="1600" dirty="0">
                        <a:solidFill>
                          <a:srgbClr val="C52F25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6.3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Consolidated net result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 the period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39.7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38.6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C52F25"/>
                          </a:solidFill>
                        </a:rPr>
                        <a:t>35.2</a:t>
                      </a:r>
                      <a:endParaRPr lang="de-DE" sz="1600" dirty="0">
                        <a:solidFill>
                          <a:srgbClr val="C52F25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(8.8%)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68" name="Foliennummernplatzhalter 3"/>
          <p:cNvSpPr txBox="1">
            <a:spLocks noGrp="1"/>
          </p:cNvSpPr>
          <p:nvPr/>
        </p:nvSpPr>
        <p:spPr bwMode="auto">
          <a:xfrm>
            <a:off x="10800001" y="6408002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CDF91EAD-DCE1-8548-B9E9-F890213EC5DC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15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38969" name="Textplatzhalter 7"/>
          <p:cNvSpPr>
            <a:spLocks/>
          </p:cNvSpPr>
          <p:nvPr/>
        </p:nvSpPr>
        <p:spPr bwMode="auto">
          <a:xfrm>
            <a:off x="720001" y="6408002"/>
            <a:ext cx="8513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-US" sz="1200" dirty="0" smtClean="0">
                <a:latin typeface="Arial" charset="0"/>
              </a:rPr>
              <a:t>Acc. to IFRS in EUR million.</a:t>
            </a:r>
            <a:r>
              <a:rPr lang="de-AT" sz="1200" dirty="0">
                <a:latin typeface="Arial" charset="0"/>
              </a:rPr>
              <a:t>	</a:t>
            </a:r>
            <a:r>
              <a:rPr lang="en-US" sz="1200" dirty="0" smtClean="0">
                <a:latin typeface="Arial" charset="0"/>
              </a:rPr>
              <a:t>Minor rounding differences may occur.</a:t>
            </a:r>
            <a:endParaRPr lang="de-AT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710189" y="3456000"/>
            <a:ext cx="237383" cy="15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08154" y="3139239"/>
            <a:ext cx="240605" cy="1837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914934" y="2924944"/>
            <a:ext cx="226539" cy="205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519145" y="2588400"/>
            <a:ext cx="226948" cy="239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9109102" y="2564904"/>
            <a:ext cx="243279" cy="24102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863752" y="5039483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HY1 2015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79576" y="5039482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HY1 2014</a:t>
            </a:r>
          </a:p>
        </p:txBody>
      </p:sp>
      <p:sp>
        <p:nvSpPr>
          <p:cNvPr id="103426" name="Titel 9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RETURN ON CAPITAL EMPLOYED</a:t>
            </a:r>
            <a:endParaRPr lang="de-AT" dirty="0">
              <a:solidFill>
                <a:srgbClr val="336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436" name="Textplatzhalter 2"/>
          <p:cNvSpPr>
            <a:spLocks/>
          </p:cNvSpPr>
          <p:nvPr/>
        </p:nvSpPr>
        <p:spPr bwMode="auto">
          <a:xfrm>
            <a:off x="1641477" y="557688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23850" indent="-32385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endParaRPr lang="de-AT" sz="4000" dirty="0">
              <a:solidFill>
                <a:srgbClr val="C52F25"/>
              </a:solidFill>
              <a:latin typeface="Wingdings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2664000" y="4487865"/>
            <a:ext cx="1522800" cy="50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4269162" y="4437112"/>
            <a:ext cx="1518082" cy="101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473536" y="4538619"/>
            <a:ext cx="15132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870349" y="4437112"/>
            <a:ext cx="1521795" cy="101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8688288" y="5039484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HY1 2018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447928" y="5042645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HY1 2016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104112" y="5039484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HY1 2017</a:t>
            </a:r>
          </a:p>
        </p:txBody>
      </p:sp>
      <p:sp>
        <p:nvSpPr>
          <p:cNvPr id="31" name="Textplatzhalter 7"/>
          <p:cNvSpPr>
            <a:spLocks/>
          </p:cNvSpPr>
          <p:nvPr/>
        </p:nvSpPr>
        <p:spPr bwMode="auto">
          <a:xfrm>
            <a:off x="720001" y="6408002"/>
            <a:ext cx="8513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-US" sz="1200" dirty="0" smtClean="0">
                <a:latin typeface="+mn-lt"/>
              </a:rPr>
              <a:t>Acc. to IFRS in EUR million.</a:t>
            </a:r>
            <a:r>
              <a:rPr lang="de-AT" sz="1200" dirty="0">
                <a:latin typeface="+mn-lt"/>
              </a:rPr>
              <a:t>	</a:t>
            </a:r>
            <a:r>
              <a:rPr lang="en-US" sz="1200" dirty="0" smtClean="0">
                <a:latin typeface="+mn-lt"/>
              </a:rPr>
              <a:t>Minor rounding differences may occur.</a:t>
            </a:r>
            <a:endParaRPr lang="de-AT" sz="1200" dirty="0">
              <a:latin typeface="+mn-lt"/>
            </a:endParaRPr>
          </a:p>
        </p:txBody>
      </p:sp>
      <p:sp>
        <p:nvSpPr>
          <p:cNvPr id="32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de-AT" sz="1200" b="1">
                <a:cs typeface="Arial" charset="0"/>
              </a:rPr>
              <a:t>19</a:t>
            </a:r>
            <a:endParaRPr lang="de-AT" sz="1200" b="1" dirty="0">
              <a:cs typeface="Arial" charset="0"/>
            </a:endParaRPr>
          </a:p>
        </p:txBody>
      </p:sp>
      <p:sp>
        <p:nvSpPr>
          <p:cNvPr id="29" name="Rechteck 5"/>
          <p:cNvSpPr>
            <a:spLocks noChangeArrowheads="1"/>
          </p:cNvSpPr>
          <p:nvPr/>
        </p:nvSpPr>
        <p:spPr bwMode="auto">
          <a:xfrm>
            <a:off x="1440002" y="5652935"/>
            <a:ext cx="10200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52F25"/>
                </a:solidFill>
                <a:latin typeface="Arial"/>
                <a:cs typeface="Arial"/>
              </a:rPr>
              <a:t>Increase in ROCE due to optimized capital </a:t>
            </a:r>
            <a:r>
              <a:rPr lang="en-GB" sz="2000" dirty="0" smtClean="0">
                <a:solidFill>
                  <a:srgbClr val="C52F25"/>
                </a:solidFill>
                <a:latin typeface="Arial"/>
                <a:cs typeface="Arial"/>
              </a:rPr>
              <a:t>employment</a:t>
            </a:r>
            <a:endParaRPr lang="en-GB" sz="2000" dirty="0">
              <a:solidFill>
                <a:srgbClr val="C52F25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55210" y="220486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/>
                <a:cs typeface="Arial"/>
              </a:rPr>
              <a:t>1,104</a:t>
            </a:r>
            <a:endParaRPr lang="de-DE" sz="1600" dirty="0">
              <a:latin typeface="Arial"/>
              <a:cs typeface="Arial"/>
            </a:endParaRPr>
          </a:p>
        </p:txBody>
      </p:sp>
      <p:graphicFrame>
        <p:nvGraphicFramePr>
          <p:cNvPr id="2" name="Inhaltsplatzhalt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17415"/>
              </p:ext>
            </p:extLst>
          </p:nvPr>
        </p:nvGraphicFramePr>
        <p:xfrm>
          <a:off x="1476955" y="1808894"/>
          <a:ext cx="11318406" cy="376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platzhalter 3"/>
          <p:cNvSpPr>
            <a:spLocks/>
          </p:cNvSpPr>
          <p:nvPr/>
        </p:nvSpPr>
        <p:spPr bwMode="auto">
          <a:xfrm>
            <a:off x="720000" y="6192000"/>
            <a:ext cx="8513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0825" indent="-250825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de-AT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1) Average of the previous 12 months.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852764" y="1901823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+mn-lt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8386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INVESTMENTS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102404" name="Foliennummernplatzhalter 3"/>
          <p:cNvSpPr txBox="1">
            <a:spLocks noGrp="1"/>
          </p:cNvSpPr>
          <p:nvPr/>
        </p:nvSpPr>
        <p:spPr bwMode="auto">
          <a:xfrm>
            <a:off x="10800001" y="6408002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6DD78423-2396-984C-B1B0-0D33E58B86ED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17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102405" name="Textplatzhalter 7"/>
          <p:cNvSpPr>
            <a:spLocks/>
          </p:cNvSpPr>
          <p:nvPr/>
        </p:nvSpPr>
        <p:spPr bwMode="auto">
          <a:xfrm>
            <a:off x="720001" y="6408002"/>
            <a:ext cx="8513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-US" sz="1200" dirty="0" smtClean="0">
                <a:latin typeface="Arial" charset="0"/>
              </a:rPr>
              <a:t>Acc. to IFRS in EUR million.</a:t>
            </a:r>
            <a:r>
              <a:rPr lang="de-AT" sz="1200" dirty="0">
                <a:latin typeface="Arial" charset="0"/>
              </a:rPr>
              <a:t>	</a:t>
            </a:r>
            <a:r>
              <a:rPr lang="en-US" sz="1200" dirty="0" smtClean="0">
                <a:latin typeface="Arial" charset="0"/>
              </a:rPr>
              <a:t>Minor rounding differences may occur.</a:t>
            </a:r>
            <a:endParaRPr lang="de-AT" sz="1200" dirty="0">
              <a:latin typeface="Arial" charset="0"/>
            </a:endParaRPr>
          </a:p>
        </p:txBody>
      </p:sp>
      <p:sp>
        <p:nvSpPr>
          <p:cNvPr id="22" name="Textplatzhalter 2"/>
          <p:cNvSpPr>
            <a:spLocks/>
          </p:cNvSpPr>
          <p:nvPr/>
        </p:nvSpPr>
        <p:spPr bwMode="auto">
          <a:xfrm>
            <a:off x="1641478" y="557688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23850" indent="-32385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endParaRPr lang="de-AT" sz="4000" dirty="0">
              <a:solidFill>
                <a:srgbClr val="C52F25"/>
              </a:solidFill>
              <a:latin typeface="Wingdings" charset="0"/>
            </a:endParaRPr>
          </a:p>
        </p:txBody>
      </p:sp>
      <p:sp>
        <p:nvSpPr>
          <p:cNvPr id="13" name="Rechteck 5"/>
          <p:cNvSpPr>
            <a:spLocks noChangeArrowheads="1"/>
          </p:cNvSpPr>
          <p:nvPr/>
        </p:nvSpPr>
        <p:spPr bwMode="auto">
          <a:xfrm>
            <a:off x="1440001" y="5652000"/>
            <a:ext cx="9984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52F25"/>
                </a:solidFill>
                <a:latin typeface="Arial"/>
                <a:cs typeface="Arial"/>
              </a:rPr>
              <a:t>Enlargement of production capacities and replacement </a:t>
            </a:r>
            <a:r>
              <a:rPr lang="en-GB" sz="2000" dirty="0" smtClean="0">
                <a:solidFill>
                  <a:srgbClr val="C52F25"/>
                </a:solidFill>
                <a:latin typeface="Arial"/>
                <a:cs typeface="Arial"/>
              </a:rPr>
              <a:t>investments</a:t>
            </a:r>
            <a:endParaRPr lang="en-GB" sz="2000" dirty="0">
              <a:solidFill>
                <a:srgbClr val="C52F25"/>
              </a:solidFill>
              <a:latin typeface="Arial"/>
              <a:cs typeface="Arial"/>
            </a:endParaRPr>
          </a:p>
        </p:txBody>
      </p:sp>
      <p:graphicFrame>
        <p:nvGraphicFramePr>
          <p:cNvPr id="8" name="Inhaltsplatzhalter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926192"/>
              </p:ext>
            </p:extLst>
          </p:nvPr>
        </p:nvGraphicFramePr>
        <p:xfrm>
          <a:off x="1440000" y="1800000"/>
          <a:ext cx="1006475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3"/>
          <p:cNvSpPr>
            <a:spLocks/>
          </p:cNvSpPr>
          <p:nvPr/>
        </p:nvSpPr>
        <p:spPr bwMode="auto">
          <a:xfrm>
            <a:off x="720000" y="6192000"/>
            <a:ext cx="8513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0825" indent="-250825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de-AT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1) 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Adjusted by acquisition of interest in SANY, total: </a:t>
            </a:r>
            <a:r>
              <a:rPr lang="en-GB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EUR </a:t>
            </a:r>
            <a:r>
              <a:rPr lang="de-AT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145.6 </a:t>
            </a:r>
            <a:r>
              <a:rPr lang="de-AT" sz="10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million</a:t>
            </a:r>
            <a:endParaRPr lang="de-AT" sz="10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9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GEARING RATIO AND EQUITY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103429" name="Foliennummernplatzhalter 3"/>
          <p:cNvSpPr txBox="1">
            <a:spLocks noGrp="1"/>
          </p:cNvSpPr>
          <p:nvPr/>
        </p:nvSpPr>
        <p:spPr bwMode="auto">
          <a:xfrm>
            <a:off x="10800001" y="6408002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FE6CEDE9-5C92-5343-8789-67260F929547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18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103430" name="Textplatzhalter 7"/>
          <p:cNvSpPr>
            <a:spLocks/>
          </p:cNvSpPr>
          <p:nvPr/>
        </p:nvSpPr>
        <p:spPr bwMode="auto">
          <a:xfrm>
            <a:off x="720001" y="6408002"/>
            <a:ext cx="8513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-US" sz="1200" dirty="0" smtClean="0">
                <a:latin typeface="Arial" charset="0"/>
              </a:rPr>
              <a:t>Acc. to IFRS in EUR million.</a:t>
            </a:r>
            <a:r>
              <a:rPr lang="de-AT" sz="1200" dirty="0">
                <a:latin typeface="Arial" charset="0"/>
              </a:rPr>
              <a:t>	</a:t>
            </a:r>
            <a:r>
              <a:rPr lang="en-US" sz="1200" dirty="0" smtClean="0">
                <a:latin typeface="Arial" charset="0"/>
              </a:rPr>
              <a:t>Minor rounding differences may occur.</a:t>
            </a:r>
            <a:endParaRPr lang="de-AT" sz="1200" dirty="0">
              <a:latin typeface="Arial" charset="0"/>
            </a:endParaRPr>
          </a:p>
        </p:txBody>
      </p:sp>
      <p:sp>
        <p:nvSpPr>
          <p:cNvPr id="15" name="Rechteck 5"/>
          <p:cNvSpPr>
            <a:spLocks noChangeArrowheads="1"/>
          </p:cNvSpPr>
          <p:nvPr/>
        </p:nvSpPr>
        <p:spPr bwMode="auto">
          <a:xfrm>
            <a:off x="1440002" y="5652935"/>
            <a:ext cx="10200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52F25"/>
                </a:solidFill>
                <a:latin typeface="Arial"/>
                <a:cs typeface="Arial"/>
              </a:rPr>
              <a:t>Substantial improvement of balance sheet structure</a:t>
            </a:r>
            <a:endParaRPr lang="de-DE" sz="2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7" name="Inhaltsplatzhalter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1349453"/>
              </p:ext>
            </p:extLst>
          </p:nvPr>
        </p:nvGraphicFramePr>
        <p:xfrm>
          <a:off x="1440000" y="1800000"/>
          <a:ext cx="11501897" cy="35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8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FINANCING STRUCTURE AS AT 30 JUNE 2018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5941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12293"/>
              </p:ext>
            </p:extLst>
          </p:nvPr>
        </p:nvGraphicFramePr>
        <p:xfrm>
          <a:off x="6168008" y="1988840"/>
          <a:ext cx="4613945" cy="3706373"/>
        </p:xfrm>
        <a:graphic>
          <a:graphicData uri="http://schemas.openxmlformats.org/drawingml/2006/table">
            <a:tbl>
              <a:tblPr/>
              <a:tblGrid>
                <a:gridCol w="297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Financial liabilities (FL)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EUR 579.8m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Ø Interest rate FL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1.75%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Ø Remaining time to </a:t>
                      </a:r>
                      <a:b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maturity FL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3.52 years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Cash equivalents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EUR 28.4m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Net debt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EUR 520.0m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Equity ratio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37.2%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Gearing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86.9%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Net debt/EBITDA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2.97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170" name="Foliennummernplatzhalter 3"/>
          <p:cNvSpPr txBox="1">
            <a:spLocks noGrp="1"/>
          </p:cNvSpPr>
          <p:nvPr/>
        </p:nvSpPr>
        <p:spPr bwMode="auto">
          <a:xfrm>
            <a:off x="10800001" y="6408002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01A806D3-ABB8-7646-9407-CDD7DEB915CA}" type="slidenum">
              <a:rPr lang="de-AT" sz="1200" b="1">
                <a:cs typeface="Arial" charset="0"/>
              </a:rPr>
              <a:pPr algn="r" defTabSz="914400" eaLnBrk="1" hangingPunct="1"/>
              <a:t>19</a:t>
            </a:fld>
            <a:endParaRPr lang="de-AT" sz="1200" b="1">
              <a:cs typeface="Arial" charset="0"/>
            </a:endParaRPr>
          </a:p>
        </p:txBody>
      </p:sp>
      <p:graphicFrame>
        <p:nvGraphicFramePr>
          <p:cNvPr id="7" name="Inhaltsplatzhalt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074"/>
              </p:ext>
            </p:extLst>
          </p:nvPr>
        </p:nvGraphicFramePr>
        <p:xfrm>
          <a:off x="720001" y="1603465"/>
          <a:ext cx="6277652" cy="448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23392" y="5785519"/>
            <a:ext cx="131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Maturity</a:t>
            </a:r>
            <a:endParaRPr lang="de-DE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platzhalter 7"/>
          <p:cNvSpPr>
            <a:spLocks/>
          </p:cNvSpPr>
          <p:nvPr/>
        </p:nvSpPr>
        <p:spPr bwMode="auto">
          <a:xfrm>
            <a:off x="720001" y="6408002"/>
            <a:ext cx="8513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-US" sz="1200" dirty="0" smtClean="0">
                <a:latin typeface="Arial" charset="0"/>
              </a:rPr>
              <a:t>Acc. to IFRS in EUR million.</a:t>
            </a:r>
            <a:r>
              <a:rPr lang="de-AT" sz="1200" dirty="0">
                <a:latin typeface="Arial" charset="0"/>
              </a:rPr>
              <a:t>	</a:t>
            </a:r>
            <a:r>
              <a:rPr lang="en-US" sz="1200" dirty="0" smtClean="0">
                <a:latin typeface="Arial" charset="0"/>
              </a:rPr>
              <a:t>Minor rounding differences may occur.</a:t>
            </a:r>
            <a:endParaRPr lang="de-AT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6416599" y="3408470"/>
            <a:ext cx="4695900" cy="2583047"/>
          </a:xfrm>
          <a:prstGeom prst="rect">
            <a:avLst/>
          </a:prstGeom>
          <a:solidFill>
            <a:srgbClr val="FFFFFF"/>
          </a:solidFill>
          <a:extLst/>
        </p:spPr>
        <p:txBody>
          <a:bodyPr/>
          <a:lstStyle>
            <a:lvl1pPr marL="250825" indent="-250825" algn="l" defTabSz="457200" rtl="0" eaLnBrk="0" fontAlgn="base" hangingPunct="0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03238" indent="-250825" algn="l" defTabSz="457200" rtl="0" eaLnBrk="0" fontAlgn="base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>
              <a:spcAft>
                <a:spcPts val="500"/>
              </a:spcAft>
              <a:buClr>
                <a:srgbClr val="E2000E"/>
              </a:buClr>
              <a:buFontTx/>
              <a:buBlip>
                <a:blip r:embed="rId3"/>
              </a:buBlip>
              <a:defRPr/>
            </a:pPr>
            <a:r>
              <a:rPr lang="en-GB" dirty="0">
                <a:solidFill>
                  <a:srgbClr val="000000"/>
                </a:solidFill>
              </a:rPr>
              <a:t>SEA: approx. EUR 0.2bn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smtClean="0">
                <a:solidFill>
                  <a:srgbClr val="000000"/>
                </a:solidFill>
              </a:rPr>
              <a:t>1,700 </a:t>
            </a:r>
            <a:r>
              <a:rPr lang="en-GB" dirty="0">
                <a:solidFill>
                  <a:srgbClr val="000000"/>
                </a:solidFill>
              </a:rPr>
              <a:t>employees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26 service centres worldwide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Global market leader for lifesaving equipment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Leading position in cranes </a:t>
            </a:r>
            <a:r>
              <a:rPr lang="en-GB">
                <a:solidFill>
                  <a:srgbClr val="000000"/>
                </a:solidFill>
              </a:rPr>
              <a:t>for </a:t>
            </a:r>
            <a:r>
              <a:rPr lang="en-GB" smtClean="0">
                <a:solidFill>
                  <a:srgbClr val="000000"/>
                </a:solidFill>
              </a:rPr>
              <a:t>ships, </a:t>
            </a:r>
            <a:r>
              <a:rPr lang="en-GB" dirty="0">
                <a:solidFill>
                  <a:srgbClr val="000000"/>
                </a:solidFill>
              </a:rPr>
              <a:t>offshore installations and offshore wind farms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446175" y="3408470"/>
            <a:ext cx="4728008" cy="2583047"/>
          </a:xfrm>
          <a:prstGeom prst="rect">
            <a:avLst/>
          </a:prstGeom>
          <a:solidFill>
            <a:srgbClr val="FFFFFF"/>
          </a:solidFill>
          <a:extLst/>
        </p:spPr>
        <p:txBody>
          <a:bodyPr/>
          <a:lstStyle>
            <a:lvl1pPr marL="250825" indent="-250825" algn="l" defTabSz="457200" rtl="0" eaLnBrk="0" fontAlgn="base" hangingPunct="0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03238" indent="-250825" algn="l" defTabSz="457200" rtl="0" eaLnBrk="0" fontAlgn="base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>
              <a:spcAft>
                <a:spcPts val="500"/>
              </a:spcAft>
              <a:buClr>
                <a:srgbClr val="E2000E"/>
              </a:buClr>
              <a:buFontTx/>
              <a:buBlip>
                <a:blip r:embed="rId3"/>
              </a:buBlip>
              <a:defRPr/>
            </a:pPr>
            <a:r>
              <a:rPr lang="en-GB" dirty="0">
                <a:solidFill>
                  <a:srgbClr val="000000"/>
                </a:solidFill>
              </a:rPr>
              <a:t>LAND: approx. EUR 1.2bn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smtClean="0">
                <a:solidFill>
                  <a:srgbClr val="000000"/>
                </a:solidFill>
              </a:rPr>
              <a:t>8,200 </a:t>
            </a:r>
            <a:r>
              <a:rPr lang="en-GB" dirty="0">
                <a:solidFill>
                  <a:srgbClr val="000000"/>
                </a:solidFill>
              </a:rPr>
              <a:t>employees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smtClean="0">
                <a:solidFill>
                  <a:srgbClr val="000000"/>
                </a:solidFill>
              </a:rPr>
              <a:t>5,000 </a:t>
            </a:r>
            <a:r>
              <a:rPr lang="en-GB" dirty="0">
                <a:solidFill>
                  <a:srgbClr val="000000"/>
                </a:solidFill>
              </a:rPr>
              <a:t>service centres worldwide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Global market leader for </a:t>
            </a:r>
            <a:r>
              <a:rPr lang="en-GB">
                <a:solidFill>
                  <a:srgbClr val="000000"/>
                </a:solidFill>
              </a:rPr>
              <a:t>loader </a:t>
            </a:r>
            <a:r>
              <a:rPr lang="en-GB" smtClean="0">
                <a:solidFill>
                  <a:srgbClr val="000000"/>
                </a:solidFill>
              </a:rPr>
              <a:t>cranes, </a:t>
            </a:r>
            <a:r>
              <a:rPr lang="en-GB" dirty="0" err="1">
                <a:solidFill>
                  <a:srgbClr val="000000"/>
                </a:solidFill>
              </a:rPr>
              <a:t>hooklifts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and </a:t>
            </a:r>
            <a:r>
              <a:rPr lang="en-GB" smtClean="0">
                <a:solidFill>
                  <a:srgbClr val="000000"/>
                </a:solidFill>
              </a:rPr>
              <a:t>skiploaders, </a:t>
            </a:r>
            <a:r>
              <a:rPr lang="en-GB" dirty="0">
                <a:solidFill>
                  <a:srgbClr val="000000"/>
                </a:solidFill>
              </a:rPr>
              <a:t>timber and </a:t>
            </a:r>
            <a:r>
              <a:rPr lang="en-GB">
                <a:solidFill>
                  <a:srgbClr val="000000"/>
                </a:solidFill>
              </a:rPr>
              <a:t>recycling </a:t>
            </a:r>
            <a:r>
              <a:rPr lang="en-GB" smtClean="0">
                <a:solidFill>
                  <a:srgbClr val="000000"/>
                </a:solidFill>
              </a:rPr>
              <a:t>cranes, </a:t>
            </a:r>
            <a:r>
              <a:rPr lang="en-GB" dirty="0">
                <a:solidFill>
                  <a:srgbClr val="000000"/>
                </a:solidFill>
              </a:rPr>
              <a:t>and railway systems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Top 3 worldwide for tail lifts and truck mounted forklifts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1440000" y="1533277"/>
            <a:ext cx="9398000" cy="1629000"/>
          </a:xfrm>
          <a:prstGeom prst="rect">
            <a:avLst/>
          </a:prstGeom>
          <a:solidFill>
            <a:srgbClr val="FFFFFF"/>
          </a:solidFill>
          <a:extLst/>
        </p:spPr>
        <p:txBody>
          <a:bodyPr/>
          <a:lstStyle>
            <a:lvl1pPr marL="250825" indent="-250825" algn="l" defTabSz="457200" rtl="0" eaLnBrk="0" fontAlgn="base" hangingPunct="0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03238" indent="-250825" algn="l" defTabSz="457200" rtl="0" eaLnBrk="0" fontAlgn="base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>
              <a:spcAft>
                <a:spcPts val="500"/>
              </a:spcAft>
              <a:buClr>
                <a:srgbClr val="E2000E"/>
              </a:buClr>
              <a:buFontTx/>
              <a:buBlip>
                <a:blip r:embed="rId3"/>
              </a:buBlip>
              <a:defRPr/>
            </a:pPr>
            <a:r>
              <a:rPr lang="en-GB" b="1" dirty="0">
                <a:solidFill>
                  <a:srgbClr val="000000"/>
                </a:solidFill>
              </a:rPr>
              <a:t>Global market leader</a:t>
            </a:r>
          </a:p>
          <a:p>
            <a:pPr marL="357188" indent="-357188" defTabSz="914400">
              <a:spcAft>
                <a:spcPts val="500"/>
              </a:spcAft>
              <a:buClr>
                <a:srgbClr val="E2000E"/>
              </a:buClr>
              <a:buFontTx/>
              <a:buBlip>
                <a:blip r:embed="rId3"/>
              </a:buBlip>
              <a:defRPr/>
            </a:pPr>
            <a:r>
              <a:rPr lang="en-GB" b="1" dirty="0">
                <a:solidFill>
                  <a:srgbClr val="000000"/>
                </a:solidFill>
              </a:rPr>
              <a:t>Revenue: approx. EUR </a:t>
            </a:r>
            <a:r>
              <a:rPr lang="en-GB" b="1" dirty="0" smtClean="0">
                <a:solidFill>
                  <a:srgbClr val="000000"/>
                </a:solidFill>
              </a:rPr>
              <a:t>1.5bn, 10,212 </a:t>
            </a:r>
            <a:r>
              <a:rPr lang="en-GB" b="1" dirty="0">
                <a:solidFill>
                  <a:srgbClr val="000000"/>
                </a:solidFill>
              </a:rPr>
              <a:t>employees (year end 2017)</a:t>
            </a:r>
          </a:p>
          <a:p>
            <a:pPr marL="620713" lvl="1" indent="-261938" defTabSz="914400">
              <a:spcBef>
                <a:spcPts val="0"/>
              </a:spcBef>
              <a:buClr>
                <a:srgbClr val="C52F25"/>
              </a:buClr>
              <a:defRPr/>
            </a:pPr>
            <a:r>
              <a:rPr lang="en-GB" b="1" dirty="0">
                <a:solidFill>
                  <a:srgbClr val="000000"/>
                </a:solidFill>
              </a:rPr>
              <a:t>39 production sites</a:t>
            </a:r>
          </a:p>
          <a:p>
            <a:pPr marL="357188" indent="-357188" defTabSz="914400">
              <a:spcAft>
                <a:spcPts val="500"/>
              </a:spcAft>
              <a:buClr>
                <a:srgbClr val="E2000E"/>
              </a:buClr>
              <a:buFontTx/>
              <a:buBlip>
                <a:blip r:embed="rId3"/>
              </a:buBlip>
              <a:defRPr/>
            </a:pPr>
            <a:r>
              <a:rPr lang="en-GB" b="1" dirty="0">
                <a:solidFill>
                  <a:srgbClr val="000000"/>
                </a:solidFill>
              </a:rPr>
              <a:t>60.9% EMEA – 23.6% Americas – 15.5% Asia and </a:t>
            </a:r>
            <a:r>
              <a:rPr lang="en-GB" b="1" dirty="0" smtClean="0">
                <a:solidFill>
                  <a:srgbClr val="000000"/>
                </a:solidFill>
              </a:rPr>
              <a:t>Pacific, </a:t>
            </a:r>
            <a:r>
              <a:rPr lang="en-GB" b="1" dirty="0">
                <a:solidFill>
                  <a:srgbClr val="000000"/>
                </a:solidFill>
              </a:rPr>
              <a:t>CIS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720000" y="540000"/>
            <a:ext cx="7177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AT" dirty="0" smtClean="0">
                <a:solidFill>
                  <a:srgbClr val="000000"/>
                </a:solidFill>
              </a:rPr>
              <a:t>THE </a:t>
            </a:r>
            <a:r>
              <a:rPr lang="de-AT" dirty="0">
                <a:solidFill>
                  <a:srgbClr val="000000"/>
                </a:solidFill>
              </a:rPr>
              <a:t>PALFINGER </a:t>
            </a:r>
            <a:r>
              <a:rPr lang="de-AT" dirty="0" smtClean="0">
                <a:solidFill>
                  <a:srgbClr val="000000"/>
                </a:solidFill>
              </a:rPr>
              <a:t>GROUP </a:t>
            </a:r>
            <a:r>
              <a:rPr lang="de-AT" dirty="0">
                <a:solidFill>
                  <a:srgbClr val="000000"/>
                </a:solidFill>
              </a:rPr>
              <a:t>– </a:t>
            </a:r>
            <a:r>
              <a:rPr lang="de-AT" dirty="0" smtClean="0">
                <a:solidFill>
                  <a:srgbClr val="000000"/>
                </a:solidFill>
              </a:rPr>
              <a:t> AN OVERVIEW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0FBE619A-F5C7-8E43-9EC3-F6BB25F7E3B2}" type="slidenum">
              <a:rPr lang="de-AT" sz="1200" b="1">
                <a:solidFill>
                  <a:srgbClr val="000000"/>
                </a:solidFill>
                <a:cs typeface="Arial" charset="0"/>
              </a:rPr>
              <a:pPr algn="r" defTabSz="914400" eaLnBrk="1" hangingPunct="1"/>
              <a:t>2</a:t>
            </a:fld>
            <a:endParaRPr lang="de-AT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hteck 5"/>
          <p:cNvSpPr>
            <a:spLocks noChangeArrowheads="1"/>
          </p:cNvSpPr>
          <p:nvPr/>
        </p:nvSpPr>
        <p:spPr bwMode="auto">
          <a:xfrm>
            <a:off x="1434633" y="5949280"/>
            <a:ext cx="10128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E2001A"/>
              </a:buClr>
            </a:pPr>
            <a:r>
              <a:rPr lang="en-US" sz="2000" dirty="0">
                <a:solidFill>
                  <a:srgbClr val="C52F25"/>
                </a:solidFill>
                <a:latin typeface="Arial"/>
                <a:cs typeface="Arial" charset="0"/>
              </a:rPr>
              <a:t>World’s leading supplier </a:t>
            </a:r>
            <a:r>
              <a:rPr lang="en-US" sz="2000">
                <a:solidFill>
                  <a:srgbClr val="C52F25"/>
                </a:solidFill>
                <a:latin typeface="Arial"/>
                <a:cs typeface="Arial" charset="0"/>
              </a:rPr>
              <a:t>of </a:t>
            </a:r>
            <a:r>
              <a:rPr lang="en-US" sz="2000" smtClean="0">
                <a:solidFill>
                  <a:srgbClr val="C52F25"/>
                </a:solidFill>
                <a:latin typeface="Arial"/>
                <a:cs typeface="Arial" charset="0"/>
              </a:rPr>
              <a:t>loading, </a:t>
            </a:r>
            <a:r>
              <a:rPr lang="en-US" sz="2000" dirty="0">
                <a:solidFill>
                  <a:srgbClr val="C52F25"/>
                </a:solidFill>
                <a:latin typeface="Arial"/>
                <a:cs typeface="Arial" charset="0"/>
              </a:rPr>
              <a:t>lifting and handling systems</a:t>
            </a:r>
          </a:p>
        </p:txBody>
      </p:sp>
    </p:spTree>
    <p:extLst>
      <p:ext uri="{BB962C8B-B14F-4D97-AF65-F5344CB8AC3E}">
        <p14:creationId xmlns:p14="http://schemas.microsoft.com/office/powerpoint/2010/main" val="933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Untertitel 1"/>
          <p:cNvSpPr>
            <a:spLocks/>
          </p:cNvSpPr>
          <p:nvPr/>
        </p:nvSpPr>
        <p:spPr bwMode="auto">
          <a:xfrm>
            <a:off x="1589088" y="2324100"/>
            <a:ext cx="8801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  <a:buSzPct val="100000"/>
            </a:pPr>
            <a:r>
              <a:rPr lang="de-DE" sz="3600" b="1" dirty="0" smtClean="0">
                <a:latin typeface="Arial" charset="0"/>
              </a:rPr>
              <a:t>OUTLOOK</a:t>
            </a:r>
            <a:endParaRPr lang="de-DE" sz="3600" b="1" dirty="0">
              <a:latin typeface="Arial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de-AT" sz="1200" b="1">
                <a:cs typeface="Arial" charset="0"/>
              </a:rPr>
              <a:t>24</a:t>
            </a:r>
            <a:endParaRPr lang="de-AT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>
                <a:latin typeface="Arial" charset="0"/>
                <a:ea typeface="ＭＳ Ｐゴシック" charset="0"/>
              </a:rPr>
              <a:t>OUTLOOK AND OBJECTIVES</a:t>
            </a:r>
            <a:endParaRPr lang="de-AT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035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D8F75787-8887-D346-9A4A-377373882B29}" type="slidenum">
              <a:rPr lang="de-AT" sz="1200" b="1">
                <a:cs typeface="Arial" charset="0"/>
              </a:rPr>
              <a:pPr algn="r" defTabSz="914400" eaLnBrk="1" hangingPunct="1"/>
              <a:t>21</a:t>
            </a:fld>
            <a:endParaRPr lang="de-AT" sz="1200" b="1">
              <a:cs typeface="Arial" charset="0"/>
            </a:endParaRPr>
          </a:p>
        </p:txBody>
      </p:sp>
      <p:sp>
        <p:nvSpPr>
          <p:cNvPr id="10" name="Textplatzhalter 2"/>
          <p:cNvSpPr>
            <a:spLocks/>
          </p:cNvSpPr>
          <p:nvPr/>
        </p:nvSpPr>
        <p:spPr bwMode="auto">
          <a:xfrm>
            <a:off x="1641476" y="557688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23850" indent="-32385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endParaRPr lang="de-AT" sz="4000" dirty="0">
              <a:solidFill>
                <a:srgbClr val="C52F25"/>
              </a:solidFill>
              <a:latin typeface="Wingdings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440000" y="1800000"/>
            <a:ext cx="9606013" cy="3718967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marL="250825" indent="-250825" algn="l" defTabSz="457200" rtl="0" fontAlgn="base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fontAlgn="base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Lucida Grande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dirty="0" smtClean="0"/>
              <a:t>Continued increase in incoming </a:t>
            </a:r>
            <a:r>
              <a:rPr lang="en-GB" dirty="0"/>
              <a:t>orders gives reason to expect further positive business development and operating profitability</a:t>
            </a:r>
          </a:p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dirty="0" smtClean="0"/>
              <a:t>Restructuring </a:t>
            </a:r>
            <a:r>
              <a:rPr lang="en-GB" dirty="0"/>
              <a:t>measures in </a:t>
            </a:r>
            <a:r>
              <a:rPr lang="en-GB" dirty="0" smtClean="0"/>
              <a:t>the marine business will affect </a:t>
            </a:r>
            <a:r>
              <a:rPr lang="en-GB" dirty="0"/>
              <a:t>earnings </a:t>
            </a:r>
            <a:br>
              <a:rPr lang="en-GB" dirty="0"/>
            </a:br>
            <a:r>
              <a:rPr lang="en-GB" dirty="0" smtClean="0"/>
              <a:t>in 2018 and 2019</a:t>
            </a:r>
            <a:endParaRPr lang="en-GB" dirty="0"/>
          </a:p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dirty="0" smtClean="0"/>
              <a:t>Group-wide </a:t>
            </a:r>
            <a:r>
              <a:rPr lang="en-GB" dirty="0"/>
              <a:t>initiatives </a:t>
            </a:r>
            <a:r>
              <a:rPr lang="en-GB" dirty="0" smtClean="0"/>
              <a:t>with </a:t>
            </a:r>
            <a:r>
              <a:rPr lang="en-GB" dirty="0"/>
              <a:t>a focus on </a:t>
            </a:r>
            <a:r>
              <a:rPr lang="en-GB" dirty="0" smtClean="0"/>
              <a:t>internal synergies, process optimization, organizational streamlining and digital transformation (PALFINGER 21st, </a:t>
            </a:r>
            <a:br>
              <a:rPr lang="en-GB" dirty="0" smtClean="0"/>
            </a:br>
            <a:r>
              <a:rPr lang="en-GB" dirty="0" smtClean="0"/>
              <a:t>Process Excellence)</a:t>
            </a:r>
          </a:p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dirty="0" smtClean="0"/>
              <a:t>Integration of all acquired companies</a:t>
            </a:r>
          </a:p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dirty="0" smtClean="0"/>
              <a:t>Incorporation of vision and strategy throughout the Group</a:t>
            </a:r>
          </a:p>
          <a:p>
            <a:pPr marL="357188" indent="-357188" defTabSz="914400" eaLnBrk="0" hangingPunct="0">
              <a:spcAft>
                <a:spcPts val="500"/>
              </a:spcAft>
              <a:buClr>
                <a:schemeClr val="tx2"/>
              </a:buClr>
              <a:buBlip>
                <a:blip r:embed="rId3"/>
              </a:buBlip>
            </a:pPr>
            <a:endParaRPr lang="de-AT" kern="0" dirty="0">
              <a:latin typeface="Arial" charset="0"/>
              <a:ea typeface="ＭＳ Ｐゴシック" charset="0"/>
            </a:endParaRPr>
          </a:p>
        </p:txBody>
      </p:sp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1440000" y="5652000"/>
            <a:ext cx="10200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E2001A"/>
              </a:buClr>
            </a:pPr>
            <a:r>
              <a:rPr lang="de-AT" sz="2000" dirty="0">
                <a:solidFill>
                  <a:srgbClr val="C52F25"/>
                </a:solidFill>
                <a:latin typeface="+mn-lt"/>
                <a:cs typeface="Arial" charset="0"/>
              </a:rPr>
              <a:t>2018: Increases in revenue and operating profitability expected</a:t>
            </a:r>
            <a:endParaRPr lang="de-AT" sz="2000" dirty="0">
              <a:solidFill>
                <a:srgbClr val="00B0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AT" dirty="0">
                <a:latin typeface="Arial" charset="0"/>
                <a:ea typeface="ＭＳ Ｐゴシック" charset="0"/>
              </a:rPr>
              <a:t>INVESTOR RELATIONS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1693864" y="2424113"/>
            <a:ext cx="4170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de-AT" sz="1400" b="1" dirty="0">
                <a:cs typeface="Arial" charset="0"/>
              </a:rPr>
              <a:t>Andreas </a:t>
            </a:r>
            <a:r>
              <a:rPr lang="de-AT" sz="1400" b="1" dirty="0" err="1" smtClean="0">
                <a:cs typeface="Arial" charset="0"/>
              </a:rPr>
              <a:t>Klauser</a:t>
            </a:r>
            <a:r>
              <a:rPr lang="de-AT" sz="1400" b="1" dirty="0" smtClean="0">
                <a:cs typeface="Arial" charset="0"/>
              </a:rPr>
              <a:t>, </a:t>
            </a:r>
            <a:r>
              <a:rPr lang="de-AT" sz="1400" dirty="0" smtClean="0">
                <a:cs typeface="Arial" charset="0"/>
              </a:rPr>
              <a:t>CEO</a:t>
            </a:r>
            <a:endParaRPr lang="de-AT" sz="1400" dirty="0"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</a:pPr>
            <a:r>
              <a:rPr lang="de-AT" sz="1400" dirty="0" smtClean="0">
                <a:cs typeface="Arial" charset="0"/>
              </a:rPr>
              <a:t>Phone </a:t>
            </a:r>
            <a:r>
              <a:rPr lang="de-AT" sz="1400" dirty="0">
                <a:cs typeface="Arial" charset="0"/>
              </a:rPr>
              <a:t>+43 662 2281-81001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de-AT" sz="1400" dirty="0" err="1">
                <a:cs typeface="Arial" charset="0"/>
              </a:rPr>
              <a:t>a.klauser@palfinger.com</a:t>
            </a:r>
            <a:r>
              <a:rPr lang="de-AT" sz="1400" dirty="0">
                <a:cs typeface="Arial" charset="0"/>
              </a:rPr>
              <a:t> </a:t>
            </a:r>
            <a:endParaRPr lang="de-AT" sz="1800" dirty="0">
              <a:cs typeface="Arial" charset="0"/>
            </a:endParaRPr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5945188" y="2424113"/>
            <a:ext cx="4603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/>
          <a:lstStyle/>
          <a:p>
            <a:pPr marL="176213" indent="-176213" algn="ctr" defTabSz="914400">
              <a:spcBef>
                <a:spcPct val="20000"/>
              </a:spcBef>
            </a:pPr>
            <a:r>
              <a:rPr lang="de-AT" sz="1400" b="1" dirty="0">
                <a:latin typeface="+mj-lt"/>
                <a:cs typeface="Arial" charset="0"/>
              </a:rPr>
              <a:t>Hannes </a:t>
            </a:r>
            <a:r>
              <a:rPr lang="de-AT" sz="1400" b="1" dirty="0" err="1" smtClean="0">
                <a:latin typeface="+mj-lt"/>
                <a:cs typeface="Arial" charset="0"/>
              </a:rPr>
              <a:t>Roither</a:t>
            </a:r>
            <a:r>
              <a:rPr lang="de-AT" sz="1400" b="1" dirty="0" smtClean="0">
                <a:latin typeface="+mj-lt"/>
                <a:cs typeface="Arial" charset="0"/>
              </a:rPr>
              <a:t>,</a:t>
            </a:r>
            <a:r>
              <a:rPr lang="de-AT" sz="1400" dirty="0" smtClean="0">
                <a:latin typeface="+mj-lt"/>
                <a:cs typeface="Arial" charset="0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Arial"/>
                <a:cs typeface="Arial" charset="0"/>
              </a:rPr>
              <a:t>Company </a:t>
            </a:r>
            <a:r>
              <a:rPr lang="de-AT" sz="1400" dirty="0" err="1">
                <a:solidFill>
                  <a:srgbClr val="000000"/>
                </a:solidFill>
                <a:latin typeface="Arial"/>
                <a:cs typeface="Arial" charset="0"/>
              </a:rPr>
              <a:t>Spokesperson</a:t>
            </a:r>
            <a:r>
              <a:rPr lang="de-AT" sz="14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endParaRPr lang="de-AT" sz="1400" dirty="0" smtClean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176213" indent="-176213" algn="ctr" defTabSz="914400">
              <a:spcBef>
                <a:spcPct val="20000"/>
              </a:spcBef>
            </a:pPr>
            <a:r>
              <a:rPr lang="de-AT" sz="1400" dirty="0" smtClean="0">
                <a:solidFill>
                  <a:srgbClr val="000000"/>
                </a:solidFill>
                <a:latin typeface="Arial"/>
                <a:cs typeface="Arial" charset="0"/>
              </a:rPr>
              <a:t>Phone</a:t>
            </a:r>
            <a:r>
              <a:rPr lang="de-AT" sz="1400" dirty="0" smtClean="0">
                <a:latin typeface="+mj-lt"/>
                <a:cs typeface="Arial" charset="0"/>
              </a:rPr>
              <a:t> +43 662 2281-81100 </a:t>
            </a:r>
          </a:p>
          <a:p>
            <a:pPr marL="176213" indent="-176213" algn="ctr" defTabSz="914400">
              <a:spcBef>
                <a:spcPct val="20000"/>
              </a:spcBef>
            </a:pPr>
            <a:r>
              <a:rPr lang="de-AT" sz="1400" dirty="0" smtClean="0">
                <a:latin typeface="+mj-lt"/>
                <a:cs typeface="Arial" charset="0"/>
              </a:rPr>
              <a:t>h.roither@palfinger.com</a:t>
            </a:r>
            <a:endParaRPr lang="de-AT" sz="1400" dirty="0">
              <a:latin typeface="+mj-lt"/>
              <a:cs typeface="Arial" charset="0"/>
            </a:endParaRPr>
          </a:p>
        </p:txBody>
      </p:sp>
      <p:sp>
        <p:nvSpPr>
          <p:cNvPr id="46084" name="Rectangle 4"/>
          <p:cNvSpPr txBox="1">
            <a:spLocks noChangeArrowheads="1"/>
          </p:cNvSpPr>
          <p:nvPr/>
        </p:nvSpPr>
        <p:spPr bwMode="auto">
          <a:xfrm>
            <a:off x="2539168" y="3686175"/>
            <a:ext cx="681204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de-AT" sz="1400" b="1" dirty="0">
                <a:cs typeface="Arial" charset="0"/>
              </a:rPr>
              <a:t>PALFINGER AG</a:t>
            </a:r>
            <a:endParaRPr lang="de-AT" sz="1400" dirty="0">
              <a:cs typeface="Arial" charset="0"/>
            </a:endParaRPr>
          </a:p>
          <a:p>
            <a:pPr algn="ctr" defTabSz="914400" eaLnBrk="1" hangingPunct="1">
              <a:spcBef>
                <a:spcPct val="20000"/>
              </a:spcBef>
            </a:pPr>
            <a:r>
              <a:rPr lang="de-AT" sz="1400" dirty="0" err="1">
                <a:cs typeface="Arial" charset="0"/>
              </a:rPr>
              <a:t>Lamprechtshausener</a:t>
            </a:r>
            <a:r>
              <a:rPr lang="de-AT" sz="1400" dirty="0">
                <a:cs typeface="Arial" charset="0"/>
              </a:rPr>
              <a:t> </a:t>
            </a:r>
            <a:r>
              <a:rPr lang="de-AT" sz="1400" dirty="0" err="1" smtClean="0">
                <a:cs typeface="Arial" charset="0"/>
              </a:rPr>
              <a:t>Bundesstrasse</a:t>
            </a:r>
            <a:r>
              <a:rPr lang="de-AT" sz="1400" dirty="0" smtClean="0">
                <a:cs typeface="Arial" charset="0"/>
              </a:rPr>
              <a:t> </a:t>
            </a:r>
            <a:r>
              <a:rPr lang="de-AT" sz="1400" dirty="0">
                <a:cs typeface="Arial" charset="0"/>
              </a:rPr>
              <a:t>8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de-AT" sz="1400" dirty="0">
                <a:cs typeface="Arial" charset="0"/>
              </a:rPr>
              <a:t>5101 Bergheim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de-AT" sz="1400" dirty="0" err="1">
                <a:cs typeface="Arial" charset="0"/>
              </a:rPr>
              <a:t>www.palfinger.ag</a:t>
            </a:r>
            <a:r>
              <a:rPr lang="de-AT" sz="1400" dirty="0">
                <a:cs typeface="Arial" charset="0"/>
              </a:rPr>
              <a:t> </a:t>
            </a:r>
          </a:p>
        </p:txBody>
      </p:sp>
      <p:sp>
        <p:nvSpPr>
          <p:cNvPr id="46085" name="Textfeld 6"/>
          <p:cNvSpPr txBox="1">
            <a:spLocks noChangeArrowheads="1"/>
          </p:cNvSpPr>
          <p:nvPr/>
        </p:nvSpPr>
        <p:spPr bwMode="auto">
          <a:xfrm>
            <a:off x="1617665" y="5456241"/>
            <a:ext cx="8931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300" dirty="0">
                <a:cs typeface="Arial" charset="0"/>
              </a:rPr>
              <a:t>This presentation contains forward-looking statements made on the basis of all information available at the time of preparation of this presentation. Actual outcomes and results may be different from those predicted</a:t>
            </a:r>
            <a:r>
              <a:rPr lang="de-DE" sz="1200" dirty="0" smtClean="0">
                <a:cs typeface="Arial" charset="0"/>
              </a:rPr>
              <a:t>.</a:t>
            </a:r>
            <a:endParaRPr lang="de-AT" sz="2000" dirty="0">
              <a:cs typeface="Arial" charset="0"/>
            </a:endParaRPr>
          </a:p>
        </p:txBody>
      </p:sp>
      <p:sp>
        <p:nvSpPr>
          <p:cNvPr id="46086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45C888D3-B395-4141-8E0E-4089ED747EC5}" type="slidenum">
              <a:rPr lang="de-AT" sz="1200" b="1">
                <a:cs typeface="Arial" charset="0"/>
              </a:rPr>
              <a:pPr algn="r" defTabSz="914400" eaLnBrk="1" hangingPunct="1"/>
              <a:t>22</a:t>
            </a:fld>
            <a:endParaRPr lang="de-AT" sz="12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2779200"/>
            <a:ext cx="9738000" cy="3560400"/>
          </a:xfrm>
          <a:prstGeom prst="rect">
            <a:avLst/>
          </a:prstGeom>
        </p:spPr>
      </p:pic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>
          <a:xfrm>
            <a:off x="720001" y="540002"/>
            <a:ext cx="8833338" cy="541337"/>
          </a:xfrm>
        </p:spPr>
        <p:txBody>
          <a:bodyPr anchor="ctr"/>
          <a:lstStyle/>
          <a:p>
            <a:r>
              <a:rPr lang="en-US" dirty="0">
                <a:latin typeface="Arial" charset="0"/>
                <a:ea typeface="ＭＳ Ｐゴシック" charset="0"/>
              </a:rPr>
              <a:t>CONSISTENT GROWTH – ORGANIC AND THROUGH ACQUISITIONS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Foliennummernplatzhalter 3"/>
          <p:cNvSpPr txBox="1">
            <a:spLocks noGrp="1"/>
          </p:cNvSpPr>
          <p:nvPr/>
        </p:nvSpPr>
        <p:spPr bwMode="auto">
          <a:xfrm>
            <a:off x="10800001" y="6408002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7B1F03D5-3177-DE4C-8C93-4409388B6D9E}" type="slidenum">
              <a:rPr lang="de-AT" sz="1200" b="1">
                <a:cs typeface="Arial" charset="0"/>
              </a:rPr>
              <a:pPr algn="r" defTabSz="914400" eaLnBrk="1" hangingPunct="1"/>
              <a:t>3</a:t>
            </a:fld>
            <a:endParaRPr lang="de-AT" sz="1200" b="1">
              <a:cs typeface="Arial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440000" y="1428878"/>
            <a:ext cx="5875338" cy="932563"/>
            <a:chOff x="1598249" y="1183132"/>
            <a:chExt cx="5875338" cy="932563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598249" y="1183132"/>
              <a:ext cx="5875338" cy="93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5113" indent="-2651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  <a:defRPr/>
              </a:pPr>
              <a:r>
                <a:rPr lang="de-DE" sz="1400" b="1" dirty="0">
                  <a:cs typeface="Arial" charset="0"/>
                </a:rPr>
                <a:t/>
              </a:r>
              <a:br>
                <a:rPr lang="de-DE" sz="1400" b="1" dirty="0">
                  <a:cs typeface="Arial" charset="0"/>
                </a:rPr>
              </a:b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LAND segment from Q4 2009 to Q2 2018: +197% </a:t>
              </a:r>
              <a:b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</a:b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SEA segment from Q1 2011 to Q2 2018: </a:t>
              </a:r>
              <a:r>
                <a:rPr lang="en-GB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+1,174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%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717745" y="1599080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717745" y="1887111"/>
              <a:ext cx="153988" cy="153987"/>
            </a:xfrm>
            <a:prstGeom prst="rect">
              <a:avLst/>
            </a:prstGeom>
            <a:solidFill>
              <a:srgbClr val="002C88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cxnSp>
        <p:nvCxnSpPr>
          <p:cNvPr id="9" name="Gerade Verbindung 26"/>
          <p:cNvCxnSpPr>
            <a:cxnSpLocks noChangeShapeType="1"/>
          </p:cNvCxnSpPr>
          <p:nvPr/>
        </p:nvCxnSpPr>
        <p:spPr bwMode="auto">
          <a:xfrm flipH="1">
            <a:off x="2300620" y="2781244"/>
            <a:ext cx="3915" cy="3311813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hteck 15"/>
          <p:cNvSpPr>
            <a:spLocks noChangeArrowheads="1"/>
          </p:cNvSpPr>
          <p:nvPr/>
        </p:nvSpPr>
        <p:spPr bwMode="auto">
          <a:xfrm>
            <a:off x="10505726" y="2779200"/>
            <a:ext cx="974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b="1" dirty="0" smtClean="0">
                <a:solidFill>
                  <a:srgbClr val="C52F25"/>
                </a:solidFill>
                <a:latin typeface="Arial"/>
                <a:cs typeface="Arial" charset="0"/>
              </a:rPr>
              <a:t>EUR 349.2m</a:t>
            </a:r>
            <a:endParaRPr lang="de-AT" sz="1400" b="1" dirty="0">
              <a:solidFill>
                <a:srgbClr val="C52F25"/>
              </a:solidFill>
              <a:latin typeface="Arial"/>
              <a:cs typeface="Arial" charset="0"/>
            </a:endParaRPr>
          </a:p>
        </p:txBody>
      </p:sp>
      <p:cxnSp>
        <p:nvCxnSpPr>
          <p:cNvPr id="26" name="Gerade Verbindung 26"/>
          <p:cNvCxnSpPr>
            <a:cxnSpLocks noChangeShapeType="1"/>
          </p:cNvCxnSpPr>
          <p:nvPr/>
        </p:nvCxnSpPr>
        <p:spPr bwMode="auto">
          <a:xfrm>
            <a:off x="3411368" y="2786972"/>
            <a:ext cx="585" cy="3313253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Gerade Verbindung 26"/>
          <p:cNvCxnSpPr>
            <a:cxnSpLocks noChangeShapeType="1"/>
          </p:cNvCxnSpPr>
          <p:nvPr/>
        </p:nvCxnSpPr>
        <p:spPr bwMode="auto">
          <a:xfrm>
            <a:off x="4505415" y="2797342"/>
            <a:ext cx="7536" cy="3311412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erade Verbindung 26"/>
          <p:cNvCxnSpPr>
            <a:cxnSpLocks noChangeShapeType="1"/>
          </p:cNvCxnSpPr>
          <p:nvPr/>
        </p:nvCxnSpPr>
        <p:spPr bwMode="auto">
          <a:xfrm flipH="1">
            <a:off x="5636260" y="2779367"/>
            <a:ext cx="11823" cy="3312852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26"/>
          <p:cNvCxnSpPr>
            <a:cxnSpLocks noChangeShapeType="1"/>
          </p:cNvCxnSpPr>
          <p:nvPr/>
        </p:nvCxnSpPr>
        <p:spPr bwMode="auto">
          <a:xfrm flipH="1">
            <a:off x="6736995" y="2797743"/>
            <a:ext cx="4217" cy="3311011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26"/>
          <p:cNvCxnSpPr>
            <a:cxnSpLocks noChangeShapeType="1"/>
          </p:cNvCxnSpPr>
          <p:nvPr/>
        </p:nvCxnSpPr>
        <p:spPr bwMode="auto">
          <a:xfrm>
            <a:off x="7835071" y="2784996"/>
            <a:ext cx="2752" cy="3312451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hteck 15"/>
          <p:cNvSpPr>
            <a:spLocks noChangeArrowheads="1"/>
          </p:cNvSpPr>
          <p:nvPr/>
        </p:nvSpPr>
        <p:spPr bwMode="auto">
          <a:xfrm>
            <a:off x="10508079" y="5241254"/>
            <a:ext cx="1073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b="1" dirty="0" smtClean="0">
                <a:solidFill>
                  <a:srgbClr val="002C88"/>
                </a:solidFill>
                <a:latin typeface="Arial"/>
                <a:cs typeface="Arial" charset="0"/>
              </a:rPr>
              <a:t>EUR 58.5m</a:t>
            </a:r>
            <a:endParaRPr lang="de-AT" sz="1400" b="1" dirty="0">
              <a:solidFill>
                <a:srgbClr val="002C88"/>
              </a:solidFill>
              <a:latin typeface="Arial"/>
              <a:cs typeface="Arial" charset="0"/>
            </a:endParaRPr>
          </a:p>
        </p:txBody>
      </p:sp>
      <p:sp>
        <p:nvSpPr>
          <p:cNvPr id="33" name="Rechteck 15"/>
          <p:cNvSpPr>
            <a:spLocks noChangeArrowheads="1"/>
          </p:cNvSpPr>
          <p:nvPr/>
        </p:nvSpPr>
        <p:spPr bwMode="auto">
          <a:xfrm>
            <a:off x="177191" y="4808108"/>
            <a:ext cx="1046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b="1" dirty="0" smtClean="0">
                <a:solidFill>
                  <a:srgbClr val="C52F25"/>
                </a:solidFill>
                <a:latin typeface="Arial"/>
                <a:cs typeface="Arial" charset="0"/>
              </a:rPr>
              <a:t>EUR 117.5m</a:t>
            </a:r>
            <a:endParaRPr lang="de-AT" sz="1400" b="1" dirty="0">
              <a:solidFill>
                <a:srgbClr val="C52F25"/>
              </a:solidFill>
              <a:latin typeface="Arial"/>
              <a:cs typeface="Arial" charset="0"/>
            </a:endParaRPr>
          </a:p>
        </p:txBody>
      </p:sp>
      <p:sp>
        <p:nvSpPr>
          <p:cNvPr id="35" name="Rechteck 15"/>
          <p:cNvSpPr>
            <a:spLocks noChangeArrowheads="1"/>
          </p:cNvSpPr>
          <p:nvPr/>
        </p:nvSpPr>
        <p:spPr bwMode="auto">
          <a:xfrm>
            <a:off x="-12894" y="5630395"/>
            <a:ext cx="123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b="1" dirty="0">
                <a:solidFill>
                  <a:srgbClr val="002C88"/>
                </a:solidFill>
                <a:latin typeface="Arial"/>
                <a:cs typeface="Arial" charset="0"/>
              </a:rPr>
              <a:t>Q1 2011</a:t>
            </a:r>
            <a:br>
              <a:rPr lang="de-AT" sz="1400" b="1" dirty="0">
                <a:solidFill>
                  <a:srgbClr val="002C88"/>
                </a:solidFill>
                <a:latin typeface="Arial"/>
                <a:cs typeface="Arial" charset="0"/>
              </a:rPr>
            </a:br>
            <a:r>
              <a:rPr lang="de-AT" sz="1400" b="1" dirty="0" smtClean="0">
                <a:solidFill>
                  <a:srgbClr val="002C88"/>
                </a:solidFill>
                <a:latin typeface="Arial"/>
                <a:cs typeface="Arial" charset="0"/>
              </a:rPr>
              <a:t>EUR 4.6m</a:t>
            </a:r>
            <a:endParaRPr lang="de-AT" sz="1400" b="1" dirty="0">
              <a:solidFill>
                <a:srgbClr val="002C88"/>
              </a:solidFill>
              <a:latin typeface="Arial"/>
              <a:cs typeface="Arial" charset="0"/>
            </a:endParaRPr>
          </a:p>
        </p:txBody>
      </p:sp>
      <p:sp>
        <p:nvSpPr>
          <p:cNvPr id="37" name="Rechteck 15"/>
          <p:cNvSpPr>
            <a:spLocks noChangeArrowheads="1"/>
          </p:cNvSpPr>
          <p:nvPr/>
        </p:nvSpPr>
        <p:spPr bwMode="auto">
          <a:xfrm>
            <a:off x="3960183" y="2831720"/>
            <a:ext cx="26246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2000" b="1" dirty="0" smtClean="0">
                <a:latin typeface="Arial"/>
                <a:cs typeface="Arial" charset="0"/>
              </a:rPr>
              <a:t>Total </a:t>
            </a:r>
            <a:r>
              <a:rPr lang="de-AT" sz="2000" b="1" dirty="0" err="1" smtClean="0">
                <a:latin typeface="Arial"/>
                <a:cs typeface="Arial" charset="0"/>
              </a:rPr>
              <a:t>revenue</a:t>
            </a:r>
            <a:r>
              <a:rPr lang="de-AT" sz="2000" b="1" dirty="0" smtClean="0">
                <a:latin typeface="Arial"/>
                <a:cs typeface="Arial" charset="0"/>
              </a:rPr>
              <a:t> </a:t>
            </a:r>
            <a:r>
              <a:rPr lang="de-AT" sz="2000" b="1" dirty="0">
                <a:latin typeface="Arial"/>
                <a:cs typeface="Arial" charset="0"/>
              </a:rPr>
              <a:t/>
            </a:r>
            <a:br>
              <a:rPr lang="de-AT" sz="2000" b="1" dirty="0">
                <a:latin typeface="Arial"/>
                <a:cs typeface="Arial" charset="0"/>
              </a:rPr>
            </a:br>
            <a:r>
              <a:rPr lang="de-AT" sz="2000" b="1" dirty="0">
                <a:latin typeface="Arial"/>
                <a:cs typeface="Arial" charset="0"/>
              </a:rPr>
              <a:t>+</a:t>
            </a:r>
            <a:r>
              <a:rPr lang="de-AT" sz="2000" b="1" dirty="0" smtClean="0">
                <a:latin typeface="Arial"/>
                <a:cs typeface="Arial" charset="0"/>
              </a:rPr>
              <a:t>191.1</a:t>
            </a:r>
            <a:r>
              <a:rPr lang="de-AT" sz="2000" b="1" dirty="0">
                <a:latin typeface="Arial"/>
                <a:cs typeface="Arial" charset="0"/>
              </a:rPr>
              <a:t>% 2009–2017</a:t>
            </a:r>
          </a:p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2000" b="1" dirty="0">
                <a:latin typeface="Arial"/>
                <a:cs typeface="Arial" charset="0"/>
              </a:rPr>
              <a:t>CAGR: </a:t>
            </a:r>
            <a:r>
              <a:rPr lang="de-AT" sz="2000" b="1" dirty="0" smtClean="0">
                <a:latin typeface="Arial"/>
                <a:cs typeface="Arial" charset="0"/>
              </a:rPr>
              <a:t>14.3%</a:t>
            </a:r>
            <a:r>
              <a:rPr lang="de-AT" sz="2000" b="1" baseline="30000" dirty="0" smtClean="0">
                <a:latin typeface="Arial"/>
                <a:cs typeface="Arial" charset="0"/>
              </a:rPr>
              <a:t>1</a:t>
            </a:r>
            <a:r>
              <a:rPr lang="de-AT" sz="2000" b="1" baseline="30000" dirty="0">
                <a:latin typeface="Arial"/>
                <a:cs typeface="Arial" charset="0"/>
              </a:rPr>
              <a:t>)</a:t>
            </a:r>
          </a:p>
        </p:txBody>
      </p:sp>
      <p:cxnSp>
        <p:nvCxnSpPr>
          <p:cNvPr id="38" name="Gerade Verbindung 26"/>
          <p:cNvCxnSpPr>
            <a:cxnSpLocks noChangeShapeType="1"/>
          </p:cNvCxnSpPr>
          <p:nvPr/>
        </p:nvCxnSpPr>
        <p:spPr bwMode="auto">
          <a:xfrm rot="5400000">
            <a:off x="5497067" y="6219221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26"/>
          <p:cNvCxnSpPr>
            <a:cxnSpLocks noChangeShapeType="1"/>
          </p:cNvCxnSpPr>
          <p:nvPr/>
        </p:nvCxnSpPr>
        <p:spPr bwMode="auto">
          <a:xfrm rot="5400000">
            <a:off x="6603790" y="6218427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26"/>
          <p:cNvCxnSpPr>
            <a:cxnSpLocks noChangeShapeType="1"/>
          </p:cNvCxnSpPr>
          <p:nvPr/>
        </p:nvCxnSpPr>
        <p:spPr bwMode="auto">
          <a:xfrm rot="5400000">
            <a:off x="7696637" y="6212008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Gerade Verbindung 26"/>
          <p:cNvCxnSpPr>
            <a:cxnSpLocks noChangeShapeType="1"/>
          </p:cNvCxnSpPr>
          <p:nvPr/>
        </p:nvCxnSpPr>
        <p:spPr bwMode="auto">
          <a:xfrm rot="5400000">
            <a:off x="4370561" y="6225468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Gerade Verbindung 26"/>
          <p:cNvCxnSpPr>
            <a:cxnSpLocks noChangeShapeType="1"/>
          </p:cNvCxnSpPr>
          <p:nvPr/>
        </p:nvCxnSpPr>
        <p:spPr bwMode="auto">
          <a:xfrm rot="5400000">
            <a:off x="3268486" y="6225468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hteck 15"/>
          <p:cNvSpPr>
            <a:spLocks noChangeArrowheads="1"/>
          </p:cNvSpPr>
          <p:nvPr/>
        </p:nvSpPr>
        <p:spPr bwMode="auto">
          <a:xfrm>
            <a:off x="1349326" y="6080213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2010</a:t>
            </a:r>
          </a:p>
        </p:txBody>
      </p:sp>
      <p:sp>
        <p:nvSpPr>
          <p:cNvPr id="47" name="Rechteck 15"/>
          <p:cNvSpPr>
            <a:spLocks noChangeArrowheads="1"/>
          </p:cNvSpPr>
          <p:nvPr/>
        </p:nvSpPr>
        <p:spPr bwMode="auto">
          <a:xfrm>
            <a:off x="4692600" y="6086725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2013</a:t>
            </a:r>
          </a:p>
        </p:txBody>
      </p:sp>
      <p:sp>
        <p:nvSpPr>
          <p:cNvPr id="48" name="Rechteck 15"/>
          <p:cNvSpPr>
            <a:spLocks noChangeArrowheads="1"/>
          </p:cNvSpPr>
          <p:nvPr/>
        </p:nvSpPr>
        <p:spPr bwMode="auto">
          <a:xfrm>
            <a:off x="3586020" y="6086725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2012</a:t>
            </a:r>
          </a:p>
        </p:txBody>
      </p:sp>
      <p:sp>
        <p:nvSpPr>
          <p:cNvPr id="49" name="Rechteck 15"/>
          <p:cNvSpPr>
            <a:spLocks noChangeArrowheads="1"/>
          </p:cNvSpPr>
          <p:nvPr/>
        </p:nvSpPr>
        <p:spPr bwMode="auto">
          <a:xfrm>
            <a:off x="2481670" y="6086725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2011</a:t>
            </a:r>
          </a:p>
        </p:txBody>
      </p:sp>
      <p:sp>
        <p:nvSpPr>
          <p:cNvPr id="50" name="Rechteck 15"/>
          <p:cNvSpPr>
            <a:spLocks noChangeArrowheads="1"/>
          </p:cNvSpPr>
          <p:nvPr/>
        </p:nvSpPr>
        <p:spPr bwMode="auto">
          <a:xfrm>
            <a:off x="6927474" y="6086724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2015</a:t>
            </a:r>
          </a:p>
        </p:txBody>
      </p:sp>
      <p:sp>
        <p:nvSpPr>
          <p:cNvPr id="51" name="Rechteck 15"/>
          <p:cNvSpPr>
            <a:spLocks noChangeArrowheads="1"/>
          </p:cNvSpPr>
          <p:nvPr/>
        </p:nvSpPr>
        <p:spPr bwMode="auto">
          <a:xfrm>
            <a:off x="5817507" y="6086724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2014</a:t>
            </a:r>
          </a:p>
        </p:txBody>
      </p:sp>
      <p:sp>
        <p:nvSpPr>
          <p:cNvPr id="54" name="Rechteck 15"/>
          <p:cNvSpPr>
            <a:spLocks noChangeArrowheads="1"/>
          </p:cNvSpPr>
          <p:nvPr/>
        </p:nvSpPr>
        <p:spPr bwMode="auto">
          <a:xfrm>
            <a:off x="579467" y="4139208"/>
            <a:ext cx="51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charset="0"/>
              </a:rPr>
              <a:t>200</a:t>
            </a:r>
          </a:p>
        </p:txBody>
      </p:sp>
      <p:sp>
        <p:nvSpPr>
          <p:cNvPr id="56" name="Rechteck 15"/>
          <p:cNvSpPr>
            <a:spLocks noChangeArrowheads="1"/>
          </p:cNvSpPr>
          <p:nvPr/>
        </p:nvSpPr>
        <p:spPr bwMode="auto">
          <a:xfrm>
            <a:off x="579467" y="3383909"/>
            <a:ext cx="51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charset="0"/>
              </a:rPr>
              <a:t>300</a:t>
            </a:r>
          </a:p>
        </p:txBody>
      </p:sp>
      <p:sp>
        <p:nvSpPr>
          <p:cNvPr id="39" name="Rechteck 15"/>
          <p:cNvSpPr>
            <a:spLocks noChangeArrowheads="1"/>
          </p:cNvSpPr>
          <p:nvPr/>
        </p:nvSpPr>
        <p:spPr bwMode="auto">
          <a:xfrm>
            <a:off x="9840416" y="2348881"/>
            <a:ext cx="1800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charset="0"/>
              </a:rPr>
              <a:t>Quarterly </a:t>
            </a:r>
            <a:r>
              <a:rPr lang="de-A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charset="0"/>
              </a:rPr>
              <a:t>revenue</a:t>
            </a: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36" name="Rechteck 15"/>
          <p:cNvSpPr>
            <a:spLocks noChangeArrowheads="1"/>
          </p:cNvSpPr>
          <p:nvPr/>
        </p:nvSpPr>
        <p:spPr bwMode="auto">
          <a:xfrm>
            <a:off x="8034737" y="6086724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2016</a:t>
            </a:r>
          </a:p>
        </p:txBody>
      </p:sp>
      <p:cxnSp>
        <p:nvCxnSpPr>
          <p:cNvPr id="52" name="Gerade Verbindung 26"/>
          <p:cNvCxnSpPr>
            <a:cxnSpLocks noChangeShapeType="1"/>
          </p:cNvCxnSpPr>
          <p:nvPr/>
        </p:nvCxnSpPr>
        <p:spPr bwMode="auto">
          <a:xfrm flipH="1">
            <a:off x="8953313" y="2784863"/>
            <a:ext cx="7500" cy="3288931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26"/>
          <p:cNvCxnSpPr>
            <a:cxnSpLocks noChangeShapeType="1"/>
          </p:cNvCxnSpPr>
          <p:nvPr/>
        </p:nvCxnSpPr>
        <p:spPr bwMode="auto">
          <a:xfrm rot="5400000">
            <a:off x="8818849" y="6217272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hteck 15"/>
          <p:cNvSpPr>
            <a:spLocks noChangeArrowheads="1"/>
          </p:cNvSpPr>
          <p:nvPr/>
        </p:nvSpPr>
        <p:spPr bwMode="auto">
          <a:xfrm>
            <a:off x="9153976" y="6087502"/>
            <a:ext cx="740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rgbClr val="595959"/>
                </a:solidFill>
                <a:latin typeface="Arial"/>
                <a:cs typeface="Arial" charset="0"/>
              </a:rPr>
              <a:t>2017</a:t>
            </a:r>
          </a:p>
        </p:txBody>
      </p:sp>
      <p:sp>
        <p:nvSpPr>
          <p:cNvPr id="58" name="Rechteck 15"/>
          <p:cNvSpPr>
            <a:spLocks noChangeArrowheads="1"/>
          </p:cNvSpPr>
          <p:nvPr/>
        </p:nvSpPr>
        <p:spPr bwMode="auto">
          <a:xfrm>
            <a:off x="579467" y="2636913"/>
            <a:ext cx="51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2001A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charset="0"/>
              </a:rPr>
              <a:t>400</a:t>
            </a:r>
          </a:p>
        </p:txBody>
      </p:sp>
      <p:sp>
        <p:nvSpPr>
          <p:cNvPr id="57" name="Rechteck 15"/>
          <p:cNvSpPr>
            <a:spLocks noChangeArrowheads="1"/>
          </p:cNvSpPr>
          <p:nvPr/>
        </p:nvSpPr>
        <p:spPr bwMode="auto">
          <a:xfrm>
            <a:off x="4465226" y="3676252"/>
            <a:ext cx="5665261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E2001A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 charset="0"/>
              </a:rPr>
              <a:t>2010 to 2017</a:t>
            </a:r>
          </a:p>
          <a:p>
            <a:pPr algn="r" defTabSz="914400">
              <a:spcBef>
                <a:spcPct val="20000"/>
              </a:spcBef>
              <a:buClr>
                <a:srgbClr val="E2001A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 charset="0"/>
              </a:rPr>
              <a:t>24 acquisitions and joint ventures</a:t>
            </a:r>
            <a:endParaRPr lang="en-GB" sz="1400" b="1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1024835" y="513841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ETI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Ned-Deck Marine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Marine cranes</a:t>
            </a:r>
          </a:p>
        </p:txBody>
      </p:sp>
      <p:sp>
        <p:nvSpPr>
          <p:cNvPr id="59" name="Textfeld 58"/>
          <p:cNvSpPr txBox="1"/>
          <p:nvPr/>
        </p:nvSpPr>
        <p:spPr>
          <a:xfrm rot="16200000">
            <a:off x="2516871" y="5574714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INMAN</a:t>
            </a:r>
          </a:p>
        </p:txBody>
      </p:sp>
      <p:sp>
        <p:nvSpPr>
          <p:cNvPr id="61" name="Textfeld 60"/>
          <p:cNvSpPr txBox="1"/>
          <p:nvPr/>
        </p:nvSpPr>
        <p:spPr>
          <a:xfrm rot="16200000">
            <a:off x="3156926" y="4734114"/>
            <a:ext cx="159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JV SANY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Dreggen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Palfinger-Tercek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PCR</a:t>
            </a:r>
          </a:p>
        </p:txBody>
      </p:sp>
      <p:sp>
        <p:nvSpPr>
          <p:cNvPr id="62" name="Textfeld 61"/>
          <p:cNvSpPr txBox="1"/>
          <p:nvPr/>
        </p:nvSpPr>
        <p:spPr>
          <a:xfrm rot="16200000">
            <a:off x="4383664" y="4692344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MCT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JV Platforms Italy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JV Koch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PPI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Nimet</a:t>
            </a:r>
          </a:p>
        </p:txBody>
      </p:sp>
      <p:sp>
        <p:nvSpPr>
          <p:cNvPr id="63" name="Textfeld 62"/>
          <p:cNvSpPr txBox="1"/>
          <p:nvPr/>
        </p:nvSpPr>
        <p:spPr>
          <a:xfrm rot="16200000">
            <a:off x="5628854" y="4825756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JV KAMAZ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PM Group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Hidro-Grubert</a:t>
            </a:r>
          </a:p>
          <a:p>
            <a:r>
              <a:rPr lang="de-DE"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Megarme</a:t>
            </a:r>
          </a:p>
        </p:txBody>
      </p:sp>
      <p:sp>
        <p:nvSpPr>
          <p:cNvPr id="64" name="Textfeld 63"/>
          <p:cNvSpPr txBox="1"/>
          <p:nvPr/>
        </p:nvSpPr>
        <p:spPr>
          <a:xfrm rot="16200000">
            <a:off x="6802493" y="4899374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NDM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JV FairWind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JV KAMAZ</a:t>
            </a:r>
          </a:p>
        </p:txBody>
      </p:sp>
      <p:sp>
        <p:nvSpPr>
          <p:cNvPr id="65" name="Textfeld 64"/>
          <p:cNvSpPr txBox="1"/>
          <p:nvPr/>
        </p:nvSpPr>
        <p:spPr>
          <a:xfrm rot="16200000">
            <a:off x="7758522" y="4780442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Harding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Palfinger Iberica</a:t>
            </a:r>
          </a:p>
        </p:txBody>
      </p:sp>
      <p:sp>
        <p:nvSpPr>
          <p:cNvPr id="66" name="Textfeld 65"/>
          <p:cNvSpPr txBox="1"/>
          <p:nvPr/>
        </p:nvSpPr>
        <p:spPr>
          <a:xfrm rot="16200000">
            <a:off x="8786649" y="469688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+mn-lt"/>
              </a:rPr>
              <a:t>Sky Steel Systems</a:t>
            </a:r>
          </a:p>
          <a:p>
            <a:r>
              <a:rPr lang="de-DE" sz="1200">
                <a:solidFill>
                  <a:schemeClr val="bg1"/>
                </a:solidFill>
                <a:latin typeface="+mn-lt"/>
              </a:rPr>
              <a:t>Palfinger Danmark</a:t>
            </a:r>
          </a:p>
        </p:txBody>
      </p:sp>
      <p:sp>
        <p:nvSpPr>
          <p:cNvPr id="60" name="Textplatzhalter 3"/>
          <p:cNvSpPr>
            <a:spLocks/>
          </p:cNvSpPr>
          <p:nvPr/>
        </p:nvSpPr>
        <p:spPr bwMode="auto">
          <a:xfrm>
            <a:off x="720164" y="6414515"/>
            <a:ext cx="8513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0825" indent="-250825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de-AT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1)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of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which 55% organic; 45% inorganic</a:t>
            </a:r>
            <a:endParaRPr lang="de-AT" sz="10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67" name="Gerade Verbindung 26"/>
          <p:cNvCxnSpPr>
            <a:cxnSpLocks noChangeShapeType="1"/>
          </p:cNvCxnSpPr>
          <p:nvPr/>
        </p:nvCxnSpPr>
        <p:spPr bwMode="auto">
          <a:xfrm flipH="1">
            <a:off x="10065479" y="2785038"/>
            <a:ext cx="7500" cy="3288931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Gerade Verbindung 26"/>
          <p:cNvCxnSpPr>
            <a:cxnSpLocks noChangeShapeType="1"/>
          </p:cNvCxnSpPr>
          <p:nvPr/>
        </p:nvCxnSpPr>
        <p:spPr bwMode="auto">
          <a:xfrm rot="5400000">
            <a:off x="2156220" y="6223654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Gerade Verbindung 26"/>
          <p:cNvCxnSpPr>
            <a:cxnSpLocks noChangeShapeType="1"/>
          </p:cNvCxnSpPr>
          <p:nvPr/>
        </p:nvCxnSpPr>
        <p:spPr bwMode="auto">
          <a:xfrm rot="5400000">
            <a:off x="9924293" y="6219209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Gerade Verbindung 26"/>
          <p:cNvCxnSpPr>
            <a:cxnSpLocks noChangeShapeType="1"/>
          </p:cNvCxnSpPr>
          <p:nvPr/>
        </p:nvCxnSpPr>
        <p:spPr bwMode="auto">
          <a:xfrm flipH="1">
            <a:off x="1183628" y="2769717"/>
            <a:ext cx="3915" cy="3311813"/>
          </a:xfrm>
          <a:prstGeom prst="line">
            <a:avLst/>
          </a:prstGeom>
          <a:noFill/>
          <a:ln w="952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Gerade Verbindung 26"/>
          <p:cNvCxnSpPr>
            <a:cxnSpLocks noChangeShapeType="1"/>
          </p:cNvCxnSpPr>
          <p:nvPr/>
        </p:nvCxnSpPr>
        <p:spPr bwMode="auto">
          <a:xfrm rot="5400000">
            <a:off x="1034009" y="6218427"/>
            <a:ext cx="279400" cy="297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61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AA99F-DAF2-9D42-9E92-576B90303AB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" y="-6604"/>
            <a:ext cx="12200125" cy="68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>
          <a:xfrm>
            <a:off x="720000" y="540000"/>
            <a:ext cx="8833338" cy="541337"/>
          </a:xfrm>
        </p:spPr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HIGHLIGHTS HY1 2018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23554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440000" y="1800000"/>
            <a:ext cx="9398000" cy="3411190"/>
          </a:xfrm>
          <a:prstGeom prst="rect">
            <a:avLst/>
          </a:prstGeom>
          <a:solidFill>
            <a:srgbClr val="FFFFFF"/>
          </a:solidFill>
          <a:extLst/>
        </p:spPr>
        <p:txBody>
          <a:bodyPr lIns="0" tIns="0" rIns="0" bIns="0">
            <a:spAutoFit/>
          </a:bodyPr>
          <a:lstStyle/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Revenue of EUR 801.9m (+6.4%) marks new peak, operating profitability (measured by </a:t>
            </a:r>
            <a:r>
              <a:rPr lang="en-GB" dirty="0" err="1" smtClean="0">
                <a:latin typeface="Arial" charset="0"/>
                <a:ea typeface="ＭＳ Ｐゴシック" charset="0"/>
              </a:rPr>
              <a:t>EBITn</a:t>
            </a:r>
            <a:r>
              <a:rPr lang="en-GB" dirty="0" smtClean="0">
                <a:latin typeface="Arial" charset="0"/>
                <a:ea typeface="ＭＳ Ｐゴシック" charset="0"/>
              </a:rPr>
              <a:t>) in the double-digit range again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Primarily organic expansion of business, mainly caused by positive development in Europe and CIS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Marine business still highly challenging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Restructuring in North America (completed to a major extent) and in the marine business had a negative impact on earnings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Continuously high order backlog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Management team complete again since 1 June 2018</a:t>
            </a:r>
          </a:p>
        </p:txBody>
      </p:sp>
      <p:sp>
        <p:nvSpPr>
          <p:cNvPr id="23555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7B1F03D5-3177-DE4C-8C93-4409388B6D9E}" type="slidenum">
              <a:rPr lang="de-AT" sz="1200" b="1">
                <a:cs typeface="Arial" charset="0"/>
              </a:rPr>
              <a:pPr algn="r" defTabSz="914400" eaLnBrk="1" hangingPunct="1"/>
              <a:t>5</a:t>
            </a:fld>
            <a:endParaRPr lang="de-AT" sz="1200" b="1">
              <a:cs typeface="Arial" charset="0"/>
            </a:endParaRPr>
          </a:p>
        </p:txBody>
      </p:sp>
      <p:sp>
        <p:nvSpPr>
          <p:cNvPr id="6" name="Textplatzhalter 2"/>
          <p:cNvSpPr>
            <a:spLocks/>
          </p:cNvSpPr>
          <p:nvPr/>
        </p:nvSpPr>
        <p:spPr bwMode="auto">
          <a:xfrm>
            <a:off x="981376" y="335643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23850" indent="-323850" eaLnBrk="0" hangingPunct="0">
              <a:spcBef>
                <a:spcPts val="500"/>
              </a:spcBef>
              <a:spcAft>
                <a:spcPts val="1000"/>
              </a:spcAft>
              <a:buSzPct val="100000"/>
            </a:pPr>
            <a:endParaRPr lang="de-AT" sz="4000" dirty="0">
              <a:solidFill>
                <a:srgbClr val="C52F25"/>
              </a:solidFill>
              <a:latin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Untertitel 1"/>
          <p:cNvSpPr>
            <a:spLocks/>
          </p:cNvSpPr>
          <p:nvPr/>
        </p:nvSpPr>
        <p:spPr bwMode="auto">
          <a:xfrm>
            <a:off x="1440000" y="2160000"/>
            <a:ext cx="8801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  <a:buSzPct val="100000"/>
            </a:pPr>
            <a:r>
              <a:rPr lang="de-DE" sz="3600" b="1" dirty="0" smtClean="0">
                <a:latin typeface="Arial" charset="0"/>
              </a:rPr>
              <a:t>LAND SEGMENT</a:t>
            </a:r>
            <a:endParaRPr lang="de-DE" sz="3600" b="1" dirty="0">
              <a:latin typeface="Arial" charset="0"/>
            </a:endParaRPr>
          </a:p>
        </p:txBody>
      </p:sp>
      <p:sp>
        <p:nvSpPr>
          <p:cNvPr id="94212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DCCB1E51-9B34-2340-BF79-5A5E3A189462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6</a:t>
            </a:fld>
            <a:endParaRPr lang="de-AT" sz="12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>
          <a:xfrm>
            <a:off x="720000" y="540000"/>
            <a:ext cx="8833338" cy="541337"/>
          </a:xfrm>
        </p:spPr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PRODUCT PORTFOLIO LAND SEGMENT 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27652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1EF313A2-9DB1-9445-813D-858AD4B73B0F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7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7608168" y="1696751"/>
            <a:ext cx="3140561" cy="4460940"/>
          </a:xfrm>
          <a:prstGeom prst="rect">
            <a:avLst/>
          </a:prstGeom>
          <a:solidFill>
            <a:srgbClr val="FFFFFF"/>
          </a:solidFill>
          <a:extLst/>
        </p:spPr>
        <p:txBody>
          <a:bodyPr/>
          <a:lstStyle>
            <a:lvl1pPr marL="250825" indent="-250825" algn="l" defTabSz="457200" rtl="0" eaLnBrk="0" fontAlgn="base" hangingPunct="0">
              <a:spcBef>
                <a:spcPts val="500"/>
              </a:spcBef>
              <a:spcAft>
                <a:spcPts val="1000"/>
              </a:spcAft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03238" indent="-250825" algn="l" defTabSz="457200" rtl="0" eaLnBrk="0" fontAlgn="base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064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636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208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3780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3527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⋄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Loader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Timber and recycling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Telescopic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Mobile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Stiff boom cranes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Access platforms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Tail lifts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Hooklifts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skiploaders</a:t>
            </a:r>
            <a:endParaRPr lang="en-GB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Truck mounted forklifts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Passenger lifts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Bridge inspection units</a:t>
            </a:r>
          </a:p>
          <a:p>
            <a:pPr marL="357188" indent="-357188" defTabSz="914400">
              <a:spcAft>
                <a:spcPts val="500"/>
              </a:spcAft>
              <a:buClr>
                <a:schemeClr val="accent1"/>
              </a:buClr>
              <a:buFontTx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Railway systems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31489" y="1556792"/>
            <a:ext cx="66485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PALFINGER is the leading supplier </a:t>
            </a:r>
            <a:r>
              <a:rPr lang="en-US" sz="2000" b="1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2000" b="1" smtClean="0">
                <a:solidFill>
                  <a:srgbClr val="000000"/>
                </a:solidFill>
                <a:latin typeface="+mn-lt"/>
              </a:rPr>
              <a:t>loading,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lifting and handling systems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57877"/>
            <a:ext cx="5976664" cy="9901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58910"/>
            <a:ext cx="5976664" cy="987401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57192"/>
            <a:ext cx="5976664" cy="9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1144800"/>
            <a:ext cx="10886400" cy="4946400"/>
          </a:xfrm>
          <a:prstGeom prst="rect">
            <a:avLst/>
          </a:prstGeom>
        </p:spPr>
      </p:pic>
      <p:sp>
        <p:nvSpPr>
          <p:cNvPr id="30734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 eaLnBrk="1" hangingPunct="1"/>
            <a:fld id="{F49FFD9D-2C9D-9A46-8EE3-1D17F186EF7C}" type="slidenum">
              <a:rPr lang="de-AT" sz="1200" b="1">
                <a:latin typeface="Arial" charset="0"/>
                <a:cs typeface="Arial" charset="0"/>
              </a:rPr>
              <a:pPr algn="r" defTabSz="914400" eaLnBrk="1" hangingPunct="1"/>
              <a:t>8</a:t>
            </a:fld>
            <a:endParaRPr lang="de-AT" sz="1200" b="1">
              <a:latin typeface="Arial" charset="0"/>
              <a:cs typeface="Arial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695400" y="517322"/>
            <a:ext cx="7177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AT" dirty="0" smtClean="0">
                <a:latin typeface="Arial" charset="0"/>
                <a:ea typeface="ＭＳ Ｐゴシック" charset="0"/>
              </a:rPr>
              <a:t>GLOBAL </a:t>
            </a:r>
            <a:r>
              <a:rPr lang="de-AT" dirty="0">
                <a:latin typeface="Arial" charset="0"/>
                <a:ea typeface="ＭＳ Ｐゴシック" charset="0"/>
              </a:rPr>
              <a:t>FOOTPRINT – </a:t>
            </a:r>
            <a:r>
              <a:rPr lang="de-AT">
                <a:latin typeface="Arial" charset="0"/>
                <a:ea typeface="ＭＳ Ｐゴシック" charset="0"/>
              </a:rPr>
              <a:t>IN </a:t>
            </a:r>
            <a:r>
              <a:rPr lang="de-AT" smtClean="0">
                <a:latin typeface="Arial" charset="0"/>
                <a:ea typeface="ＭＳ Ｐゴシック" charset="0"/>
              </a:rPr>
              <a:t>SALES, SERVICE, </a:t>
            </a:r>
            <a:br>
              <a:rPr lang="de-AT" smtClean="0">
                <a:latin typeface="Arial" charset="0"/>
                <a:ea typeface="ＭＳ Ｐゴシック" charset="0"/>
              </a:rPr>
            </a:br>
            <a:r>
              <a:rPr lang="de-AT" dirty="0" smtClean="0">
                <a:latin typeface="Arial" charset="0"/>
                <a:ea typeface="ＭＳ Ｐゴシック" charset="0"/>
              </a:rPr>
              <a:t>PRODUCT DEVELOPMENT AND VALUE CREATION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52138" y="50325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25117" y="5453893"/>
            <a:ext cx="5401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 R&amp;D centres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31 production sites LAND</a:t>
            </a:r>
          </a:p>
          <a:p>
            <a:r>
              <a:rPr lang="en-GB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5,000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service centres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(approx</a:t>
            </a:r>
            <a:r>
              <a:rPr lang="en-GB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10,000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service staff / of which approx. 700 PALFINGER)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2" name="Bild 11" descr="Bildschirmfoto 2016-10-24 um 11.28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79" y="5979349"/>
            <a:ext cx="165600" cy="165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51731" y="557335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5051731" y="5780741"/>
            <a:ext cx="108000" cy="108000"/>
          </a:xfrm>
          <a:prstGeom prst="ellipse">
            <a:avLst/>
          </a:prstGeom>
          <a:solidFill>
            <a:srgbClr val="FFE50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0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>
          <a:xfrm>
            <a:off x="720000" y="540000"/>
            <a:ext cx="8833338" cy="541337"/>
          </a:xfrm>
        </p:spPr>
        <p:txBody>
          <a:bodyPr anchor="ctr"/>
          <a:lstStyle/>
          <a:p>
            <a:r>
              <a:rPr lang="de-AT" dirty="0" smtClean="0">
                <a:latin typeface="Arial" charset="0"/>
                <a:ea typeface="ＭＳ Ｐゴシック" charset="0"/>
              </a:rPr>
              <a:t>HIGHLIGHTS LAND SEGMENT </a:t>
            </a:r>
            <a:endParaRPr lang="de-AT" dirty="0">
              <a:latin typeface="Arial" charset="0"/>
              <a:ea typeface="ＭＳ Ｐゴシック" charset="0"/>
            </a:endParaRPr>
          </a:p>
        </p:txBody>
      </p:sp>
      <p:sp>
        <p:nvSpPr>
          <p:cNvPr id="9728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440001" y="1800000"/>
            <a:ext cx="8976480" cy="329320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/>
          <a:p>
            <a:pPr marL="357188" indent="-357188" defTabSz="9144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Growth based on significant expansion of business in EMEA, 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</a:rPr>
              <a:t>revenue increased by 10.0% to EUR 687.0 million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Strong demand in EMEA in particular in construction, infrastructure and forestry 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High volume of incoming orders leads to bottlenecks in the supply of externally manufactured components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Restructuring  measures in North America completed to a major extent </a:t>
            </a:r>
            <a:br>
              <a:rPr lang="en-GB" dirty="0">
                <a:latin typeface="Arial" charset="0"/>
                <a:ea typeface="ＭＳ Ｐゴシック" charset="0"/>
              </a:rPr>
            </a:br>
            <a:r>
              <a:rPr lang="en-GB" dirty="0">
                <a:latin typeface="Arial" charset="0"/>
                <a:ea typeface="ＭＳ Ｐゴシック" charset="0"/>
              </a:rPr>
              <a:t>in the first half of 2018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Good partnership with SANY as foundation for growth of the </a:t>
            </a:r>
            <a:r>
              <a:rPr lang="en-GB" dirty="0" err="1" smtClean="0">
                <a:latin typeface="Arial" charset="0"/>
                <a:ea typeface="ＭＳ Ｐゴシック" charset="0"/>
              </a:rPr>
              <a:t>Sany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latin typeface="Arial" charset="0"/>
                <a:ea typeface="ＭＳ Ｐゴシック" charset="0"/>
              </a:rPr>
              <a:t>Palfinger</a:t>
            </a:r>
            <a:r>
              <a:rPr lang="en-GB" dirty="0" smtClean="0">
                <a:latin typeface="Arial" charset="0"/>
                <a:ea typeface="ＭＳ Ｐゴシック" charset="0"/>
              </a:rPr>
              <a:t> joint venture 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</a:rPr>
              <a:t>by around 30%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GB" dirty="0" smtClean="0">
                <a:latin typeface="Arial" charset="0"/>
                <a:ea typeface="ＭＳ Ｐゴシック" charset="0"/>
              </a:rPr>
              <a:t>Additional growth despite challenging environment in Russia/CIS</a:t>
            </a:r>
          </a:p>
          <a:p>
            <a:pPr marL="620713" lvl="1" indent="-261938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52F25"/>
              </a:buCl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Market environment in South America remains challenging, downturn has bottomed out</a:t>
            </a:r>
          </a:p>
        </p:txBody>
      </p:sp>
      <p:sp>
        <p:nvSpPr>
          <p:cNvPr id="32771" name="Foliennummernplatzhalter 3"/>
          <p:cNvSpPr txBox="1">
            <a:spLocks noGrp="1"/>
          </p:cNvSpPr>
          <p:nvPr/>
        </p:nvSpPr>
        <p:spPr bwMode="auto">
          <a:xfrm>
            <a:off x="10800000" y="640800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5B6332CA-5EFC-5144-BBD8-C4AD3AC3CA68}" type="slidenum">
              <a:rPr lang="de-AT" sz="1200" b="1">
                <a:cs typeface="Arial" charset="0"/>
              </a:rPr>
              <a:pPr algn="r" defTabSz="914400" eaLnBrk="1" hangingPunct="1"/>
              <a:t>9</a:t>
            </a:fld>
            <a:endParaRPr lang="de-AT" sz="12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AL-MASTER">
  <a:themeElements>
    <a:clrScheme name="11_PAL-MASTER 1">
      <a:dk1>
        <a:srgbClr val="000000"/>
      </a:dk1>
      <a:lt1>
        <a:srgbClr val="FFFFFF"/>
      </a:lt1>
      <a:dk2>
        <a:srgbClr val="A8171A"/>
      </a:dk2>
      <a:lt2>
        <a:srgbClr val="E6E6E6"/>
      </a:lt2>
      <a:accent1>
        <a:srgbClr val="E2000E"/>
      </a:accent1>
      <a:accent2>
        <a:srgbClr val="CCCCCC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B9B9"/>
      </a:accent6>
      <a:hlink>
        <a:srgbClr val="E20019"/>
      </a:hlink>
      <a:folHlink>
        <a:srgbClr val="A8171A"/>
      </a:folHlink>
    </a:clrScheme>
    <a:fontScheme name="11_PAL-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1_PAL-MASTER 1">
        <a:dk1>
          <a:srgbClr val="000000"/>
        </a:dk1>
        <a:lt1>
          <a:srgbClr val="FFFFFF"/>
        </a:lt1>
        <a:dk2>
          <a:srgbClr val="A8171A"/>
        </a:dk2>
        <a:lt2>
          <a:srgbClr val="E6E6E6"/>
        </a:lt2>
        <a:accent1>
          <a:srgbClr val="E2000E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B9B9"/>
        </a:accent6>
        <a:hlink>
          <a:srgbClr val="E20019"/>
        </a:hlink>
        <a:folHlink>
          <a:srgbClr val="A817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AL-MASTER">
  <a:themeElements>
    <a:clrScheme name="3_PAL-MASTER 1">
      <a:dk1>
        <a:srgbClr val="000000"/>
      </a:dk1>
      <a:lt1>
        <a:srgbClr val="FFFFFF"/>
      </a:lt1>
      <a:dk2>
        <a:srgbClr val="A8171A"/>
      </a:dk2>
      <a:lt2>
        <a:srgbClr val="E6E6E6"/>
      </a:lt2>
      <a:accent1>
        <a:srgbClr val="E2000E"/>
      </a:accent1>
      <a:accent2>
        <a:srgbClr val="CCCCCC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B9B9"/>
      </a:accent6>
      <a:hlink>
        <a:srgbClr val="E20019"/>
      </a:hlink>
      <a:folHlink>
        <a:srgbClr val="A8171A"/>
      </a:folHlink>
    </a:clrScheme>
    <a:fontScheme name="3_PAL-MASTER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PAL-MASTER 1">
        <a:dk1>
          <a:srgbClr val="000000"/>
        </a:dk1>
        <a:lt1>
          <a:srgbClr val="FFFFFF"/>
        </a:lt1>
        <a:dk2>
          <a:srgbClr val="A8171A"/>
        </a:dk2>
        <a:lt2>
          <a:srgbClr val="E6E6E6"/>
        </a:lt2>
        <a:accent1>
          <a:srgbClr val="E2000E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B9B9"/>
        </a:accent6>
        <a:hlink>
          <a:srgbClr val="E20019"/>
        </a:hlink>
        <a:folHlink>
          <a:srgbClr val="A817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LFINGER AG">
    <a:dk1>
      <a:sysClr val="windowText" lastClr="000000"/>
    </a:dk1>
    <a:lt1>
      <a:sysClr val="window" lastClr="FFFFFF"/>
    </a:lt1>
    <a:dk2>
      <a:srgbClr val="E2001A"/>
    </a:dk2>
    <a:lt2>
      <a:srgbClr val="FFFFFF"/>
    </a:lt2>
    <a:accent1>
      <a:srgbClr val="E2001A"/>
    </a:accent1>
    <a:accent2>
      <a:srgbClr val="FFE500"/>
    </a:accent2>
    <a:accent3>
      <a:srgbClr val="585858"/>
    </a:accent3>
    <a:accent4>
      <a:srgbClr val="888888"/>
    </a:accent4>
    <a:accent5>
      <a:srgbClr val="B2B2B2"/>
    </a:accent5>
    <a:accent6>
      <a:srgbClr val="DADADA"/>
    </a:accent6>
    <a:hlink>
      <a:srgbClr val="000000"/>
    </a:hlink>
    <a:folHlink>
      <a:srgbClr val="000000"/>
    </a:folHlink>
  </a:clrScheme>
  <a:fontScheme name="PALFINGER A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LFINGER AG">
    <a:dk1>
      <a:sysClr val="windowText" lastClr="000000"/>
    </a:dk1>
    <a:lt1>
      <a:sysClr val="window" lastClr="FFFFFF"/>
    </a:lt1>
    <a:dk2>
      <a:srgbClr val="E2001A"/>
    </a:dk2>
    <a:lt2>
      <a:srgbClr val="FFFFFF"/>
    </a:lt2>
    <a:accent1>
      <a:srgbClr val="E2001A"/>
    </a:accent1>
    <a:accent2>
      <a:srgbClr val="FFE500"/>
    </a:accent2>
    <a:accent3>
      <a:srgbClr val="585858"/>
    </a:accent3>
    <a:accent4>
      <a:srgbClr val="888888"/>
    </a:accent4>
    <a:accent5>
      <a:srgbClr val="B2B2B2"/>
    </a:accent5>
    <a:accent6>
      <a:srgbClr val="DADADA"/>
    </a:accent6>
    <a:hlink>
      <a:srgbClr val="000000"/>
    </a:hlink>
    <a:folHlink>
      <a:srgbClr val="000000"/>
    </a:folHlink>
  </a:clrScheme>
  <a:fontScheme name="PALFINGER A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LFINGER AG">
    <a:dk1>
      <a:sysClr val="windowText" lastClr="000000"/>
    </a:dk1>
    <a:lt1>
      <a:sysClr val="window" lastClr="FFFFFF"/>
    </a:lt1>
    <a:dk2>
      <a:srgbClr val="E2001A"/>
    </a:dk2>
    <a:lt2>
      <a:srgbClr val="FFFFFF"/>
    </a:lt2>
    <a:accent1>
      <a:srgbClr val="E2001A"/>
    </a:accent1>
    <a:accent2>
      <a:srgbClr val="FFE500"/>
    </a:accent2>
    <a:accent3>
      <a:srgbClr val="585858"/>
    </a:accent3>
    <a:accent4>
      <a:srgbClr val="888888"/>
    </a:accent4>
    <a:accent5>
      <a:srgbClr val="B2B2B2"/>
    </a:accent5>
    <a:accent6>
      <a:srgbClr val="DADADA"/>
    </a:accent6>
    <a:hlink>
      <a:srgbClr val="000000"/>
    </a:hlink>
    <a:folHlink>
      <a:srgbClr val="000000"/>
    </a:folHlink>
  </a:clrScheme>
  <a:fontScheme name="PALFINGER A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LFINGER AG">
    <a:dk1>
      <a:sysClr val="windowText" lastClr="000000"/>
    </a:dk1>
    <a:lt1>
      <a:sysClr val="window" lastClr="FFFFFF"/>
    </a:lt1>
    <a:dk2>
      <a:srgbClr val="E2001A"/>
    </a:dk2>
    <a:lt2>
      <a:srgbClr val="FFFFFF"/>
    </a:lt2>
    <a:accent1>
      <a:srgbClr val="E2001A"/>
    </a:accent1>
    <a:accent2>
      <a:srgbClr val="FFE500"/>
    </a:accent2>
    <a:accent3>
      <a:srgbClr val="585858"/>
    </a:accent3>
    <a:accent4>
      <a:srgbClr val="888888"/>
    </a:accent4>
    <a:accent5>
      <a:srgbClr val="B2B2B2"/>
    </a:accent5>
    <a:accent6>
      <a:srgbClr val="DADADA"/>
    </a:accent6>
    <a:hlink>
      <a:srgbClr val="000000"/>
    </a:hlink>
    <a:folHlink>
      <a:srgbClr val="000000"/>
    </a:folHlink>
  </a:clrScheme>
  <a:fontScheme name="PALFINGER A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7CE0E1DC4A34696DC61DE2CA274E8" ma:contentTypeVersion="0" ma:contentTypeDescription="Create a new document." ma:contentTypeScope="" ma:versionID="61c17b141270fa50e52500dcfe190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FBA65-918F-4129-A126-5E928414AF8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11830C-85BD-4DC1-A129-2733194B3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D168FC-5823-4EF9-81A9-71D6A9FFAE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Breitbild</PresentationFormat>
  <Paragraphs>301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Geneva</vt:lpstr>
      <vt:lpstr>Lucida Grande</vt:lpstr>
      <vt:lpstr>Wingdings</vt:lpstr>
      <vt:lpstr>white</vt:lpstr>
      <vt:lpstr>11_PAL-MASTER</vt:lpstr>
      <vt:lpstr>3_PAL-MASTER</vt:lpstr>
      <vt:lpstr>PowerPoint-Präsentation</vt:lpstr>
      <vt:lpstr>PowerPoint-Präsentation</vt:lpstr>
      <vt:lpstr>CONSISTENT GROWTH – ORGANIC AND THROUGH ACQUISITIONS</vt:lpstr>
      <vt:lpstr>PowerPoint-Präsentation</vt:lpstr>
      <vt:lpstr>HIGHLIGHTS HY1 2018</vt:lpstr>
      <vt:lpstr>PowerPoint-Präsentation</vt:lpstr>
      <vt:lpstr>PRODUCT PORTFOLIO LAND SEGMENT </vt:lpstr>
      <vt:lpstr>PowerPoint-Präsentation</vt:lpstr>
      <vt:lpstr>HIGHLIGHTS LAND SEGMENT </vt:lpstr>
      <vt:lpstr>PowerPoint-Präsentation</vt:lpstr>
      <vt:lpstr>PRODUCT PORTFOLIO SEA SEGMENT</vt:lpstr>
      <vt:lpstr>PowerPoint-Präsentation</vt:lpstr>
      <vt:lpstr>PowerPoint-Präsentation</vt:lpstr>
      <vt:lpstr>PowerPoint-Präsentation</vt:lpstr>
      <vt:lpstr>KEY FINANCIALS OF THE PALFINGER GROUP</vt:lpstr>
      <vt:lpstr>RETURN ON CAPITAL EMPLOYED</vt:lpstr>
      <vt:lpstr>INVESTMENTS</vt:lpstr>
      <vt:lpstr>GEARING RATIO AND EQUITY</vt:lpstr>
      <vt:lpstr>FINANCING STRUCTURE AS AT 30 JUNE 2018</vt:lpstr>
      <vt:lpstr>PowerPoint-Präsentation</vt:lpstr>
      <vt:lpstr>OUTLOOK AND OBJECTIVES</vt:lpstr>
      <vt:lpstr>INVESTOR RELATIONS</vt:lpstr>
    </vt:vector>
  </TitlesOfParts>
  <Company>Fh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Birgit Fuhrmeister</dc:creator>
  <cp:lastModifiedBy>Roither Hannes</cp:lastModifiedBy>
  <cp:revision>2330</cp:revision>
  <cp:lastPrinted>2018-07-24T10:19:41Z</cp:lastPrinted>
  <dcterms:created xsi:type="dcterms:W3CDTF">2012-08-24T07:23:10Z</dcterms:created>
  <dcterms:modified xsi:type="dcterms:W3CDTF">2018-10-23T07:39:38Z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0x0101002EE7CE0E1DC4A34696DC61DE2CA274E8</vt:lpwstr>
  </property>
</Properties>
</file>